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405" r:id="rId3"/>
    <p:sldId id="437" r:id="rId4"/>
    <p:sldId id="453" r:id="rId5"/>
    <p:sldId id="436" r:id="rId6"/>
    <p:sldId id="427" r:id="rId7"/>
    <p:sldId id="464" r:id="rId8"/>
    <p:sldId id="465" r:id="rId9"/>
    <p:sldId id="466" r:id="rId10"/>
    <p:sldId id="467" r:id="rId11"/>
    <p:sldId id="452" r:id="rId12"/>
    <p:sldId id="468" r:id="rId13"/>
    <p:sldId id="469" r:id="rId14"/>
    <p:sldId id="475" r:id="rId15"/>
    <p:sldId id="470" r:id="rId16"/>
    <p:sldId id="471" r:id="rId17"/>
    <p:sldId id="472" r:id="rId18"/>
    <p:sldId id="473" r:id="rId19"/>
    <p:sldId id="474" r:id="rId20"/>
    <p:sldId id="476" r:id="rId21"/>
    <p:sldId id="34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8.png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21.png"/><Relationship Id="rId4" Type="http://schemas.microsoft.com/office/2007/relationships/hdphoto" Target="../media/hdphoto7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0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5415" y="3482431"/>
            <a:ext cx="5015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项目四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位移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3094" y="1620177"/>
            <a:ext cx="8174328" cy="1246495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把栅距相同的主光栅和指示光栅的刻线面叠合在一起，中间留有小间隙，且两者栅线错开一个很小的角度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θ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，那么在接近垂直栅线方向出现明暗相间的条纹，称为莫尔条纹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2579" y="941137"/>
            <a:ext cx="3684617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5.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莫尔条纹及特性 </a:t>
            </a:r>
          </a:p>
        </p:txBody>
      </p:sp>
      <p:sp>
        <p:nvSpPr>
          <p:cNvPr id="25" name="矩形 24"/>
          <p:cNvSpPr/>
          <p:nvPr/>
        </p:nvSpPr>
        <p:spPr>
          <a:xfrm>
            <a:off x="8843105" y="5671389"/>
            <a:ext cx="3042195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莫尔条纹形成示意图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6" descr="照片1 06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44953" y="1677359"/>
            <a:ext cx="3238500" cy="3789362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90804" y="3198094"/>
            <a:ext cx="701675" cy="2673350"/>
          </a:xfrm>
          <a:prstGeom prst="rect">
            <a:avLst/>
          </a:prstGeom>
          <a:solidFill>
            <a:schemeClr val="bg2"/>
          </a:solidFill>
          <a:ln w="25400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华文隶书" panose="02010800040101010101" pitchFamily="2" charset="-122"/>
                <a:ea typeface="华文隶书" panose="02010800040101010101" pitchFamily="2" charset="-122"/>
              </a:rPr>
              <a:t>莫尔条纹的特性</a:t>
            </a:r>
          </a:p>
        </p:txBody>
      </p:sp>
      <p:sp>
        <p:nvSpPr>
          <p:cNvPr id="14" name="AutoShape 5"/>
          <p:cNvSpPr>
            <a:spLocks/>
          </p:cNvSpPr>
          <p:nvPr/>
        </p:nvSpPr>
        <p:spPr bwMode="auto">
          <a:xfrm>
            <a:off x="992479" y="3382244"/>
            <a:ext cx="514350" cy="2217738"/>
          </a:xfrm>
          <a:prstGeom prst="leftBrace">
            <a:avLst>
              <a:gd name="adj1" fmla="val 35931"/>
              <a:gd name="adj2" fmla="val 50000"/>
            </a:avLst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15" name="Text Box 6" descr="10%"/>
          <p:cNvSpPr txBox="1">
            <a:spLocks noChangeArrowheads="1"/>
          </p:cNvSpPr>
          <p:nvPr/>
        </p:nvSpPr>
        <p:spPr bwMode="auto">
          <a:xfrm>
            <a:off x="1565566" y="3223494"/>
            <a:ext cx="1917700" cy="26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1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</a:t>
            </a:r>
            <a:r>
              <a:rPr lang="zh-CN" altLang="en-US" sz="2400" b="1" dirty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对应关系</a:t>
            </a:r>
          </a:p>
          <a:p>
            <a:pPr>
              <a:spcBef>
                <a:spcPct val="50000"/>
              </a:spcBef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2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</a:t>
            </a:r>
            <a:r>
              <a:rPr lang="zh-CN" altLang="en-US" sz="2400" b="1" dirty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放大作用</a:t>
            </a:r>
          </a:p>
          <a:p>
            <a:pPr>
              <a:spcBef>
                <a:spcPct val="50000"/>
              </a:spcBef>
            </a:pP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3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．</a:t>
            </a:r>
            <a:r>
              <a:rPr lang="zh-CN" altLang="en-US" sz="2400" b="1" dirty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平均效应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559466" y="3020294"/>
            <a:ext cx="4622800" cy="941388"/>
          </a:xfrm>
          <a:prstGeom prst="rect">
            <a:avLst/>
          </a:prstGeom>
          <a:solidFill>
            <a:schemeClr val="bg2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当光栅移动一个栅距时，莫尔条纹移动一个条纹的间距，当光栅反向移动时，莫尔条纹也反向移动。两者具有严格的对应关系。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573754" y="4190282"/>
            <a:ext cx="4622800" cy="941387"/>
          </a:xfrm>
          <a:prstGeom prst="rect">
            <a:avLst/>
          </a:prstGeom>
          <a:solidFill>
            <a:schemeClr val="bg2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光栅栅距很小，肉眼很难分辨，而莫尔条纹清晰可见。因此莫尔条纹是放大了的光栅栅距。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588041" y="5347569"/>
            <a:ext cx="4622800" cy="1216025"/>
          </a:xfrm>
          <a:prstGeom prst="rect">
            <a:avLst/>
          </a:prstGeom>
          <a:solidFill>
            <a:schemeClr val="bg2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莫尔条纹由光栅的大量栅线共同形成的，所以对光栅栅线的刻划误差有平均作用。通过莫尔条纹所获得的精度比栅线刻划的精度要高。</a:t>
            </a:r>
          </a:p>
        </p:txBody>
      </p:sp>
    </p:spTree>
    <p:extLst>
      <p:ext uri="{BB962C8B-B14F-4D97-AF65-F5344CB8AC3E}">
        <p14:creationId xmlns:p14="http://schemas.microsoft.com/office/powerpoint/2010/main" val="269828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32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四、光栅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式</a:t>
            </a: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传感器及其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3419" y="988315"/>
            <a:ext cx="4321931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6.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光栅传感器的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组成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5" descr="b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8234" y="1845830"/>
            <a:ext cx="6732588" cy="2954338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370841" y="5019856"/>
            <a:ext cx="5930900" cy="804862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dirty="0">
                <a:solidFill>
                  <a:schemeClr val="bg2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透射光栅传感器的构成</a:t>
            </a:r>
          </a:p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光源；</a:t>
            </a:r>
            <a:r>
              <a:rPr lang="en-US" altLang="zh-CN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2-</a:t>
            </a:r>
            <a:r>
              <a:rPr lang="zh-CN" altLang="en-US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透镜；</a:t>
            </a:r>
            <a:r>
              <a:rPr lang="en-US" altLang="zh-CN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主光栅；</a:t>
            </a:r>
            <a:r>
              <a:rPr lang="en-US" altLang="zh-CN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指示光栅；</a:t>
            </a:r>
            <a:r>
              <a:rPr lang="en-US" altLang="zh-CN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5-</a:t>
            </a:r>
            <a:r>
              <a:rPr lang="zh-CN" altLang="en-US" dirty="0">
                <a:solidFill>
                  <a:srgbClr val="110F0D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光电元件</a:t>
            </a:r>
          </a:p>
        </p:txBody>
      </p:sp>
    </p:spTree>
    <p:extLst>
      <p:ext uri="{BB962C8B-B14F-4D97-AF65-F5344CB8AC3E}">
        <p14:creationId xmlns:p14="http://schemas.microsoft.com/office/powerpoint/2010/main" val="37932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2012150"/>
            <a:ext cx="10611890" cy="317009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将长度与测量范围一致的主光栅固定在运动零件上，随零件一起运动，短的指示光栅与光电元件固定不动。如下图所示。当两块光栅相对移动时，可以观测到莫尔条纹的光强的变化。设初始位置为接收亮带信号，随着光栅的移动，光强的变化由亮进入半亮半暗，全暗，半暗半亮，全亮，光栅移动了一个栅距，莫尔条纹也经历了一个周期，移动了一个条纹间距。光强的变化需要通过光电转换电路转换为输出电压的变化，输出电压的变化曲线近似为正弦曲线。再通过后续的放大整形电路的处理，就变成一个脉冲输出。运动零件的位移值就等于脉冲数与栅距的乘积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7.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光栅式传感器测量位移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3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7.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光栅式传感器测量位移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5" descr="光栅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7890" y="1887459"/>
            <a:ext cx="8995229" cy="3568030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072255" y="5632373"/>
            <a:ext cx="6286500" cy="804863"/>
          </a:xfrm>
          <a:prstGeom prst="rect">
            <a:avLst/>
          </a:prstGeom>
          <a:solidFill>
            <a:srgbClr val="FFCC00"/>
          </a:solidFill>
          <a:ln w="2540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　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光栅传感器测量位移的结构示意图</a:t>
            </a:r>
          </a:p>
          <a:p>
            <a:pPr algn="ctr">
              <a:spcBef>
                <a:spcPct val="50000"/>
              </a:spcBef>
            </a:pP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(a)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长光栅测位移                           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(b)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园光栅测位移</a:t>
            </a:r>
          </a:p>
        </p:txBody>
      </p:sp>
    </p:spTree>
    <p:extLst>
      <p:ext uri="{BB962C8B-B14F-4D97-AF65-F5344CB8AC3E}">
        <p14:creationId xmlns:p14="http://schemas.microsoft.com/office/powerpoint/2010/main" val="29954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882868"/>
            <a:ext cx="1634145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回顾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420" y="1632370"/>
            <a:ext cx="5374872" cy="3563085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690" r="2084"/>
          <a:stretch/>
        </p:blipFill>
        <p:spPr>
          <a:xfrm>
            <a:off x="6262251" y="1632369"/>
            <a:ext cx="5417127" cy="3563086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311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8.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275"/>
          <a:stretch/>
        </p:blipFill>
        <p:spPr>
          <a:xfrm>
            <a:off x="2399218" y="1887459"/>
            <a:ext cx="7144182" cy="3856314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310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8.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167" r="3503"/>
          <a:stretch/>
        </p:blipFill>
        <p:spPr>
          <a:xfrm>
            <a:off x="693419" y="2525096"/>
            <a:ext cx="6109163" cy="3524250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4407"/>
          <a:stretch/>
        </p:blipFill>
        <p:spPr>
          <a:xfrm>
            <a:off x="7101753" y="1400608"/>
            <a:ext cx="4791075" cy="2248976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693420" y="1783935"/>
            <a:ext cx="2687090" cy="5232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）辨向电路</a:t>
            </a:r>
            <a:endParaRPr lang="zh-CN" altLang="en-US" sz="2800" b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930" t="-1" r="2926" b="2200"/>
          <a:stretch/>
        </p:blipFill>
        <p:spPr>
          <a:xfrm>
            <a:off x="7101753" y="3739101"/>
            <a:ext cx="4791075" cy="2310245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71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8.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20" y="1783935"/>
            <a:ext cx="2687090" cy="5232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）细分电路</a:t>
            </a:r>
            <a:endParaRPr lang="zh-CN" altLang="en-US" sz="2800" b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419" y="2509419"/>
            <a:ext cx="4488181" cy="353116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4158" t="2186" r="2716"/>
          <a:stretch/>
        </p:blipFill>
        <p:spPr>
          <a:xfrm>
            <a:off x="5382838" y="2509418"/>
            <a:ext cx="6464282" cy="3531164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92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8.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20" y="1783935"/>
            <a:ext cx="2687090" cy="5232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）细分电路</a:t>
            </a:r>
            <a:endParaRPr lang="zh-CN" altLang="en-US" sz="2800" b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419" y="2509419"/>
            <a:ext cx="4488181" cy="353116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2995" t="2384"/>
          <a:stretch/>
        </p:blipFill>
        <p:spPr>
          <a:xfrm>
            <a:off x="5342552" y="2509418"/>
            <a:ext cx="6258898" cy="353116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27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9</a:t>
            </a: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测量电路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420" y="1783935"/>
            <a:ext cx="2687090" cy="523220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）细分电路</a:t>
            </a:r>
            <a:endParaRPr lang="zh-CN" altLang="en-US" sz="2800" b="1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419" y="2509419"/>
            <a:ext cx="4488181" cy="353116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2995" t="2384"/>
          <a:stretch/>
        </p:blipFill>
        <p:spPr>
          <a:xfrm>
            <a:off x="5342552" y="2509418"/>
            <a:ext cx="6258898" cy="353116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9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了解自感式、互感式、电涡流式、光栅、磁栅等传感器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的基本原理，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传感器在检测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中的应用。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：掌握自感式、互感式、电涡流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式、光栅、磁栅等传感器识别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项目四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位移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882868"/>
            <a:ext cx="1634145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问题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674" y="1632371"/>
            <a:ext cx="8893926" cy="4271491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87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119714" y="1527822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210154" y="1695298"/>
            <a:ext cx="3893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自感</a:t>
            </a: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式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传感器及其应用</a:t>
            </a:r>
          </a:p>
        </p:txBody>
      </p:sp>
      <p:sp>
        <p:nvSpPr>
          <p:cNvPr id="13" name="矩形 12"/>
          <p:cNvSpPr/>
          <p:nvPr/>
        </p:nvSpPr>
        <p:spPr>
          <a:xfrm>
            <a:off x="6103478" y="172654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082049" y="2523936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48593" y="266013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230936" y="2679754"/>
            <a:ext cx="418001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互感式传感器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021735" y="3488377"/>
            <a:ext cx="7119476" cy="804489"/>
            <a:chOff x="-2084598" y="2234120"/>
            <a:chExt cx="8036634" cy="690823"/>
          </a:xfrm>
        </p:grpSpPr>
        <p:pic>
          <p:nvPicPr>
            <p:cNvPr id="1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11093" y="36290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3" name="矩形 22"/>
          <p:cNvSpPr/>
          <p:nvPr/>
        </p:nvSpPr>
        <p:spPr>
          <a:xfrm>
            <a:off x="7208722" y="36450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电涡流式传感器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996335" y="4453577"/>
            <a:ext cx="7119476" cy="804489"/>
            <a:chOff x="-2084598" y="2234120"/>
            <a:chExt cx="8036634" cy="690823"/>
          </a:xfrm>
        </p:grpSpPr>
        <p:pic>
          <p:nvPicPr>
            <p:cNvPr id="2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693" y="45942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36" name="矩形 35"/>
          <p:cNvSpPr/>
          <p:nvPr/>
        </p:nvSpPr>
        <p:spPr>
          <a:xfrm>
            <a:off x="7183322" y="46102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光栅式传感器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856635" y="5317177"/>
            <a:ext cx="7119476" cy="804489"/>
            <a:chOff x="-2084598" y="2234120"/>
            <a:chExt cx="8036634" cy="690823"/>
          </a:xfrm>
        </p:grpSpPr>
        <p:pic>
          <p:nvPicPr>
            <p:cNvPr id="46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945993" y="545781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</a:p>
        </p:txBody>
      </p:sp>
      <p:sp>
        <p:nvSpPr>
          <p:cNvPr id="50" name="矩形 49"/>
          <p:cNvSpPr/>
          <p:nvPr/>
        </p:nvSpPr>
        <p:spPr>
          <a:xfrm>
            <a:off x="7043622" y="5473866"/>
            <a:ext cx="40445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磁栅式传感器</a:t>
            </a:r>
            <a:r>
              <a:rPr lang="zh-CN" altLang="en-US" sz="26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及其应用</a:t>
            </a:r>
          </a:p>
        </p:txBody>
      </p:sp>
      <p:sp>
        <p:nvSpPr>
          <p:cNvPr id="38" name="矩形 37"/>
          <p:cNvSpPr/>
          <p:nvPr/>
        </p:nvSpPr>
        <p:spPr>
          <a:xfrm>
            <a:off x="5088957" y="4422627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9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569" y="3295293"/>
            <a:ext cx="7695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四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、光栅式传感器及其应用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419" y="1887459"/>
            <a:ext cx="5832072" cy="201593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光栅式位移传感器是一种数字式传感器，它直接把非电量转换成数字量输出。它主要用于长度和角度的精密测量和数控系统的位置检测等，还可以检测能够转换为长度的速度、加速度、位移等其它物理量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 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光栅式传感器定义及特点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932032" y="5320597"/>
            <a:ext cx="285342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直线光栅的外形图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3419" y="4204857"/>
            <a:ext cx="5832072" cy="120032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它具有检测精度和分辨率高、抗干扰能力强、稳定性好、易与微机接口，便于信号处理和实现自动化测量等特点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6896" y="2358925"/>
            <a:ext cx="5123699" cy="2648482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光栅式传感器结构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07239" y="5874474"/>
            <a:ext cx="3534433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光栅传感器的结构示意图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2043266" y="2012151"/>
            <a:ext cx="8103651" cy="3668214"/>
            <a:chOff x="1815" y="1908"/>
            <a:chExt cx="8835" cy="3120"/>
          </a:xfrm>
        </p:grpSpPr>
        <p:pic>
          <p:nvPicPr>
            <p:cNvPr id="12" name="Picture 5" descr="(x)反射式光栅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5" y="1908"/>
              <a:ext cx="2700" cy="3120"/>
            </a:xfrm>
            <a:prstGeom prst="rect">
              <a:avLst/>
            </a:prstGeom>
            <a:noFill/>
            <a:ln w="9525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(x)透射式光栅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5" y="1908"/>
              <a:ext cx="3060" cy="3120"/>
            </a:xfrm>
            <a:prstGeom prst="rect">
              <a:avLst/>
            </a:prstGeom>
            <a:noFill/>
            <a:ln w="9525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7" descr="(x)圆光栅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0" y="1908"/>
              <a:ext cx="2700" cy="3120"/>
            </a:xfrm>
            <a:prstGeom prst="rect">
              <a:avLst/>
            </a:prstGeom>
            <a:noFill/>
            <a:ln w="9525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18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3.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光栅式传感器的分类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392799" y="2339975"/>
            <a:ext cx="701675" cy="2308225"/>
          </a:xfrm>
          <a:prstGeom prst="rect">
            <a:avLst/>
          </a:prstGeom>
          <a:solidFill>
            <a:srgbClr val="FFFF99"/>
          </a:solidFill>
          <a:ln w="25400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光栅光线走向</a:t>
            </a:r>
          </a:p>
        </p:txBody>
      </p:sp>
      <p:sp>
        <p:nvSpPr>
          <p:cNvPr id="16" name="AutoShape 5"/>
          <p:cNvSpPr>
            <a:spLocks/>
          </p:cNvSpPr>
          <p:nvPr/>
        </p:nvSpPr>
        <p:spPr bwMode="auto">
          <a:xfrm>
            <a:off x="3159562" y="2520950"/>
            <a:ext cx="527050" cy="1824038"/>
          </a:xfrm>
          <a:prstGeom prst="leftBrace">
            <a:avLst>
              <a:gd name="adj1" fmla="val 28840"/>
              <a:gd name="adj2" fmla="val 50000"/>
            </a:avLst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17" name="Text Box 6" descr="10%"/>
          <p:cNvSpPr txBox="1">
            <a:spLocks noChangeArrowheads="1"/>
          </p:cNvSpPr>
          <p:nvPr/>
        </p:nvSpPr>
        <p:spPr bwMode="auto">
          <a:xfrm>
            <a:off x="3796149" y="2374900"/>
            <a:ext cx="1981200" cy="212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rgbClr val="99CC00"/>
                  </a:fgClr>
                  <a:bgClr>
                    <a:schemeClr val="bg1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透射式光栅</a:t>
            </a:r>
          </a:p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反射式光栅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574149" y="2033995"/>
            <a:ext cx="4267200" cy="1202510"/>
          </a:xfrm>
          <a:prstGeom prst="rect">
            <a:avLst/>
          </a:prstGeom>
          <a:solidFill>
            <a:schemeClr val="bg2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透射式光栅用光学玻璃作基体，在上面均匀地刻划出等间距、等宽度</a:t>
            </a:r>
            <a:r>
              <a:rPr lang="zh-CN" altLang="en-US" sz="2400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的条纹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574149" y="3491598"/>
            <a:ext cx="4281488" cy="1571842"/>
          </a:xfrm>
          <a:prstGeom prst="rect">
            <a:avLst/>
          </a:prstGeom>
          <a:solidFill>
            <a:schemeClr val="bg2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反射式光栅是用不锈钢作基体，在其上用化学方法制作出黑白相间的条纹，形成强反光区和不反光区。 </a:t>
            </a:r>
          </a:p>
        </p:txBody>
      </p:sp>
    </p:spTree>
    <p:extLst>
      <p:ext uri="{BB962C8B-B14F-4D97-AF65-F5344CB8AC3E}">
        <p14:creationId xmlns:p14="http://schemas.microsoft.com/office/powerpoint/2010/main" val="39500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3906289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四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、光栅式传感器及其应用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4973090" cy="4885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4.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光栅式传感器的分类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  <a:cs typeface="微软雅黑" panose="020B0503020204020204" charset="-122"/>
            </a:endParaRPr>
          </a:p>
        </p:txBody>
      </p:sp>
      <p:pic>
        <p:nvPicPr>
          <p:cNvPr id="10" name="Picture 5" descr="照片1 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0764" y="1803650"/>
            <a:ext cx="7772400" cy="2995613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2884054" y="4818551"/>
            <a:ext cx="7065818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光栅条纹</a:t>
            </a:r>
          </a:p>
          <a:p>
            <a:pPr algn="ctr"/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）长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光栅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　　　　　　　　　　（</a:t>
            </a:r>
            <a:r>
              <a:rPr lang="en-US" altLang="zh-CN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）圆光栅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444369" y="5638925"/>
            <a:ext cx="5945187" cy="379413"/>
          </a:xfrm>
          <a:prstGeom prst="rect">
            <a:avLst/>
          </a:prstGeom>
          <a:solidFill>
            <a:schemeClr val="bg2"/>
          </a:solidFill>
          <a:ln w="127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为栅宽，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为缝宽，一般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为光栅栅</a:t>
            </a:r>
            <a:r>
              <a:rPr lang="zh-CN" altLang="en-US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距</a:t>
            </a:r>
            <a:endParaRPr lang="zh-CN" altLang="en-US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27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1002</Words>
  <Application>Microsoft Office PowerPoint</Application>
  <PresentationFormat>宽屏</PresentationFormat>
  <Paragraphs>101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等线</vt:lpstr>
      <vt:lpstr>等线 Light</vt:lpstr>
      <vt:lpstr>华文彩云</vt:lpstr>
      <vt:lpstr>华文行楷</vt:lpstr>
      <vt:lpstr>华文隶书</vt:lpstr>
      <vt:lpstr>华文新魏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462</cp:revision>
  <dcterms:created xsi:type="dcterms:W3CDTF">2021-03-19T16:08:00Z</dcterms:created>
  <dcterms:modified xsi:type="dcterms:W3CDTF">2022-11-07T14:16:45Z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