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ctiveX/activeX1.xml" ContentType="application/vnd.ms-office.activeX+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256" r:id="rId2"/>
    <p:sldId id="405" r:id="rId3"/>
    <p:sldId id="437" r:id="rId4"/>
    <p:sldId id="507" r:id="rId5"/>
    <p:sldId id="436" r:id="rId6"/>
    <p:sldId id="427" r:id="rId7"/>
    <p:sldId id="517" r:id="rId8"/>
    <p:sldId id="518" r:id="rId9"/>
    <p:sldId id="519" r:id="rId10"/>
    <p:sldId id="520" r:id="rId11"/>
    <p:sldId id="521" r:id="rId12"/>
    <p:sldId id="522" r:id="rId13"/>
    <p:sldId id="523" r:id="rId14"/>
    <p:sldId id="524" r:id="rId15"/>
    <p:sldId id="344"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2A2A"/>
    <a:srgbClr val="008B8F"/>
    <a:srgbClr val="048A90"/>
    <a:srgbClr val="00A0A2"/>
    <a:srgbClr val="E6E9E9"/>
    <a:srgbClr val="4C99CB"/>
    <a:srgbClr val="009EA0"/>
    <a:srgbClr val="183B52"/>
    <a:srgbClr val="3786BC"/>
    <a:srgbClr val="008C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91" autoAdjust="0"/>
    <p:restoredTop sz="94333" autoAdjust="0"/>
  </p:normalViewPr>
  <p:slideViewPr>
    <p:cSldViewPr snapToGrid="0">
      <p:cViewPr varScale="1">
        <p:scale>
          <a:sx n="69" d="100"/>
          <a:sy n="69" d="100"/>
        </p:scale>
        <p:origin x="70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815A2E-EEE5-44D4-A416-F7DCE8504A6D}" type="datetimeFigureOut">
              <a:rPr lang="zh-CN" altLang="en-US" smtClean="0"/>
              <a:t>2022/11/10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3C5126-3523-486A-A835-18C36D3731F1}"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E544C4B4-8F8F-48B7-9852-CA3FC0568717}" type="datetimeFigureOut">
              <a:rPr lang="zh-CN" altLang="en-US" smtClean="0"/>
              <a:t>2022/11/10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544C4B4-8F8F-48B7-9852-CA3FC0568717}" type="datetimeFigureOut">
              <a:rPr lang="zh-CN" altLang="en-US" smtClean="0"/>
              <a:t>2022/11/10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544C4B4-8F8F-48B7-9852-CA3FC0568717}" type="datetimeFigureOut">
              <a:rPr lang="zh-CN" altLang="en-US" smtClean="0"/>
              <a:t>2022/11/10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544C4B4-8F8F-48B7-9852-CA3FC0568717}" type="datetimeFigureOut">
              <a:rPr lang="zh-CN" altLang="en-US" smtClean="0"/>
              <a:t>2022/11/10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544C4B4-8F8F-48B7-9852-CA3FC0568717}" type="datetimeFigureOut">
              <a:rPr lang="zh-CN" altLang="en-US" smtClean="0"/>
              <a:t>2022/11/10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64159E3-3D21-4C12-9057-C9ABAB3A68C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44C4B4-8F8F-48B7-9852-CA3FC0568717}" type="datetimeFigureOut">
              <a:rPr lang="zh-CN" altLang="en-US" smtClean="0"/>
              <a:t>2022/11/10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4159E3-3D21-4C12-9057-C9ABAB3A68C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10.wmf"/><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223524" y="3468576"/>
            <a:ext cx="6724040" cy="769441"/>
          </a:xfrm>
          <a:prstGeom prst="rect">
            <a:avLst/>
          </a:prstGeom>
          <a:noFill/>
        </p:spPr>
        <p:txBody>
          <a:bodyPr wrap="square" rtlCol="0">
            <a:spAutoFit/>
          </a:bodyPr>
          <a:lstStyle/>
          <a:p>
            <a:r>
              <a:rPr lang="zh-CN" altLang="en-US" sz="4400" b="1" dirty="0" smtClean="0">
                <a:solidFill>
                  <a:srgbClr val="008B8F"/>
                </a:solidFill>
                <a:latin typeface="华文行楷" panose="02010800040101010101" pitchFamily="2" charset="-122"/>
                <a:ea typeface="华文行楷" panose="02010800040101010101" pitchFamily="2" charset="-122"/>
              </a:rPr>
              <a:t>项目七</a:t>
            </a:r>
            <a:r>
              <a:rPr lang="en-US" altLang="zh-CN" sz="4400" b="1" dirty="0" smtClean="0">
                <a:solidFill>
                  <a:srgbClr val="008B8F"/>
                </a:solidFill>
                <a:latin typeface="华文行楷" panose="02010800040101010101" pitchFamily="2" charset="-122"/>
                <a:ea typeface="华文行楷" panose="02010800040101010101" pitchFamily="2" charset="-122"/>
              </a:rPr>
              <a:t>  </a:t>
            </a:r>
            <a:r>
              <a:rPr lang="zh-CN" altLang="en-US" sz="4400" b="1" dirty="0" smtClean="0">
                <a:solidFill>
                  <a:srgbClr val="008B8F"/>
                </a:solidFill>
                <a:latin typeface="华文行楷" panose="02010800040101010101" pitchFamily="2" charset="-122"/>
                <a:ea typeface="华文行楷" panose="02010800040101010101" pitchFamily="2" charset="-122"/>
              </a:rPr>
              <a:t>传感器的综合应用</a:t>
            </a:r>
            <a:endParaRPr lang="zh-CN" altLang="en-US" sz="4400" b="1" dirty="0">
              <a:solidFill>
                <a:srgbClr val="008B8F"/>
              </a:solidFill>
              <a:latin typeface="华文行楷" panose="02010800040101010101" pitchFamily="2" charset="-122"/>
              <a:ea typeface="华文行楷" panose="02010800040101010101" pitchFamily="2" charset="-122"/>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15005"/>
            <a:ext cx="12192000" cy="2752880"/>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4"/>
          <a:stretch>
            <a:fillRect/>
          </a:stretch>
        </p:blipFill>
        <p:spPr>
          <a:xfrm>
            <a:off x="0" y="0"/>
            <a:ext cx="12192000" cy="6858000"/>
          </a:xfrm>
          <a:prstGeom prst="rect">
            <a:avLst/>
          </a:prstGeom>
        </p:spPr>
      </p:pic>
      <p:sp>
        <p:nvSpPr>
          <p:cNvPr id="9" name="矩形 8"/>
          <p:cNvSpPr/>
          <p:nvPr/>
        </p:nvSpPr>
        <p:spPr>
          <a:xfrm>
            <a:off x="693419" y="167990"/>
            <a:ext cx="4723708" cy="451406"/>
          </a:xfrm>
          <a:prstGeom prst="rect">
            <a:avLst/>
          </a:prstGeom>
        </p:spPr>
        <p:txBody>
          <a:bodyPr wrap="square">
            <a:spAutoFit/>
          </a:bodyPr>
          <a:lstStyle/>
          <a:p>
            <a:pPr>
              <a:lnSpc>
                <a:spcPts val="2800"/>
              </a:lnSpc>
            </a:pP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一、传感器在自动化生产线中的应用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8" y="1010412"/>
            <a:ext cx="4917673"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4.</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 电</a:t>
            </a:r>
            <a:r>
              <a:rPr lang="zh-CN" altLang="en-US" sz="2800" b="1" dirty="0">
                <a:latin typeface="华文行楷" panose="02010800040101010101" pitchFamily="2" charset="-122"/>
                <a:ea typeface="华文行楷" panose="02010800040101010101" pitchFamily="2" charset="-122"/>
                <a:cs typeface="微软雅黑" panose="020B0503020204020204" charset="-122"/>
              </a:rPr>
              <a:t>涡流式接近开关及</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应用</a:t>
            </a:r>
          </a:p>
        </p:txBody>
      </p:sp>
      <p:sp>
        <p:nvSpPr>
          <p:cNvPr id="15" name="Rectangle 9"/>
          <p:cNvSpPr>
            <a:spLocks noChangeArrowheads="1"/>
          </p:cNvSpPr>
          <p:nvPr/>
        </p:nvSpPr>
        <p:spPr bwMode="auto">
          <a:xfrm>
            <a:off x="997527" y="2093917"/>
            <a:ext cx="5043054" cy="3073827"/>
          </a:xfrm>
          <a:prstGeom prst="rect">
            <a:avLst/>
          </a:prstGeom>
          <a:noFill/>
          <a:ln>
            <a:solidFill>
              <a:srgbClr val="00CC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n"/>
              <a:defRPr sz="32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indent="0">
              <a:spcBef>
                <a:spcPts val="0"/>
              </a:spcBef>
              <a:buClr>
                <a:schemeClr val="tx1"/>
              </a:buClr>
              <a:buNone/>
            </a:pPr>
            <a:r>
              <a:rPr lang="zh-CN" altLang="en-US" sz="2400" dirty="0">
                <a:effectLst/>
                <a:latin typeface="Times New Roman" panose="02020603050405020304" pitchFamily="18" charset="0"/>
                <a:ea typeface="华文隶书" panose="02010800040101010101" pitchFamily="2" charset="-122"/>
                <a:cs typeface="Times New Roman" panose="02020603050405020304" pitchFamily="18" charset="0"/>
              </a:rPr>
              <a:t>电涡流式接近开关 </a:t>
            </a:r>
            <a:r>
              <a:rPr lang="zh-CN" altLang="en-US" sz="2400" dirty="0" smtClean="0">
                <a:effectLst/>
                <a:latin typeface="Times New Roman" panose="02020603050405020304" pitchFamily="18" charset="0"/>
                <a:ea typeface="华文隶书" panose="02010800040101010101" pitchFamily="2" charset="-122"/>
                <a:cs typeface="Times New Roman" panose="02020603050405020304" pitchFamily="18" charset="0"/>
              </a:rPr>
              <a:t>：是</a:t>
            </a:r>
            <a:r>
              <a:rPr lang="zh-CN" altLang="en-US" sz="2400" dirty="0">
                <a:effectLst/>
                <a:latin typeface="Times New Roman" panose="02020603050405020304" pitchFamily="18" charset="0"/>
                <a:ea typeface="华文隶书" panose="02010800040101010101" pitchFamily="2" charset="-122"/>
                <a:cs typeface="Times New Roman" panose="02020603050405020304" pitchFamily="18" charset="0"/>
              </a:rPr>
              <a:t>利用导电物体在接近这个能产生电磁场的接近开关时，使导电物体内部产生涡流，这个涡流反作用到接近开关，使开关内部电路参数发生变化，由此识别出有无导电物体移近，进而控制开关的通或断。这种接近开关所能检测的物体必须是导电体。 </a:t>
            </a:r>
          </a:p>
        </p:txBody>
      </p:sp>
    </p:spTree>
    <p:controls>
      <mc:AlternateContent xmlns:mc="http://schemas.openxmlformats.org/markup-compatibility/2006">
        <mc:Choice xmlns:v="urn:schemas-microsoft-com:vml" Requires="v">
          <p:control spid="2055" name="ShockwaveFlash1" r:id="rId2" imgW="4419720" imgH="3073320"/>
        </mc:Choice>
        <mc:Fallback>
          <p:control name="ShockwaveFlash1" r:id="rId2" imgW="4419720" imgH="3073320">
            <p:pic>
              <p:nvPicPr>
                <p:cNvPr id="17" name="ShockwaveFlash1"/>
                <p:cNvPicPr preferRelativeResize="0">
                  <a:picLocks noChangeArrowheads="1" noChangeShapeType="1"/>
                </p:cNvPicPr>
                <p:nvPr/>
              </p:nvPicPr>
              <p:blipFill>
                <a:blip r:embed="rId5"/>
                <a:srcRect/>
                <a:stretch>
                  <a:fillRect/>
                </a:stretch>
              </p:blipFill>
              <p:spPr bwMode="auto">
                <a:xfrm>
                  <a:off x="6429894" y="2093917"/>
                  <a:ext cx="4418908" cy="3073827"/>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0664930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4765272" cy="451406"/>
          </a:xfrm>
          <a:prstGeom prst="rect">
            <a:avLst/>
          </a:prstGeom>
        </p:spPr>
        <p:txBody>
          <a:bodyPr wrap="square">
            <a:spAutoFit/>
          </a:bodyPr>
          <a:lstStyle/>
          <a:p>
            <a:pPr>
              <a:lnSpc>
                <a:spcPts val="2800"/>
              </a:lnSpc>
            </a:pP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一、传感器在自动化生产线中的应用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8" y="1010412"/>
            <a:ext cx="4917673"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4.</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 电</a:t>
            </a:r>
            <a:r>
              <a:rPr lang="zh-CN" altLang="en-US" sz="2800" b="1" dirty="0">
                <a:latin typeface="华文行楷" panose="02010800040101010101" pitchFamily="2" charset="-122"/>
                <a:ea typeface="华文行楷" panose="02010800040101010101" pitchFamily="2" charset="-122"/>
                <a:cs typeface="微软雅黑" panose="020B0503020204020204" charset="-122"/>
              </a:rPr>
              <a:t>涡流式接近开关及</a:t>
            </a:r>
            <a:r>
              <a:rPr lang="zh-CN" altLang="en-US" sz="2800" b="1" dirty="0" smtClean="0">
                <a:latin typeface="华文行楷" panose="02010800040101010101" pitchFamily="2" charset="-122"/>
                <a:ea typeface="华文行楷" panose="02010800040101010101" pitchFamily="2" charset="-122"/>
                <a:cs typeface="微软雅黑" panose="020B0503020204020204" charset="-122"/>
              </a:rPr>
              <a:t>应用</a:t>
            </a:r>
          </a:p>
        </p:txBody>
      </p:sp>
      <p:sp>
        <p:nvSpPr>
          <p:cNvPr id="11" name="Text Box 8"/>
          <p:cNvSpPr txBox="1">
            <a:spLocks noChangeArrowheads="1"/>
          </p:cNvSpPr>
          <p:nvPr/>
        </p:nvSpPr>
        <p:spPr bwMode="auto">
          <a:xfrm>
            <a:off x="7051962" y="5413959"/>
            <a:ext cx="2333905" cy="425450"/>
          </a:xfrm>
          <a:prstGeom prst="rect">
            <a:avLst/>
          </a:prstGeom>
          <a:noFill/>
          <a:ln w="25400" algn="ctr">
            <a:solidFill>
              <a:srgbClr val="A50021"/>
            </a:solidFill>
            <a:miter lim="800000"/>
            <a:headEnd/>
            <a:tailEnd/>
          </a:ln>
          <a:effectLst/>
          <a:extLst>
            <a:ext uri="{909E8E84-426E-40DD-AFC4-6F175D3DCCD1}">
              <a14:hiddenFill xmlns:a14="http://schemas.microsoft.com/office/drawing/2010/main">
                <a:solidFill>
                  <a:srgbClr val="99CC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r>
              <a:rPr lang="zh-CN" altLang="en-US" dirty="0">
                <a:latin typeface="华文隶书" panose="02010800040101010101" pitchFamily="2" charset="-122"/>
                <a:ea typeface="华文隶书" panose="02010800040101010101" pitchFamily="2" charset="-122"/>
              </a:rPr>
              <a:t>机械加工定位示意图 </a:t>
            </a:r>
          </a:p>
        </p:txBody>
      </p:sp>
      <p:sp>
        <p:nvSpPr>
          <p:cNvPr id="12" name="Rectangle 9"/>
          <p:cNvSpPr>
            <a:spLocks noChangeArrowheads="1"/>
          </p:cNvSpPr>
          <p:nvPr/>
        </p:nvSpPr>
        <p:spPr bwMode="auto">
          <a:xfrm>
            <a:off x="1205346" y="2214144"/>
            <a:ext cx="4527332" cy="3032125"/>
          </a:xfrm>
          <a:prstGeom prst="rect">
            <a:avLst/>
          </a:prstGeom>
          <a:noFill/>
          <a:ln>
            <a:solidFill>
              <a:srgbClr val="00CC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n"/>
              <a:defRPr sz="32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indent="0">
              <a:spcBef>
                <a:spcPts val="0"/>
              </a:spcBef>
              <a:buClr>
                <a:schemeClr val="tx1"/>
              </a:buClr>
              <a:buFont typeface="Wingdings" panose="05000000000000000000" pitchFamily="2" charset="2"/>
              <a:buNone/>
            </a:pPr>
            <a:r>
              <a:rPr lang="zh-CN" altLang="en-US" sz="2400" dirty="0">
                <a:effectLst/>
                <a:latin typeface="Times New Roman" panose="02020603050405020304" pitchFamily="18" charset="0"/>
                <a:ea typeface="华文隶书" panose="02010800040101010101" pitchFamily="2" charset="-122"/>
                <a:cs typeface="Times New Roman" panose="02020603050405020304" pitchFamily="18" charset="0"/>
              </a:rPr>
              <a:t>所检测物体必须是导电体</a:t>
            </a:r>
          </a:p>
          <a:p>
            <a:pPr marL="0" indent="0">
              <a:spcBef>
                <a:spcPts val="0"/>
              </a:spcBef>
              <a:buClr>
                <a:schemeClr val="tx1"/>
              </a:buClr>
              <a:buFont typeface="Wingdings" panose="05000000000000000000" pitchFamily="2" charset="2"/>
              <a:buNone/>
            </a:pPr>
            <a:r>
              <a:rPr lang="zh-CN" altLang="en-US" sz="2400" dirty="0">
                <a:effectLst/>
                <a:latin typeface="Times New Roman" panose="02020603050405020304" pitchFamily="18" charset="0"/>
                <a:ea typeface="华文隶书" panose="02010800040101010101" pitchFamily="2" charset="-122"/>
                <a:cs typeface="Times New Roman" panose="02020603050405020304" pitchFamily="18" charset="0"/>
              </a:rPr>
              <a:t>            当传送机构将加工的零部件运送到接近传感器位置时，传感器根据规定的检出距离发出控制信号，停止传送机构的运行，此时加工刀具可对零部件进行机械加工。待加工的零部件必须是导电材料。</a:t>
            </a:r>
          </a:p>
        </p:txBody>
      </p:sp>
      <p:pic>
        <p:nvPicPr>
          <p:cNvPr id="14" name="Picture 10" descr="未命名"/>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6020015" y="2214144"/>
            <a:ext cx="4189398" cy="3032125"/>
          </a:xfrm>
          <a:prstGeom prst="rect">
            <a:avLst/>
          </a:prstGeom>
          <a:noFill/>
          <a:ln>
            <a:solidFill>
              <a:srgbClr val="00CC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4947343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4737563" cy="451406"/>
          </a:xfrm>
          <a:prstGeom prst="rect">
            <a:avLst/>
          </a:prstGeom>
        </p:spPr>
        <p:txBody>
          <a:bodyPr wrap="square">
            <a:spAutoFit/>
          </a:bodyPr>
          <a:lstStyle/>
          <a:p>
            <a:pPr>
              <a:lnSpc>
                <a:spcPts val="2800"/>
              </a:lnSpc>
            </a:pP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一、传感器在自动化生产线中的应用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8" y="1010412"/>
            <a:ext cx="4917673"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5.</a:t>
            </a:r>
            <a:r>
              <a:rPr lang="zh-CN" altLang="en-US" sz="2800" b="1" dirty="0">
                <a:latin typeface="华文行楷" panose="02010800040101010101" pitchFamily="2" charset="-122"/>
                <a:ea typeface="华文行楷" panose="02010800040101010101" pitchFamily="2" charset="-122"/>
                <a:cs typeface="微软雅黑" panose="020B0503020204020204" charset="-122"/>
              </a:rPr>
              <a:t>光纤传感器及应用</a:t>
            </a:r>
          </a:p>
        </p:txBody>
      </p:sp>
      <p:sp>
        <p:nvSpPr>
          <p:cNvPr id="15" name="Rectangle 9"/>
          <p:cNvSpPr>
            <a:spLocks noChangeArrowheads="1"/>
          </p:cNvSpPr>
          <p:nvPr/>
        </p:nvSpPr>
        <p:spPr bwMode="auto">
          <a:xfrm>
            <a:off x="679562" y="1872239"/>
            <a:ext cx="5292438" cy="3350920"/>
          </a:xfrm>
          <a:prstGeom prst="rect">
            <a:avLst/>
          </a:prstGeom>
          <a:noFill/>
          <a:ln>
            <a:solidFill>
              <a:srgbClr val="00CC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n"/>
              <a:defRPr sz="32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indent="0">
              <a:spcBef>
                <a:spcPts val="0"/>
              </a:spcBef>
              <a:buClr>
                <a:schemeClr val="tx1"/>
              </a:buClr>
              <a:buNone/>
            </a:pPr>
            <a:r>
              <a:rPr lang="zh-CN" altLang="en-US" sz="2400" dirty="0">
                <a:effectLst/>
                <a:latin typeface="Times New Roman" panose="02020603050405020304" pitchFamily="18" charset="0"/>
                <a:ea typeface="华文隶书" panose="02010800040101010101" pitchFamily="2" charset="-122"/>
                <a:cs typeface="Times New Roman" panose="02020603050405020304" pitchFamily="18" charset="0"/>
              </a:rPr>
              <a:t>光纤传感器是随着光导纤维技术的发展而出现的新型传感器，由于它具有灵敏度高、电绝缘性能好、抗电磁干扰、耐腐蚀、耐高温、体积小、重量轻等优点，被广泛应用于位移、速度、加速度、压力、温度、液位、流量、水声、大电流、高电压、磁场、放射性射线等物理量的测量</a:t>
            </a:r>
            <a:r>
              <a:rPr lang="zh-CN" altLang="en-US" sz="2400" dirty="0" smtClean="0">
                <a:effectLst/>
                <a:latin typeface="Times New Roman" panose="02020603050405020304" pitchFamily="18" charset="0"/>
                <a:ea typeface="华文隶书" panose="02010800040101010101" pitchFamily="2" charset="-122"/>
                <a:cs typeface="Times New Roman" panose="02020603050405020304" pitchFamily="18" charset="0"/>
              </a:rPr>
              <a:t>。光纤</a:t>
            </a:r>
            <a:r>
              <a:rPr lang="zh-CN" altLang="en-US" sz="2400" dirty="0">
                <a:effectLst/>
                <a:latin typeface="Times New Roman" panose="02020603050405020304" pitchFamily="18" charset="0"/>
                <a:ea typeface="华文隶书" panose="02010800040101010101" pitchFamily="2" charset="-122"/>
                <a:cs typeface="Times New Roman" panose="02020603050405020304" pitchFamily="18" charset="0"/>
              </a:rPr>
              <a:t>传感器分为传感型和传光型两大类</a:t>
            </a:r>
          </a:p>
        </p:txBody>
      </p:sp>
      <p:sp>
        <p:nvSpPr>
          <p:cNvPr id="7" name="Text Box 8"/>
          <p:cNvSpPr txBox="1">
            <a:spLocks noChangeArrowheads="1"/>
          </p:cNvSpPr>
          <p:nvPr/>
        </p:nvSpPr>
        <p:spPr bwMode="auto">
          <a:xfrm>
            <a:off x="7239231" y="5994248"/>
            <a:ext cx="3433504" cy="323423"/>
          </a:xfrm>
          <a:prstGeom prst="rect">
            <a:avLst/>
          </a:prstGeom>
          <a:noFill/>
          <a:ln w="25400" algn="ctr">
            <a:solidFill>
              <a:srgbClr val="A50021"/>
            </a:solidFill>
            <a:miter lim="800000"/>
            <a:headEnd/>
            <a:tailEnd/>
          </a:ln>
          <a:effectLst/>
          <a:extLst>
            <a:ext uri="{909E8E84-426E-40DD-AFC4-6F175D3DCCD1}">
              <a14:hiddenFill xmlns:a14="http://schemas.microsoft.com/office/drawing/2010/main">
                <a:solidFill>
                  <a:srgbClr val="99CC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r>
              <a:rPr lang="zh-CN" altLang="en-US" dirty="0">
                <a:latin typeface="Times New Roman" panose="02020603050405020304" pitchFamily="18" charset="0"/>
                <a:ea typeface="华文隶书" panose="02010800040101010101" pitchFamily="2" charset="-122"/>
                <a:cs typeface="Times New Roman" panose="02020603050405020304" pitchFamily="18" charset="0"/>
              </a:rPr>
              <a:t>各种光纤传感器原理示意图</a:t>
            </a:r>
          </a:p>
        </p:txBody>
      </p:sp>
      <p:pic>
        <p:nvPicPr>
          <p:cNvPr id="10" name="Picture 9" descr="未命名"/>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6163311" y="2080062"/>
            <a:ext cx="5585344" cy="3697281"/>
          </a:xfrm>
          <a:prstGeom prst="rect">
            <a:avLst/>
          </a:prstGeom>
          <a:noFill/>
          <a:ln w="25400">
            <a:solidFill>
              <a:srgbClr val="00CC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 name="Rectangle 8"/>
          <p:cNvSpPr>
            <a:spLocks noChangeArrowheads="1"/>
          </p:cNvSpPr>
          <p:nvPr/>
        </p:nvSpPr>
        <p:spPr bwMode="auto">
          <a:xfrm>
            <a:off x="679562" y="5382220"/>
            <a:ext cx="5292438" cy="935447"/>
          </a:xfrm>
          <a:prstGeom prst="rect">
            <a:avLst/>
          </a:prstGeom>
          <a:noFill/>
          <a:ln w="25400">
            <a:solidFill>
              <a:srgbClr val="A50021"/>
            </a:solidFill>
            <a:miter lim="800000"/>
            <a:headEnd/>
            <a:tailEnd/>
          </a:ln>
          <a:effectLst/>
          <a:extLst>
            <a:ext uri="{909E8E84-426E-40DD-AFC4-6F175D3DCCD1}">
              <a14:hiddenFill xmlns:a14="http://schemas.microsoft.com/office/drawing/2010/main">
                <a:solidFill>
                  <a:srgbClr val="FFFF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n"/>
              <a:defRPr sz="32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indent="0">
              <a:spcBef>
                <a:spcPts val="0"/>
              </a:spcBef>
              <a:buClr>
                <a:schemeClr val="tx1"/>
              </a:buClr>
              <a:buFont typeface="Wingdings" panose="05000000000000000000" pitchFamily="2" charset="2"/>
              <a:buNone/>
            </a:pPr>
            <a:r>
              <a:rPr lang="zh-CN" altLang="en-US" sz="2000" dirty="0" smtClean="0">
                <a:solidFill>
                  <a:srgbClr val="FF0000"/>
                </a:solidFill>
                <a:effectLst/>
                <a:latin typeface="华文隶书" panose="02010800040101010101" pitchFamily="2" charset="-122"/>
                <a:ea typeface="华文隶书" panose="02010800040101010101" pitchFamily="2" charset="-122"/>
              </a:rPr>
              <a:t>光纤</a:t>
            </a:r>
            <a:r>
              <a:rPr lang="zh-CN" altLang="en-US" sz="2000" dirty="0">
                <a:solidFill>
                  <a:srgbClr val="FF0000"/>
                </a:solidFill>
                <a:effectLst/>
                <a:latin typeface="华文隶书" panose="02010800040101010101" pitchFamily="2" charset="-122"/>
                <a:ea typeface="华文隶书" panose="02010800040101010101" pitchFamily="2" charset="-122"/>
              </a:rPr>
              <a:t>传感器在自动生产线中的应用越来越多，在分拣系统中可用光纤传感器来分拣白色和黑色工件。</a:t>
            </a:r>
          </a:p>
        </p:txBody>
      </p:sp>
    </p:spTree>
    <p:extLst>
      <p:ext uri="{BB962C8B-B14F-4D97-AF65-F5344CB8AC3E}">
        <p14:creationId xmlns:p14="http://schemas.microsoft.com/office/powerpoint/2010/main" val="25063268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4668290" cy="451406"/>
          </a:xfrm>
          <a:prstGeom prst="rect">
            <a:avLst/>
          </a:prstGeom>
        </p:spPr>
        <p:txBody>
          <a:bodyPr wrap="square">
            <a:spAutoFit/>
          </a:bodyPr>
          <a:lstStyle/>
          <a:p>
            <a:pPr>
              <a:lnSpc>
                <a:spcPts val="2800"/>
              </a:lnSpc>
            </a:pP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一、传感器在自动化生产线中的应用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8" y="1010412"/>
            <a:ext cx="4917673"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6.</a:t>
            </a:r>
            <a:r>
              <a:rPr lang="zh-CN" altLang="en-US" sz="2800" b="1" dirty="0">
                <a:latin typeface="华文行楷" panose="02010800040101010101" pitchFamily="2" charset="-122"/>
                <a:ea typeface="华文行楷" panose="02010800040101010101" pitchFamily="2" charset="-122"/>
                <a:cs typeface="微软雅黑" panose="020B0503020204020204" charset="-122"/>
              </a:rPr>
              <a:t>电容式接近开关及应用</a:t>
            </a:r>
          </a:p>
        </p:txBody>
      </p:sp>
      <p:sp>
        <p:nvSpPr>
          <p:cNvPr id="15" name="Rectangle 9"/>
          <p:cNvSpPr>
            <a:spLocks noChangeArrowheads="1"/>
          </p:cNvSpPr>
          <p:nvPr/>
        </p:nvSpPr>
        <p:spPr bwMode="auto">
          <a:xfrm>
            <a:off x="693418" y="2066202"/>
            <a:ext cx="5485709" cy="3434052"/>
          </a:xfrm>
          <a:prstGeom prst="rect">
            <a:avLst/>
          </a:prstGeom>
          <a:noFill/>
          <a:ln>
            <a:solidFill>
              <a:srgbClr val="00CC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n"/>
              <a:defRPr sz="32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indent="0">
              <a:spcBef>
                <a:spcPts val="0"/>
              </a:spcBef>
              <a:buClr>
                <a:schemeClr val="tx1"/>
              </a:buClr>
              <a:buNone/>
            </a:pPr>
            <a:r>
              <a:rPr lang="zh-CN" altLang="en-US" sz="2400" dirty="0">
                <a:effectLst/>
                <a:latin typeface="Times New Roman" panose="02020603050405020304" pitchFamily="18" charset="0"/>
                <a:ea typeface="华文隶书" panose="02010800040101010101" pitchFamily="2" charset="-122"/>
                <a:cs typeface="Times New Roman" panose="02020603050405020304" pitchFamily="18" charset="0"/>
              </a:rPr>
              <a:t>电容式接近开关的被测量通常构成电容器的一个极板，而另一个极板是接近开关的外壳。当有物体移向接近开关时，电容极板的间距和介电常数发生变化，从而使电容量发生变化，使得和测量头相连的测量电路状态也随之发生变化，由此便可控制开关的接通或断开。这种接近开关检测的对象不限于导体，可以是绝缘的液体或粉状物等。</a:t>
            </a: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0072" y="1923422"/>
            <a:ext cx="4959927" cy="3931951"/>
          </a:xfrm>
          <a:prstGeom prst="rect">
            <a:avLst/>
          </a:prstGeom>
        </p:spPr>
      </p:pic>
    </p:spTree>
    <p:extLst>
      <p:ext uri="{BB962C8B-B14F-4D97-AF65-F5344CB8AC3E}">
        <p14:creationId xmlns:p14="http://schemas.microsoft.com/office/powerpoint/2010/main" val="11200548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4723708" cy="451406"/>
          </a:xfrm>
          <a:prstGeom prst="rect">
            <a:avLst/>
          </a:prstGeom>
        </p:spPr>
        <p:txBody>
          <a:bodyPr wrap="square">
            <a:spAutoFit/>
          </a:bodyPr>
          <a:lstStyle/>
          <a:p>
            <a:pPr>
              <a:lnSpc>
                <a:spcPts val="2800"/>
              </a:lnSpc>
            </a:pP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一、传感器在自动化生产线中的应用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8" y="1010412"/>
            <a:ext cx="4917673" cy="488595"/>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6.</a:t>
            </a:r>
            <a:r>
              <a:rPr lang="zh-CN" altLang="en-US" sz="2800" b="1" dirty="0">
                <a:latin typeface="华文行楷" panose="02010800040101010101" pitchFamily="2" charset="-122"/>
                <a:ea typeface="华文行楷" panose="02010800040101010101" pitchFamily="2" charset="-122"/>
                <a:cs typeface="微软雅黑" panose="020B0503020204020204" charset="-122"/>
              </a:rPr>
              <a:t>电容式接近开关及应用</a:t>
            </a:r>
          </a:p>
        </p:txBody>
      </p:sp>
      <p:sp>
        <p:nvSpPr>
          <p:cNvPr id="12" name="Text Box 8"/>
          <p:cNvSpPr txBox="1">
            <a:spLocks noChangeArrowheads="1"/>
          </p:cNvSpPr>
          <p:nvPr/>
        </p:nvSpPr>
        <p:spPr bwMode="auto">
          <a:xfrm>
            <a:off x="7481455" y="5386820"/>
            <a:ext cx="3116120" cy="335107"/>
          </a:xfrm>
          <a:prstGeom prst="rect">
            <a:avLst/>
          </a:prstGeom>
          <a:noFill/>
          <a:ln w="25400" algn="ctr">
            <a:solidFill>
              <a:srgbClr val="A50021"/>
            </a:solidFill>
            <a:miter lim="800000"/>
            <a:headEnd/>
            <a:tailEnd/>
          </a:ln>
          <a:effectLst/>
          <a:extLst>
            <a:ext uri="{909E8E84-426E-40DD-AFC4-6F175D3DCCD1}">
              <a14:hiddenFill xmlns:a14="http://schemas.microsoft.com/office/drawing/2010/main">
                <a:solidFill>
                  <a:srgbClr val="99CC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r>
              <a:rPr lang="zh-CN" altLang="en-US" dirty="0">
                <a:latin typeface="华文隶书" panose="02010800040101010101" pitchFamily="2" charset="-122"/>
                <a:ea typeface="华文隶书" panose="02010800040101010101" pitchFamily="2" charset="-122"/>
              </a:rPr>
              <a:t>粉料及液体产品上下限控制 </a:t>
            </a:r>
          </a:p>
        </p:txBody>
      </p:sp>
      <p:sp>
        <p:nvSpPr>
          <p:cNvPr id="14" name="Rectangle 9"/>
          <p:cNvSpPr>
            <a:spLocks noChangeArrowheads="1"/>
          </p:cNvSpPr>
          <p:nvPr/>
        </p:nvSpPr>
        <p:spPr bwMode="auto">
          <a:xfrm>
            <a:off x="1094509" y="2050184"/>
            <a:ext cx="4942179" cy="3103707"/>
          </a:xfrm>
          <a:prstGeom prst="rect">
            <a:avLst/>
          </a:prstGeom>
          <a:noFill/>
          <a:ln>
            <a:solidFill>
              <a:srgbClr val="00CC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n"/>
              <a:defRPr sz="32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indent="0">
              <a:spcBef>
                <a:spcPts val="0"/>
              </a:spcBef>
              <a:buClr>
                <a:schemeClr val="tx1"/>
              </a:buClr>
              <a:buFont typeface="Wingdings" panose="05000000000000000000" pitchFamily="2" charset="2"/>
              <a:buNone/>
            </a:pPr>
            <a:r>
              <a:rPr lang="zh-CN" altLang="en-US" sz="2800" dirty="0" smtClean="0">
                <a:effectLst/>
                <a:latin typeface="华文隶书" panose="02010800040101010101" pitchFamily="2" charset="-122"/>
                <a:ea typeface="华文隶书" panose="02010800040101010101" pitchFamily="2" charset="-122"/>
              </a:rPr>
              <a:t>电容式</a:t>
            </a:r>
            <a:r>
              <a:rPr lang="zh-CN" altLang="en-US" sz="2800" dirty="0">
                <a:effectLst/>
                <a:latin typeface="华文隶书" panose="02010800040101010101" pitchFamily="2" charset="-122"/>
                <a:ea typeface="华文隶书" panose="02010800040101010101" pitchFamily="2" charset="-122"/>
              </a:rPr>
              <a:t>接近开关能检测固体和液体量的大小、多少、厚度等。如图所示，在自动生产线上，用两个电容式接近开关分别检测固体或液体装瓶量的上限和下限值，以此保证产品数量在允许的范围内。</a:t>
            </a:r>
          </a:p>
        </p:txBody>
      </p:sp>
      <p:pic>
        <p:nvPicPr>
          <p:cNvPr id="16" name="Picture 10" descr="未命名"/>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6497062" y="2050185"/>
            <a:ext cx="4448102" cy="3103706"/>
          </a:xfrm>
          <a:prstGeom prst="rect">
            <a:avLst/>
          </a:prstGeom>
          <a:noFill/>
          <a:ln>
            <a:solidFill>
              <a:srgbClr val="00CC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3246097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结束页(修改第二稿)"/>
          <p:cNvPicPr>
            <a:picLocks noChangeAspect="1"/>
          </p:cNvPicPr>
          <p:nvPr/>
        </p:nvPicPr>
        <p:blipFill>
          <a:blip r:embed="rId2"/>
          <a:stretch>
            <a:fillRect/>
          </a:stretch>
        </p:blipFill>
        <p:spPr>
          <a:xfrm>
            <a:off x="0" y="0"/>
            <a:ext cx="12212232" cy="686938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r="70568"/>
          <a:stretch>
            <a:fillRect/>
          </a:stretch>
        </p:blipFill>
        <p:spPr>
          <a:xfrm>
            <a:off x="0" y="0"/>
            <a:ext cx="3588327" cy="6858000"/>
          </a:xfrm>
          <a:prstGeom prst="rect">
            <a:avLst/>
          </a:prstGeom>
        </p:spPr>
      </p:pic>
      <p:sp>
        <p:nvSpPr>
          <p:cNvPr id="13" name="矩形 12"/>
          <p:cNvSpPr/>
          <p:nvPr/>
        </p:nvSpPr>
        <p:spPr>
          <a:xfrm>
            <a:off x="5868156" y="190247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33" name="矩形 32"/>
          <p:cNvSpPr/>
          <p:nvPr/>
        </p:nvSpPr>
        <p:spPr>
          <a:xfrm>
            <a:off x="5974097" y="4051050"/>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4" name="矩形 3"/>
          <p:cNvSpPr/>
          <p:nvPr/>
        </p:nvSpPr>
        <p:spPr>
          <a:xfrm>
            <a:off x="4336473" y="800143"/>
            <a:ext cx="7162800" cy="4801314"/>
          </a:xfrm>
          <a:prstGeom prst="rect">
            <a:avLst/>
          </a:prstGeom>
        </p:spPr>
        <p:txBody>
          <a:bodyPr wrap="square">
            <a:spAutoFit/>
          </a:bodyPr>
          <a:lstStyle/>
          <a:p>
            <a:pPr algn="just">
              <a:lnSpc>
                <a:spcPct val="150000"/>
              </a:lnSpc>
              <a:spcAft>
                <a:spcPts val="0"/>
              </a:spcAft>
            </a:pPr>
            <a:r>
              <a:rPr lang="zh-CN" altLang="zh-CN" sz="3600" b="1" kern="100" dirty="0">
                <a:solidFill>
                  <a:schemeClr val="accent2"/>
                </a:solidFill>
                <a:latin typeface="华文隶书" panose="02010800040101010101" pitchFamily="2" charset="-122"/>
                <a:ea typeface="华文隶书" panose="02010800040101010101" pitchFamily="2" charset="-122"/>
                <a:cs typeface="Times New Roman" panose="02020603050405020304" pitchFamily="18" charset="0"/>
              </a:rPr>
              <a:t>学习目标</a:t>
            </a:r>
          </a:p>
          <a:p>
            <a:pPr algn="just">
              <a:lnSpc>
                <a:spcPct val="150000"/>
              </a:lnSpc>
              <a:spcAft>
                <a:spcPts val="0"/>
              </a:spcAft>
            </a:pPr>
            <a:r>
              <a:rPr lang="zh-CN" altLang="en-US" sz="2800" b="1" kern="100" dirty="0">
                <a:latin typeface="华文隶书" panose="02010800040101010101" pitchFamily="2" charset="-122"/>
                <a:ea typeface="华文隶书" panose="02010800040101010101" pitchFamily="2" charset="-122"/>
                <a:cs typeface="Times New Roman" panose="02020603050405020304" pitchFamily="18" charset="0"/>
              </a:rPr>
              <a:t>知识目标</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：掌握</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各类</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传感器在生产中的综合应用</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a:t>
            </a:r>
          </a:p>
          <a:p>
            <a:pPr algn="just">
              <a:lnSpc>
                <a:spcPct val="150000"/>
              </a:lnSpc>
              <a:spcAft>
                <a:spcPts val="0"/>
              </a:spcAft>
            </a:pPr>
            <a:r>
              <a:rPr lang="zh-CN" altLang="en-US" sz="2800" b="1" kern="100" dirty="0">
                <a:latin typeface="华文隶书" panose="02010800040101010101" pitchFamily="2" charset="-122"/>
                <a:ea typeface="华文隶书" panose="02010800040101010101" pitchFamily="2" charset="-122"/>
                <a:cs typeface="Times New Roman" panose="02020603050405020304" pitchFamily="18" charset="0"/>
              </a:rPr>
              <a:t>技能目标</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掌握各类传感器识别</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、选用和检测方法。</a:t>
            </a:r>
          </a:p>
          <a:p>
            <a:pPr algn="just">
              <a:lnSpc>
                <a:spcPct val="150000"/>
              </a:lnSpc>
              <a:spcAft>
                <a:spcPts val="0"/>
              </a:spcAft>
            </a:pPr>
            <a:r>
              <a:rPr lang="zh-CN" altLang="en-US" sz="2800" b="1" kern="100" dirty="0">
                <a:latin typeface="华文隶书" panose="02010800040101010101" pitchFamily="2" charset="-122"/>
                <a:ea typeface="华文隶书" panose="02010800040101010101" pitchFamily="2" charset="-122"/>
                <a:cs typeface="Times New Roman" panose="02020603050405020304" pitchFamily="18" charset="0"/>
              </a:rPr>
              <a:t>素质目标</a:t>
            </a:r>
            <a:r>
              <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rPr>
              <a:t>：提高学生分析问题和解决问题的能力，培养学生沟通能力及团队协作精神</a:t>
            </a:r>
            <a:r>
              <a:rPr lang="zh-CN" altLang="en-US" sz="2800" kern="100" dirty="0" smtClean="0">
                <a:latin typeface="华文隶书" panose="02010800040101010101" pitchFamily="2" charset="-122"/>
                <a:ea typeface="华文隶书" panose="02010800040101010101" pitchFamily="2" charset="-122"/>
                <a:cs typeface="Times New Roman" panose="02020603050405020304" pitchFamily="18" charset="0"/>
              </a:rPr>
              <a:t>。</a:t>
            </a:r>
            <a:endParaRPr lang="zh-CN" altLang="en-US" sz="2800" kern="100" dirty="0">
              <a:latin typeface="华文隶书" panose="02010800040101010101" pitchFamily="2" charset="-122"/>
              <a:ea typeface="华文隶书" panose="02010800040101010101" pitchFamily="2" charset="-122"/>
              <a:cs typeface="Times New Roman" panose="02020603050405020304" pitchFamily="18" charset="0"/>
            </a:endParaRPr>
          </a:p>
        </p:txBody>
      </p:sp>
      <p:sp>
        <p:nvSpPr>
          <p:cNvPr id="19" name="文本框 18"/>
          <p:cNvSpPr txBox="1"/>
          <p:nvPr/>
        </p:nvSpPr>
        <p:spPr>
          <a:xfrm>
            <a:off x="9451593" y="0"/>
            <a:ext cx="2579044" cy="400110"/>
          </a:xfrm>
          <a:prstGeom prst="rect">
            <a:avLst/>
          </a:prstGeom>
          <a:noFill/>
        </p:spPr>
        <p:txBody>
          <a:bodyPr wrap="square" rtlCol="0">
            <a:spAutoFit/>
          </a:bodyPr>
          <a:lstStyle/>
          <a:p>
            <a:r>
              <a:rPr lang="zh-CN" altLang="en-US" sz="2000" b="1" dirty="0" smtClean="0">
                <a:solidFill>
                  <a:srgbClr val="008B8F"/>
                </a:solidFill>
                <a:latin typeface="华文彩云" panose="02010800040101010101" pitchFamily="2" charset="-122"/>
                <a:ea typeface="华文彩云" panose="02010800040101010101" pitchFamily="2" charset="-122"/>
              </a:rPr>
              <a:t>项目六</a:t>
            </a:r>
            <a:r>
              <a:rPr lang="en-US" altLang="zh-CN" sz="2000" b="1" dirty="0" smtClean="0">
                <a:solidFill>
                  <a:srgbClr val="008B8F"/>
                </a:solidFill>
                <a:latin typeface="华文彩云" panose="02010800040101010101" pitchFamily="2" charset="-122"/>
                <a:ea typeface="华文彩云" panose="02010800040101010101" pitchFamily="2" charset="-122"/>
              </a:rPr>
              <a:t>  </a:t>
            </a:r>
            <a:r>
              <a:rPr lang="zh-CN" altLang="en-US" sz="2000" b="1" dirty="0">
                <a:solidFill>
                  <a:srgbClr val="008B8F"/>
                </a:solidFill>
                <a:latin typeface="华文彩云" panose="02010800040101010101" pitchFamily="2" charset="-122"/>
                <a:ea typeface="华文彩云" panose="02010800040101010101" pitchFamily="2" charset="-122"/>
              </a:rPr>
              <a:t>液位</a:t>
            </a:r>
            <a:r>
              <a:rPr lang="zh-CN" altLang="en-US" sz="2000" b="1" dirty="0" smtClean="0">
                <a:solidFill>
                  <a:srgbClr val="008B8F"/>
                </a:solidFill>
                <a:latin typeface="华文彩云" panose="02010800040101010101" pitchFamily="2" charset="-122"/>
                <a:ea typeface="华文彩云" panose="02010800040101010101" pitchFamily="2" charset="-122"/>
              </a:rPr>
              <a:t>检测</a:t>
            </a:r>
            <a:endParaRPr lang="zh-CN" altLang="en-US" sz="2000" b="1" dirty="0">
              <a:solidFill>
                <a:srgbClr val="008B8F"/>
              </a:solidFill>
              <a:latin typeface="华文彩云" panose="02010800040101010101" pitchFamily="2" charset="-122"/>
              <a:ea typeface="华文彩云" panose="02010800040101010101"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 y="9525"/>
            <a:ext cx="12192000" cy="6858000"/>
          </a:xfrm>
          <a:prstGeom prst="rect">
            <a:avLst/>
          </a:prstGeom>
        </p:spPr>
      </p:pic>
      <p:grpSp>
        <p:nvGrpSpPr>
          <p:cNvPr id="7" name="组合 6"/>
          <p:cNvGrpSpPr/>
          <p:nvPr/>
        </p:nvGrpSpPr>
        <p:grpSpPr>
          <a:xfrm>
            <a:off x="4842619" y="2012729"/>
            <a:ext cx="6987595" cy="908330"/>
            <a:chOff x="-2084598" y="2234120"/>
            <a:chExt cx="8036634" cy="690823"/>
          </a:xfrm>
        </p:grpSpPr>
        <p:pic>
          <p:nvPicPr>
            <p:cNvPr id="8"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12" name="矩形 11"/>
          <p:cNvSpPr/>
          <p:nvPr/>
        </p:nvSpPr>
        <p:spPr>
          <a:xfrm>
            <a:off x="6933058" y="2180205"/>
            <a:ext cx="4837675"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传感器在自动化生产线中的应用</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5826383" y="2211447"/>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175" name="矩形 174"/>
          <p:cNvSpPr/>
          <p:nvPr/>
        </p:nvSpPr>
        <p:spPr>
          <a:xfrm>
            <a:off x="5821697" y="39632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9" name="组合 28"/>
          <p:cNvGrpSpPr/>
          <p:nvPr/>
        </p:nvGrpSpPr>
        <p:grpSpPr>
          <a:xfrm>
            <a:off x="4901934" y="4061792"/>
            <a:ext cx="7059162" cy="806762"/>
            <a:chOff x="-2084598" y="2232162"/>
            <a:chExt cx="8036634" cy="692781"/>
          </a:xfrm>
        </p:grpSpPr>
        <p:pic>
          <p:nvPicPr>
            <p:cNvPr id="3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曲线"/>
            <p:cNvSpPr/>
            <p:nvPr/>
          </p:nvSpPr>
          <p:spPr bwMode="auto">
            <a:xfrm>
              <a:off x="-1443997" y="2232162"/>
              <a:ext cx="1804781" cy="619131"/>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3" name="矩形 32"/>
          <p:cNvSpPr/>
          <p:nvPr/>
        </p:nvSpPr>
        <p:spPr>
          <a:xfrm>
            <a:off x="5968478" y="4197986"/>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34" name="矩形 33"/>
          <p:cNvSpPr/>
          <p:nvPr/>
        </p:nvSpPr>
        <p:spPr>
          <a:xfrm>
            <a:off x="7050821" y="4217610"/>
            <a:ext cx="4180014" cy="461665"/>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传感器在流程制造中的应用</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
        <p:nvSpPr>
          <p:cNvPr id="24" name="矩形 23"/>
          <p:cNvSpPr/>
          <p:nvPr/>
        </p:nvSpPr>
        <p:spPr>
          <a:xfrm>
            <a:off x="5796297" y="49284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sp>
        <p:nvSpPr>
          <p:cNvPr id="35" name="矩形 34"/>
          <p:cNvSpPr/>
          <p:nvPr/>
        </p:nvSpPr>
        <p:spPr>
          <a:xfrm>
            <a:off x="6085693" y="4982143"/>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四</a:t>
            </a:r>
          </a:p>
        </p:txBody>
      </p:sp>
      <p:sp>
        <p:nvSpPr>
          <p:cNvPr id="44" name="矩形 43"/>
          <p:cNvSpPr/>
          <p:nvPr/>
        </p:nvSpPr>
        <p:spPr>
          <a:xfrm>
            <a:off x="5656597" y="57920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 y="9525"/>
            <a:ext cx="12192000" cy="6858000"/>
          </a:xfrm>
          <a:prstGeom prst="rect">
            <a:avLst/>
          </a:prstGeom>
        </p:spPr>
      </p:pic>
      <p:grpSp>
        <p:nvGrpSpPr>
          <p:cNvPr id="7" name="组合 6"/>
          <p:cNvGrpSpPr/>
          <p:nvPr/>
        </p:nvGrpSpPr>
        <p:grpSpPr>
          <a:xfrm>
            <a:off x="4842619" y="2012729"/>
            <a:ext cx="6987595" cy="908330"/>
            <a:chOff x="-2084598" y="2234120"/>
            <a:chExt cx="8036634" cy="690823"/>
          </a:xfrm>
        </p:grpSpPr>
        <p:pic>
          <p:nvPicPr>
            <p:cNvPr id="8"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曲线"/>
            <p:cNvSpPr/>
            <p:nvPr/>
          </p:nvSpPr>
          <p:spPr bwMode="auto">
            <a:xfrm>
              <a:off x="-1443996" y="2234120"/>
              <a:ext cx="1804781" cy="619125"/>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12" name="矩形 11"/>
          <p:cNvSpPr/>
          <p:nvPr/>
        </p:nvSpPr>
        <p:spPr>
          <a:xfrm>
            <a:off x="6933058" y="2180205"/>
            <a:ext cx="4837675" cy="451406"/>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传感器在自动化生产线中的应用</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5826383" y="2211447"/>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一</a:t>
            </a:r>
          </a:p>
        </p:txBody>
      </p:sp>
      <p:sp>
        <p:nvSpPr>
          <p:cNvPr id="175" name="矩形 174"/>
          <p:cNvSpPr/>
          <p:nvPr/>
        </p:nvSpPr>
        <p:spPr>
          <a:xfrm>
            <a:off x="5821697" y="39632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grpSp>
        <p:nvGrpSpPr>
          <p:cNvPr id="29" name="组合 28"/>
          <p:cNvGrpSpPr/>
          <p:nvPr/>
        </p:nvGrpSpPr>
        <p:grpSpPr>
          <a:xfrm>
            <a:off x="4901934" y="4061792"/>
            <a:ext cx="7059162" cy="806762"/>
            <a:chOff x="-2084598" y="2232162"/>
            <a:chExt cx="8036634" cy="692781"/>
          </a:xfrm>
        </p:grpSpPr>
        <p:pic>
          <p:nvPicPr>
            <p:cNvPr id="30"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20611" y="2239835"/>
              <a:ext cx="7972647" cy="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descr="9686622211428892416255.png"/>
            <p:cNvPicPr>
              <a:picLocks noChangeAspect="1" noChangeArrowheads="1"/>
            </p:cNvPicPr>
            <p:nvPr/>
          </p:nvPicPr>
          <p:blipFill>
            <a:blip r:embed="rId3">
              <a:extLst>
                <a:ext uri="{28A0092B-C50C-407E-A947-70E740481C1C}">
                  <a14:useLocalDpi xmlns:a14="http://schemas.microsoft.com/office/drawing/2010/main" val="0"/>
                </a:ext>
              </a:extLst>
            </a:blip>
            <a:srcRect l="2766" r="7205" b="57680"/>
            <a:stretch>
              <a:fillRect/>
            </a:stretch>
          </p:blipFill>
          <p:spPr bwMode="auto">
            <a:xfrm rot="10800000">
              <a:off x="-2084598" y="2833165"/>
              <a:ext cx="7968224" cy="9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曲线"/>
            <p:cNvSpPr/>
            <p:nvPr/>
          </p:nvSpPr>
          <p:spPr bwMode="auto">
            <a:xfrm>
              <a:off x="-1443997" y="2232162"/>
              <a:ext cx="1804781" cy="619131"/>
            </a:xfrm>
            <a:custGeom>
              <a:avLst/>
              <a:gdLst>
                <a:gd name="T0" fmla="*/ 0 w 21600"/>
                <a:gd name="T1" fmla="*/ 0 h 21600"/>
                <a:gd name="T2" fmla="*/ 21600 w 21600"/>
                <a:gd name="T3" fmla="*/ 21600 h 21600"/>
              </a:gdLst>
              <a:ahLst/>
              <a:cxnLst/>
              <a:rect l="T0" t="T1" r="T2" b="T3"/>
              <a:pathLst>
                <a:path w="21600" h="21600">
                  <a:moveTo>
                    <a:pt x="0" y="21600"/>
                  </a:moveTo>
                  <a:lnTo>
                    <a:pt x="6591" y="289"/>
                  </a:lnTo>
                  <a:lnTo>
                    <a:pt x="21600" y="0"/>
                  </a:lnTo>
                  <a:lnTo>
                    <a:pt x="14746" y="21600"/>
                  </a:lnTo>
                  <a:lnTo>
                    <a:pt x="0" y="21600"/>
                  </a:lnTo>
                  <a:close/>
                </a:path>
              </a:pathLst>
            </a:custGeom>
            <a:solidFill>
              <a:srgbClr val="00A39B"/>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102870" tIns="51435" rIns="102870" bIns="5143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700" b="1" dirty="0">
                <a:solidFill>
                  <a:srgbClr val="FFFFFF"/>
                </a:solidFill>
                <a:latin typeface="Calibri" panose="020F0502020204030204" pitchFamily="34" charset="0"/>
              </a:endParaRPr>
            </a:p>
          </p:txBody>
        </p:sp>
      </p:grpSp>
      <p:sp>
        <p:nvSpPr>
          <p:cNvPr id="33" name="矩形 32"/>
          <p:cNvSpPr/>
          <p:nvPr/>
        </p:nvSpPr>
        <p:spPr>
          <a:xfrm>
            <a:off x="5968478" y="4197986"/>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二</a:t>
            </a:r>
          </a:p>
        </p:txBody>
      </p:sp>
      <p:sp>
        <p:nvSpPr>
          <p:cNvPr id="34" name="矩形 33"/>
          <p:cNvSpPr/>
          <p:nvPr/>
        </p:nvSpPr>
        <p:spPr>
          <a:xfrm>
            <a:off x="7050821" y="4217610"/>
            <a:ext cx="4180014" cy="461665"/>
          </a:xfrm>
          <a:prstGeom prst="rect">
            <a:avLst/>
          </a:prstGeom>
        </p:spPr>
        <p:txBody>
          <a:bodyPr wrap="square">
            <a:spAutoFit/>
          </a:bodyPr>
          <a:lstStyle/>
          <a:p>
            <a:pPr>
              <a:lnSpc>
                <a:spcPts val="2800"/>
              </a:lnSpc>
            </a:pPr>
            <a:r>
              <a:rPr lang="zh-CN" altLang="en-US" sz="2600" dirty="0" smtClean="0">
                <a:latin typeface="华文隶书" panose="02010800040101010101" pitchFamily="2" charset="-122"/>
                <a:ea typeface="华文隶书" panose="02010800040101010101" pitchFamily="2" charset="-122"/>
                <a:cs typeface="微软雅黑" panose="020B0503020204020204" charset="-122"/>
              </a:rPr>
              <a:t>传感器在流程制造中的应用</a:t>
            </a:r>
            <a:endParaRPr lang="zh-CN" altLang="en-US" sz="2600" dirty="0">
              <a:latin typeface="华文隶书" panose="02010800040101010101" pitchFamily="2" charset="-122"/>
              <a:ea typeface="华文隶书" panose="02010800040101010101" pitchFamily="2" charset="-122"/>
              <a:cs typeface="微软雅黑" panose="020B0503020204020204" charset="-122"/>
            </a:endParaRPr>
          </a:p>
        </p:txBody>
      </p:sp>
      <p:sp>
        <p:nvSpPr>
          <p:cNvPr id="24" name="矩形 23"/>
          <p:cNvSpPr/>
          <p:nvPr/>
        </p:nvSpPr>
        <p:spPr>
          <a:xfrm>
            <a:off x="5796297" y="49284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sp>
        <p:nvSpPr>
          <p:cNvPr id="35" name="矩形 34"/>
          <p:cNvSpPr/>
          <p:nvPr/>
        </p:nvSpPr>
        <p:spPr>
          <a:xfrm>
            <a:off x="6085693" y="4982143"/>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四</a:t>
            </a:r>
          </a:p>
        </p:txBody>
      </p:sp>
      <p:sp>
        <p:nvSpPr>
          <p:cNvPr id="44" name="矩形 43"/>
          <p:cNvSpPr/>
          <p:nvPr/>
        </p:nvSpPr>
        <p:spPr>
          <a:xfrm>
            <a:off x="5656597" y="5792081"/>
            <a:ext cx="606356" cy="451406"/>
          </a:xfrm>
          <a:prstGeom prst="rect">
            <a:avLst/>
          </a:prstGeom>
        </p:spPr>
        <p:txBody>
          <a:bodyPr wrap="square">
            <a:spAutoFit/>
          </a:bodyPr>
          <a:lstStyle/>
          <a:p>
            <a:pPr algn="l" fontAlgn="auto">
              <a:lnSpc>
                <a:spcPts val="2800"/>
              </a:lnSpc>
              <a:buClrTx/>
              <a:buSzTx/>
              <a:buFontTx/>
            </a:pPr>
            <a:r>
              <a:rPr lang="zh-CN" altLang="en-US" sz="2700" dirty="0">
                <a:solidFill>
                  <a:schemeClr val="bg1"/>
                </a:solidFill>
                <a:latin typeface="微软雅黑" panose="020B0503020204020204" charset="-122"/>
                <a:ea typeface="微软雅黑" panose="020B0503020204020204" charset="-122"/>
                <a:cs typeface="微软雅黑" panose="020B0503020204020204" charset="-122"/>
              </a:rPr>
              <a:t>三</a:t>
            </a:r>
          </a:p>
        </p:txBody>
      </p:sp>
      <p:sp>
        <p:nvSpPr>
          <p:cNvPr id="21" name="矩形 20"/>
          <p:cNvSpPr/>
          <p:nvPr/>
        </p:nvSpPr>
        <p:spPr>
          <a:xfrm>
            <a:off x="5119714" y="1987733"/>
            <a:ext cx="6711516" cy="814058"/>
          </a:xfrm>
          <a:prstGeom prst="rect">
            <a:avLst/>
          </a:prstGeom>
          <a:noFill/>
          <a:ln w="76200">
            <a:solidFill>
              <a:srgbClr val="CD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619923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387769" y="3336357"/>
            <a:ext cx="8737432" cy="769441"/>
          </a:xfrm>
          <a:prstGeom prst="rect">
            <a:avLst/>
          </a:prstGeom>
          <a:noFill/>
        </p:spPr>
        <p:txBody>
          <a:bodyPr wrap="square" rtlCol="0">
            <a:spAutoFit/>
          </a:bodyPr>
          <a:lstStyle/>
          <a:p>
            <a:r>
              <a:rPr lang="zh-CN" altLang="en-US" sz="4400" b="1" dirty="0" smtClean="0">
                <a:solidFill>
                  <a:srgbClr val="008B8F"/>
                </a:solidFill>
                <a:latin typeface="华文行楷" panose="02010800040101010101" pitchFamily="2" charset="-122"/>
                <a:ea typeface="华文行楷" panose="02010800040101010101" pitchFamily="2" charset="-122"/>
              </a:rPr>
              <a:t>一、传感器在自动化生产线中</a:t>
            </a:r>
            <a:r>
              <a:rPr lang="zh-CN" altLang="en-US" sz="4400" b="1" dirty="0" smtClean="0">
                <a:solidFill>
                  <a:srgbClr val="008B8F"/>
                </a:solidFill>
                <a:latin typeface="华文行楷" panose="02010800040101010101" pitchFamily="2" charset="-122"/>
                <a:ea typeface="华文行楷" panose="02010800040101010101" pitchFamily="2" charset="-122"/>
              </a:rPr>
              <a:t>应用</a:t>
            </a:r>
            <a:endParaRPr lang="zh-CN" altLang="en-US" sz="4400" b="1" dirty="0">
              <a:solidFill>
                <a:srgbClr val="008B8F"/>
              </a:solidFill>
              <a:latin typeface="华文行楷" panose="02010800040101010101" pitchFamily="2" charset="-122"/>
              <a:ea typeface="华文行楷" panose="02010800040101010101" pitchFamily="2" charset="-122"/>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343400"/>
            <a:ext cx="12192000" cy="2924485"/>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642764" y="27710"/>
            <a:ext cx="2549236" cy="1510000"/>
          </a:xfrm>
          <a:prstGeom prst="rect">
            <a:avLst/>
          </a:prstGeom>
        </p:spPr>
      </p:pic>
      <p:sp>
        <p:nvSpPr>
          <p:cNvPr id="6" name="矩形 5"/>
          <p:cNvSpPr/>
          <p:nvPr/>
        </p:nvSpPr>
        <p:spPr>
          <a:xfrm>
            <a:off x="144573" y="755000"/>
            <a:ext cx="8494633" cy="923330"/>
          </a:xfrm>
          <a:prstGeom prst="rect">
            <a:avLst/>
          </a:prstGeom>
          <a:noFill/>
        </p:spPr>
        <p:txBody>
          <a:bodyPr wrap="none" lIns="91440" tIns="45720" rIns="91440" bIns="45720">
            <a:spAutoFit/>
          </a:bodyPr>
          <a:lstStyle/>
          <a:p>
            <a:pPr algn="ctr"/>
            <a:r>
              <a:rPr lang="zh-CN" alt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rPr>
              <a:t>传感器与智能检测技术应用</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华文隶书" panose="02010800040101010101" pitchFamily="2" charset="-122"/>
              <a:ea typeface="华文隶书" panose="02010800040101010101"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5" name="矩形 4"/>
          <p:cNvSpPr/>
          <p:nvPr/>
        </p:nvSpPr>
        <p:spPr>
          <a:xfrm>
            <a:off x="804255" y="2421032"/>
            <a:ext cx="5554981" cy="2015936"/>
          </a:xfrm>
          <a:prstGeom prst="rect">
            <a:avLst/>
          </a:prstGeom>
          <a:ln>
            <a:solidFill>
              <a:srgbClr val="92D050"/>
            </a:solidFill>
          </a:ln>
        </p:spPr>
        <p:txBody>
          <a:bodyPr wrap="square">
            <a:spAutoFit/>
          </a:bodyPr>
          <a:lstStyle/>
          <a:p>
            <a:pPr algn="just">
              <a:lnSpc>
                <a:spcPts val="3000"/>
              </a:lnSpc>
            </a:pP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在各类自动线中，常用的传感器有各种接近开关、位移传感器、压力传感器、流量传感器、温湿度传感器、图像传感器等许多类型</a:t>
            </a:r>
            <a:r>
              <a:rPr lang="en-US" altLang="zh-CN" sz="2400" dirty="0">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主要介绍自动线中大量使用的各种位置检测传感器。</a:t>
            </a:r>
          </a:p>
        </p:txBody>
      </p:sp>
      <p:pic>
        <p:nvPicPr>
          <p:cNvPr id="1056" name="Picture 32" descr="https://gimg2.baidu.com/image_search/src=http%3A%2F%2Fpic.616pic.com%2Fys_bnew_img%2F00%2F11%2F63%2FS7WpdG9twS.jpg&amp;refer=http%3A%2F%2Fpic.616pic.com&amp;app=2002&amp;size=f9999,10000&amp;q=a80&amp;n=0&amp;g=0n&amp;fmt=auto?sec=1670675065&amp;t=dadf8d81db4eda3373441baa567f9a6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1817" y="1250556"/>
            <a:ext cx="4779814" cy="4934334"/>
          </a:xfrm>
          <a:prstGeom prst="rect">
            <a:avLst/>
          </a:prstGeom>
          <a:noFill/>
          <a:extLst>
            <a:ext uri="{909E8E84-426E-40DD-AFC4-6F175D3DCCD1}">
              <a14:hiddenFill xmlns:a14="http://schemas.microsoft.com/office/drawing/2010/main">
                <a:solidFill>
                  <a:srgbClr val="FFFFFF"/>
                </a:solidFill>
              </a14:hiddenFill>
            </a:ext>
          </a:extLst>
        </p:spPr>
      </p:pic>
      <p:sp>
        <p:nvSpPr>
          <p:cNvPr id="36" name="矩形 35"/>
          <p:cNvSpPr/>
          <p:nvPr/>
        </p:nvSpPr>
        <p:spPr>
          <a:xfrm>
            <a:off x="693419" y="167990"/>
            <a:ext cx="4862254" cy="451406"/>
          </a:xfrm>
          <a:prstGeom prst="rect">
            <a:avLst/>
          </a:prstGeom>
        </p:spPr>
        <p:txBody>
          <a:bodyPr wrap="square">
            <a:spAutoFit/>
          </a:bodyPr>
          <a:lstStyle/>
          <a:p>
            <a:pPr>
              <a:lnSpc>
                <a:spcPts val="2800"/>
              </a:lnSpc>
            </a:pPr>
            <a:r>
              <a:rPr lang="zh-CN" altLang="en-US" sz="2000" spc="200" dirty="0">
                <a:latin typeface="华文隶书" panose="02010800040101010101" pitchFamily="2" charset="-122"/>
                <a:ea typeface="华文隶书" panose="02010800040101010101" pitchFamily="2" charset="-122"/>
                <a:cs typeface="微软雅黑" panose="020B0503020204020204" charset="-122"/>
                <a:sym typeface="+mn-ea"/>
              </a:rPr>
              <a:t>一</a:t>
            </a: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a:t>
            </a: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传感器在自动化生产线中的</a:t>
            </a:r>
            <a:r>
              <a:rPr lang="zh-CN" altLang="en-US" sz="2000" spc="200" dirty="0" smtClean="0">
                <a:solidFill>
                  <a:schemeClr val="tx1"/>
                </a:solidFill>
                <a:uFillTx/>
                <a:latin typeface="华文隶书" panose="02010800040101010101" pitchFamily="2" charset="-122"/>
                <a:ea typeface="华文隶书" panose="02010800040101010101" pitchFamily="2" charset="-122"/>
                <a:cs typeface="微软雅黑" panose="020B0503020204020204" charset="-122"/>
                <a:sym typeface="+mn-ea"/>
              </a:rPr>
              <a:t>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4695999" cy="451406"/>
          </a:xfrm>
          <a:prstGeom prst="rect">
            <a:avLst/>
          </a:prstGeom>
        </p:spPr>
        <p:txBody>
          <a:bodyPr wrap="square">
            <a:spAutoFit/>
          </a:bodyPr>
          <a:lstStyle/>
          <a:p>
            <a:pPr>
              <a:lnSpc>
                <a:spcPts val="2800"/>
              </a:lnSpc>
            </a:pP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一、传感器在自动化生产线中的应用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917672" cy="477054"/>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a:latin typeface="华文行楷" panose="02010800040101010101" pitchFamily="2" charset="-122"/>
                <a:ea typeface="华文行楷" panose="02010800040101010101" pitchFamily="2" charset="-122"/>
                <a:cs typeface="微软雅黑" panose="020B0503020204020204" charset="-122"/>
              </a:rPr>
              <a:t>霍尔接近开关及应用</a:t>
            </a:r>
          </a:p>
        </p:txBody>
      </p:sp>
      <p:sp>
        <p:nvSpPr>
          <p:cNvPr id="7" name="矩形 6"/>
          <p:cNvSpPr/>
          <p:nvPr/>
        </p:nvSpPr>
        <p:spPr>
          <a:xfrm>
            <a:off x="804255" y="1964494"/>
            <a:ext cx="4806836" cy="2785378"/>
          </a:xfrm>
          <a:prstGeom prst="rect">
            <a:avLst/>
          </a:prstGeom>
          <a:ln>
            <a:solidFill>
              <a:srgbClr val="92D050"/>
            </a:solidFill>
          </a:ln>
        </p:spPr>
        <p:txBody>
          <a:bodyPr wrap="square">
            <a:spAutoFit/>
          </a:bodyPr>
          <a:lstStyle/>
          <a:p>
            <a:pPr algn="just">
              <a:lnSpc>
                <a:spcPts val="3000"/>
              </a:lnSpc>
            </a:pPr>
            <a:r>
              <a:rPr lang="zh-CN" altLang="en-US" sz="2400" dirty="0">
                <a:latin typeface="华文隶书" panose="02010800040101010101" pitchFamily="2" charset="-122"/>
                <a:ea typeface="华文隶书" panose="02010800040101010101" pitchFamily="2" charset="-122"/>
                <a:cs typeface="微软雅黑" panose="020B0503020204020204" charset="-122"/>
                <a:sym typeface="+mn-ea"/>
              </a:rPr>
              <a:t>霍尔元件是一种磁敏元件。当磁性物件移近霍尔开关时，开关检测面上的霍尔元件因产生霍尔效应而使开关内部电路状态发生变化，由此识别附近有磁性物体存在，进而控制开关的通或断。这种接近开关的检测对象必须是磁性</a:t>
            </a:r>
            <a:r>
              <a:rPr lang="zh-CN" altLang="en-US" sz="2400" dirty="0" smtClean="0">
                <a:latin typeface="华文隶书" panose="02010800040101010101" pitchFamily="2" charset="-122"/>
                <a:ea typeface="华文隶书" panose="02010800040101010101" pitchFamily="2" charset="-122"/>
                <a:cs typeface="微软雅黑" panose="020B0503020204020204" charset="-122"/>
                <a:sym typeface="+mn-ea"/>
              </a:rPr>
              <a:t>物体。</a:t>
            </a:r>
            <a:endParaRPr lang="zh-CN" altLang="en-US" sz="2400" dirty="0">
              <a:latin typeface="华文隶书" panose="02010800040101010101" pitchFamily="2" charset="-122"/>
              <a:ea typeface="华文隶书" panose="02010800040101010101" pitchFamily="2" charset="-122"/>
              <a:cs typeface="微软雅黑" panose="020B0503020204020204" charset="-122"/>
              <a:sym typeface="+mn-ea"/>
            </a:endParaRPr>
          </a:p>
        </p:txBody>
      </p:sp>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2264" y="1964494"/>
            <a:ext cx="5331015" cy="3736344"/>
          </a:xfrm>
          <a:prstGeom prst="rect">
            <a:avLst/>
          </a:prstGeom>
        </p:spPr>
      </p:pic>
    </p:spTree>
    <p:extLst>
      <p:ext uri="{BB962C8B-B14F-4D97-AF65-F5344CB8AC3E}">
        <p14:creationId xmlns:p14="http://schemas.microsoft.com/office/powerpoint/2010/main" val="3807648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4779126" cy="451406"/>
          </a:xfrm>
          <a:prstGeom prst="rect">
            <a:avLst/>
          </a:prstGeom>
        </p:spPr>
        <p:txBody>
          <a:bodyPr wrap="square">
            <a:spAutoFit/>
          </a:bodyPr>
          <a:lstStyle/>
          <a:p>
            <a:pPr>
              <a:lnSpc>
                <a:spcPts val="2800"/>
              </a:lnSpc>
            </a:pP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一、传感器在自动化生产线中的应用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917672" cy="477054"/>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a:latin typeface="华文行楷" panose="02010800040101010101" pitchFamily="2" charset="-122"/>
                <a:ea typeface="华文行楷" panose="02010800040101010101" pitchFamily="2" charset="-122"/>
                <a:cs typeface="微软雅黑" panose="020B0503020204020204" charset="-122"/>
              </a:rPr>
              <a:t>霍尔接近开关及应用</a:t>
            </a:r>
          </a:p>
        </p:txBody>
      </p:sp>
      <p:sp>
        <p:nvSpPr>
          <p:cNvPr id="11" name="Text Box 8"/>
          <p:cNvSpPr txBox="1">
            <a:spLocks noChangeArrowheads="1"/>
          </p:cNvSpPr>
          <p:nvPr/>
        </p:nvSpPr>
        <p:spPr bwMode="auto">
          <a:xfrm>
            <a:off x="8077201" y="5393096"/>
            <a:ext cx="2095500" cy="409514"/>
          </a:xfrm>
          <a:prstGeom prst="rect">
            <a:avLst/>
          </a:prstGeom>
          <a:noFill/>
          <a:ln w="25400" algn="ctr">
            <a:solidFill>
              <a:srgbClr val="A50021"/>
            </a:solidFill>
            <a:miter lim="800000"/>
            <a:headEnd/>
            <a:tailEnd/>
          </a:ln>
          <a:effectLst/>
          <a:extLst>
            <a:ext uri="{909E8E84-426E-40DD-AFC4-6F175D3DCCD1}">
              <a14:hiddenFill xmlns:a14="http://schemas.microsoft.com/office/drawing/2010/main">
                <a:solidFill>
                  <a:srgbClr val="99CC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r>
              <a:rPr lang="zh-CN" altLang="en-US" dirty="0">
                <a:latin typeface="华文隶书" panose="02010800040101010101" pitchFamily="2" charset="-122"/>
                <a:ea typeface="华文隶书" panose="02010800040101010101" pitchFamily="2" charset="-122"/>
              </a:rPr>
              <a:t>机械手限位示意图 </a:t>
            </a:r>
          </a:p>
        </p:txBody>
      </p:sp>
      <p:sp>
        <p:nvSpPr>
          <p:cNvPr id="12" name="Rectangle 9"/>
          <p:cNvSpPr>
            <a:spLocks noChangeArrowheads="1"/>
          </p:cNvSpPr>
          <p:nvPr/>
        </p:nvSpPr>
        <p:spPr bwMode="auto">
          <a:xfrm>
            <a:off x="1122218" y="1999198"/>
            <a:ext cx="5417127" cy="3223965"/>
          </a:xfrm>
          <a:prstGeom prst="rect">
            <a:avLst/>
          </a:prstGeom>
          <a:noFill/>
          <a:ln w="25400">
            <a:solidFill>
              <a:srgbClr val="00CC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n"/>
              <a:defRPr sz="32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indent="0">
              <a:spcBef>
                <a:spcPts val="0"/>
              </a:spcBef>
              <a:buClr>
                <a:schemeClr val="tx1"/>
              </a:buClr>
              <a:buFont typeface="Wingdings" panose="05000000000000000000" pitchFamily="2" charset="2"/>
              <a:buNone/>
            </a:pPr>
            <a:r>
              <a:rPr lang="zh-CN" altLang="en-US" sz="2600" dirty="0" smtClean="0">
                <a:effectLst/>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2600" dirty="0" smtClean="0">
                <a:effectLst/>
                <a:latin typeface="Times New Roman" panose="02020603050405020304" pitchFamily="18" charset="0"/>
                <a:ea typeface="华文隶书" panose="02010800040101010101" pitchFamily="2" charset="-122"/>
                <a:cs typeface="Times New Roman" panose="02020603050405020304" pitchFamily="18" charset="0"/>
              </a:rPr>
              <a:t>1</a:t>
            </a:r>
            <a:r>
              <a:rPr lang="zh-CN" altLang="en-US" sz="2600" dirty="0" smtClean="0">
                <a:effectLst/>
                <a:latin typeface="Times New Roman" panose="02020603050405020304" pitchFamily="18" charset="0"/>
                <a:ea typeface="华文隶书" panose="02010800040101010101" pitchFamily="2" charset="-122"/>
                <a:cs typeface="Times New Roman" panose="02020603050405020304" pitchFamily="18" charset="0"/>
              </a:rPr>
              <a:t>）霍尔</a:t>
            </a:r>
            <a:r>
              <a:rPr lang="zh-CN" altLang="en-US" sz="2600" dirty="0">
                <a:effectLst/>
                <a:latin typeface="Times New Roman" panose="02020603050405020304" pitchFamily="18" charset="0"/>
                <a:ea typeface="华文隶书" panose="02010800040101010101" pitchFamily="2" charset="-122"/>
                <a:cs typeface="Times New Roman" panose="02020603050405020304" pitchFamily="18" charset="0"/>
              </a:rPr>
              <a:t>接近开关用于机械手限位</a:t>
            </a:r>
          </a:p>
          <a:p>
            <a:pPr marL="0" indent="0">
              <a:spcBef>
                <a:spcPts val="0"/>
              </a:spcBef>
              <a:buClr>
                <a:schemeClr val="tx1"/>
              </a:buClr>
              <a:buFont typeface="Wingdings" panose="05000000000000000000" pitchFamily="2" charset="2"/>
              <a:buNone/>
            </a:pPr>
            <a:r>
              <a:rPr lang="zh-CN" altLang="en-US" sz="2600" dirty="0">
                <a:effectLst/>
                <a:latin typeface="Times New Roman" panose="02020603050405020304" pitchFamily="18" charset="0"/>
                <a:ea typeface="华文隶书" panose="02010800040101010101" pitchFamily="2" charset="-122"/>
                <a:cs typeface="Times New Roman" panose="02020603050405020304" pitchFamily="18" charset="0"/>
              </a:rPr>
              <a:t>      当磁铁随机械手左右移动到距霍尔接近开关几毫米（有效动作距离内）时，霍尔接近开关的输出由高电平变为低电平，经驱动电路使继电器吸合或释放，控制机械手停止移动，起到限位的作用。</a:t>
            </a:r>
          </a:p>
        </p:txBody>
      </p:sp>
      <p:pic>
        <p:nvPicPr>
          <p:cNvPr id="14" name="Picture 10" descr="未命名"/>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7054273" y="1999198"/>
            <a:ext cx="3860800" cy="3157537"/>
          </a:xfrm>
          <a:prstGeom prst="rect">
            <a:avLst/>
          </a:prstGeom>
          <a:noFill/>
          <a:ln w="25400">
            <a:solidFill>
              <a:srgbClr val="00CC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9219566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内容页(修改第二稿)"/>
          <p:cNvPicPr>
            <a:picLocks noChangeAspect="1"/>
          </p:cNvPicPr>
          <p:nvPr/>
        </p:nvPicPr>
        <p:blipFill>
          <a:blip r:embed="rId2"/>
          <a:stretch>
            <a:fillRect/>
          </a:stretch>
        </p:blipFill>
        <p:spPr>
          <a:xfrm>
            <a:off x="0" y="0"/>
            <a:ext cx="12192000" cy="6858000"/>
          </a:xfrm>
          <a:prstGeom prst="rect">
            <a:avLst/>
          </a:prstGeom>
        </p:spPr>
      </p:pic>
      <p:sp>
        <p:nvSpPr>
          <p:cNvPr id="9" name="矩形 8"/>
          <p:cNvSpPr/>
          <p:nvPr/>
        </p:nvSpPr>
        <p:spPr>
          <a:xfrm>
            <a:off x="693419" y="167990"/>
            <a:ext cx="4792981" cy="451406"/>
          </a:xfrm>
          <a:prstGeom prst="rect">
            <a:avLst/>
          </a:prstGeom>
        </p:spPr>
        <p:txBody>
          <a:bodyPr wrap="square">
            <a:spAutoFit/>
          </a:bodyPr>
          <a:lstStyle/>
          <a:p>
            <a:pPr>
              <a:lnSpc>
                <a:spcPts val="2800"/>
              </a:lnSpc>
            </a:pPr>
            <a:r>
              <a:rPr lang="zh-CN" altLang="en-US" sz="2000" spc="200" dirty="0" smtClean="0">
                <a:latin typeface="华文隶书" panose="02010800040101010101" pitchFamily="2" charset="-122"/>
                <a:ea typeface="华文隶书" panose="02010800040101010101" pitchFamily="2" charset="-122"/>
                <a:cs typeface="微软雅黑" panose="020B0503020204020204" charset="-122"/>
                <a:sym typeface="+mn-ea"/>
              </a:rPr>
              <a:t>一、传感器在自动化生产线中的应用</a:t>
            </a:r>
            <a:endParaRPr lang="zh-CN" altLang="en-US" sz="2000" dirty="0">
              <a:latin typeface="华文隶书" panose="02010800040101010101" pitchFamily="2" charset="-122"/>
              <a:ea typeface="华文隶书" panose="02010800040101010101" pitchFamily="2" charset="-122"/>
              <a:cs typeface="微软雅黑" panose="020B0503020204020204" charset="-122"/>
            </a:endParaRPr>
          </a:p>
        </p:txBody>
      </p:sp>
      <p:sp>
        <p:nvSpPr>
          <p:cNvPr id="13" name="矩形 12"/>
          <p:cNvSpPr/>
          <p:nvPr/>
        </p:nvSpPr>
        <p:spPr>
          <a:xfrm>
            <a:off x="693419" y="1010412"/>
            <a:ext cx="4917672" cy="477054"/>
          </a:xfrm>
          <a:prstGeom prst="rect">
            <a:avLst/>
          </a:prstGeom>
          <a:solidFill>
            <a:schemeClr val="accent3">
              <a:lumMod val="40000"/>
              <a:lumOff val="60000"/>
            </a:schemeClr>
          </a:solidFill>
        </p:spPr>
        <p:style>
          <a:lnRef idx="1">
            <a:schemeClr val="accent4"/>
          </a:lnRef>
          <a:fillRef idx="2">
            <a:schemeClr val="accent4"/>
          </a:fillRef>
          <a:effectRef idx="1">
            <a:schemeClr val="accent4"/>
          </a:effectRef>
          <a:fontRef idx="minor">
            <a:schemeClr val="dk1"/>
          </a:fontRef>
        </p:style>
        <p:txBody>
          <a:bodyPr wrap="square">
            <a:spAutoFit/>
          </a:bodyPr>
          <a:lstStyle/>
          <a:p>
            <a:pPr indent="431800" algn="just">
              <a:lnSpc>
                <a:spcPts val="3000"/>
              </a:lnSpc>
            </a:pPr>
            <a:r>
              <a:rPr lang="en-US" altLang="zh-CN" sz="2800" b="1" dirty="0" smtClean="0">
                <a:latin typeface="华文行楷" panose="02010800040101010101" pitchFamily="2" charset="-122"/>
                <a:ea typeface="华文行楷" panose="02010800040101010101" pitchFamily="2" charset="-122"/>
                <a:cs typeface="微软雅黑" panose="020B0503020204020204" charset="-122"/>
              </a:rPr>
              <a:t>3.</a:t>
            </a:r>
            <a:r>
              <a:rPr lang="zh-CN" altLang="en-US" sz="2800" b="1" dirty="0">
                <a:latin typeface="华文行楷" panose="02010800040101010101" pitchFamily="2" charset="-122"/>
                <a:ea typeface="华文行楷" panose="02010800040101010101" pitchFamily="2" charset="-122"/>
                <a:cs typeface="微软雅黑" panose="020B0503020204020204" charset="-122"/>
              </a:rPr>
              <a:t>霍尔接近开关及应用</a:t>
            </a:r>
          </a:p>
        </p:txBody>
      </p:sp>
      <p:sp>
        <p:nvSpPr>
          <p:cNvPr id="10" name="Text Box 8"/>
          <p:cNvSpPr txBox="1">
            <a:spLocks noChangeArrowheads="1"/>
          </p:cNvSpPr>
          <p:nvPr/>
        </p:nvSpPr>
        <p:spPr bwMode="auto">
          <a:xfrm>
            <a:off x="6751783" y="5276776"/>
            <a:ext cx="3708400" cy="389733"/>
          </a:xfrm>
          <a:prstGeom prst="rect">
            <a:avLst/>
          </a:prstGeom>
          <a:noFill/>
          <a:ln w="25400" algn="ctr">
            <a:solidFill>
              <a:srgbClr val="A50021"/>
            </a:solidFill>
            <a:miter lim="800000"/>
            <a:headEnd/>
            <a:tailEnd/>
          </a:ln>
          <a:effectLst/>
          <a:extLst>
            <a:ext uri="{909E8E84-426E-40DD-AFC4-6F175D3DCCD1}">
              <a14:hiddenFill xmlns:a14="http://schemas.microsoft.com/office/drawing/2010/main">
                <a:solidFill>
                  <a:srgbClr val="99CC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r>
              <a:rPr lang="zh-CN" altLang="en-US" dirty="0">
                <a:latin typeface="华文隶书" panose="02010800040101010101" pitchFamily="2" charset="-122"/>
                <a:ea typeface="华文隶书" panose="02010800040101010101" pitchFamily="2" charset="-122"/>
              </a:rPr>
              <a:t>钢球计数装置示意图及检测电路图</a:t>
            </a:r>
          </a:p>
        </p:txBody>
      </p:sp>
      <p:sp>
        <p:nvSpPr>
          <p:cNvPr id="15" name="Rectangle 9"/>
          <p:cNvSpPr>
            <a:spLocks noChangeArrowheads="1"/>
          </p:cNvSpPr>
          <p:nvPr/>
        </p:nvSpPr>
        <p:spPr bwMode="auto">
          <a:xfrm>
            <a:off x="1743507" y="2172971"/>
            <a:ext cx="4518747" cy="2883937"/>
          </a:xfrm>
          <a:prstGeom prst="rect">
            <a:avLst/>
          </a:prstGeom>
          <a:noFill/>
          <a:ln>
            <a:solidFill>
              <a:srgbClr val="00CC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2900">
              <a:spcBef>
                <a:spcPct val="20000"/>
              </a:spcBef>
              <a:buClr>
                <a:schemeClr val="hlink"/>
              </a:buClr>
              <a:buSzPct val="70000"/>
              <a:buFont typeface="Wingdings" panose="05000000000000000000" pitchFamily="2" charset="2"/>
              <a:buChar char="n"/>
              <a:defRPr sz="32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5pPr>
            <a:lvl6pPr marL="25146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6pPr>
            <a:lvl7pPr marL="29718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7pPr>
            <a:lvl8pPr marL="34290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8pPr>
            <a:lvl9pPr marL="3886200" indent="-228600" fontAlgn="base">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Garamond" panose="02020404030301010803" pitchFamily="18" charset="0"/>
                <a:ea typeface="宋体" panose="02010600030101010101" pitchFamily="2" charset="-122"/>
              </a:defRPr>
            </a:lvl9pPr>
          </a:lstStyle>
          <a:p>
            <a:pPr marL="0" indent="0">
              <a:spcBef>
                <a:spcPts val="0"/>
              </a:spcBef>
              <a:buClr>
                <a:schemeClr val="tx1"/>
              </a:buClr>
              <a:buFont typeface="Wingdings" panose="05000000000000000000" pitchFamily="2" charset="2"/>
              <a:buNone/>
            </a:pPr>
            <a:r>
              <a:rPr lang="zh-CN" altLang="en-US" sz="2400" dirty="0" smtClean="0">
                <a:effectLst/>
                <a:latin typeface="Times New Roman" panose="02020603050405020304" pitchFamily="18" charset="0"/>
                <a:ea typeface="华文隶书" panose="02010800040101010101" pitchFamily="2" charset="-122"/>
                <a:cs typeface="Times New Roman" panose="02020603050405020304" pitchFamily="18" charset="0"/>
              </a:rPr>
              <a:t>（</a:t>
            </a:r>
            <a:r>
              <a:rPr lang="en-US" altLang="zh-CN" sz="2400" dirty="0" smtClean="0">
                <a:effectLst/>
                <a:latin typeface="Times New Roman" panose="02020603050405020304" pitchFamily="18" charset="0"/>
                <a:ea typeface="华文隶书" panose="02010800040101010101" pitchFamily="2" charset="-122"/>
                <a:cs typeface="Times New Roman" panose="02020603050405020304" pitchFamily="18" charset="0"/>
              </a:rPr>
              <a:t>2</a:t>
            </a:r>
            <a:r>
              <a:rPr lang="zh-CN" altLang="en-US" sz="2400" dirty="0" smtClean="0">
                <a:effectLst/>
                <a:latin typeface="Times New Roman" panose="02020603050405020304" pitchFamily="18" charset="0"/>
                <a:ea typeface="华文隶书" panose="02010800040101010101" pitchFamily="2" charset="-122"/>
                <a:cs typeface="Times New Roman" panose="02020603050405020304" pitchFamily="18" charset="0"/>
              </a:rPr>
              <a:t>）霍尔</a:t>
            </a:r>
            <a:r>
              <a:rPr lang="zh-CN" altLang="en-US" sz="2400" dirty="0">
                <a:effectLst/>
                <a:latin typeface="Times New Roman" panose="02020603050405020304" pitchFamily="18" charset="0"/>
                <a:ea typeface="华文隶书" panose="02010800040101010101" pitchFamily="2" charset="-122"/>
                <a:cs typeface="Times New Roman" panose="02020603050405020304" pitchFamily="18" charset="0"/>
              </a:rPr>
              <a:t>计数装置</a:t>
            </a:r>
          </a:p>
          <a:p>
            <a:pPr marL="0" indent="0">
              <a:spcBef>
                <a:spcPts val="0"/>
              </a:spcBef>
              <a:buClr>
                <a:schemeClr val="tx1"/>
              </a:buClr>
              <a:buFont typeface="Wingdings" panose="05000000000000000000" pitchFamily="2" charset="2"/>
              <a:buNone/>
            </a:pPr>
            <a:r>
              <a:rPr lang="zh-CN" altLang="en-US" sz="2400" dirty="0">
                <a:effectLst/>
                <a:latin typeface="Times New Roman" panose="02020603050405020304" pitchFamily="18" charset="0"/>
                <a:ea typeface="华文隶书" panose="02010800040101010101" pitchFamily="2" charset="-122"/>
                <a:cs typeface="Times New Roman" panose="02020603050405020304" pitchFamily="18" charset="0"/>
              </a:rPr>
              <a:t>        当钢球通过霍尔开关传感器时，传感器输出峰值</a:t>
            </a:r>
            <a:r>
              <a:rPr lang="en-US" altLang="zh-CN" sz="2400" dirty="0">
                <a:effectLst/>
                <a:latin typeface="Times New Roman" panose="02020603050405020304" pitchFamily="18" charset="0"/>
                <a:ea typeface="华文隶书" panose="02010800040101010101" pitchFamily="2" charset="-122"/>
                <a:cs typeface="Times New Roman" panose="02020603050405020304" pitchFamily="18" charset="0"/>
              </a:rPr>
              <a:t>20mV</a:t>
            </a:r>
            <a:r>
              <a:rPr lang="zh-CN" altLang="en-US" sz="2400" dirty="0">
                <a:effectLst/>
                <a:latin typeface="Times New Roman" panose="02020603050405020304" pitchFamily="18" charset="0"/>
                <a:ea typeface="华文隶书" panose="02010800040101010101" pitchFamily="2" charset="-122"/>
                <a:cs typeface="Times New Roman" panose="02020603050405020304" pitchFamily="18" charset="0"/>
              </a:rPr>
              <a:t>的脉冲电压，经运算放大器放大后，驱动三极管工作，输出一个脉冲由计数器计数，并通过显示器显示检测数值。</a:t>
            </a:r>
          </a:p>
        </p:txBody>
      </p:sp>
      <p:pic>
        <p:nvPicPr>
          <p:cNvPr id="16" name="Picture 10" descr="未命名"/>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6642252" y="2172972"/>
            <a:ext cx="3817931" cy="2883936"/>
          </a:xfrm>
          <a:prstGeom prst="rect">
            <a:avLst/>
          </a:prstGeom>
          <a:noFill/>
          <a:ln>
            <a:solidFill>
              <a:srgbClr val="00CC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6978981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768</TotalTime>
  <Words>880</Words>
  <Application>Microsoft Office PowerPoint</Application>
  <PresentationFormat>宽屏</PresentationFormat>
  <Paragraphs>62</Paragraphs>
  <Slides>15</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15</vt:i4>
      </vt:variant>
    </vt:vector>
  </HeadingPairs>
  <TitlesOfParts>
    <vt:vector size="27" baseType="lpstr">
      <vt:lpstr>等线</vt:lpstr>
      <vt:lpstr>等线 Light</vt:lpstr>
      <vt:lpstr>华文彩云</vt:lpstr>
      <vt:lpstr>华文行楷</vt:lpstr>
      <vt:lpstr>华文隶书</vt:lpstr>
      <vt:lpstr>宋体</vt:lpstr>
      <vt:lpstr>微软雅黑</vt:lpstr>
      <vt:lpstr>Arial</vt:lpstr>
      <vt:lpstr>Calibri</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yang</cp:lastModifiedBy>
  <cp:revision>545</cp:revision>
  <dcterms:created xsi:type="dcterms:W3CDTF">2021-03-19T16:08:00Z</dcterms:created>
  <dcterms:modified xsi:type="dcterms:W3CDTF">2022-11-10T13:22:58Z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88038CD3B1904411A135EB2CA67EF591</vt:lpwstr>
  </property>
  <property fmtid="{D5CDD505-2E9C-101B-9397-08002B2CF9AE}" pid="3" name="KSOProductBuildVer">
    <vt:lpwstr>2052-11.1.0.11365</vt:lpwstr>
  </property>
</Properties>
</file>