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405" r:id="rId3"/>
    <p:sldId id="437" r:id="rId4"/>
    <p:sldId id="459" r:id="rId5"/>
    <p:sldId id="436" r:id="rId6"/>
    <p:sldId id="427" r:id="rId7"/>
    <p:sldId id="471" r:id="rId8"/>
    <p:sldId id="472" r:id="rId9"/>
    <p:sldId id="473" r:id="rId10"/>
    <p:sldId id="474" r:id="rId11"/>
    <p:sldId id="460" r:id="rId12"/>
    <p:sldId id="475" r:id="rId13"/>
    <p:sldId id="476" r:id="rId14"/>
    <p:sldId id="477" r:id="rId15"/>
    <p:sldId id="344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A2A"/>
    <a:srgbClr val="008B8F"/>
    <a:srgbClr val="048A90"/>
    <a:srgbClr val="00A0A2"/>
    <a:srgbClr val="E6E9E9"/>
    <a:srgbClr val="4C99CB"/>
    <a:srgbClr val="009EA0"/>
    <a:srgbClr val="183B52"/>
    <a:srgbClr val="3786BC"/>
    <a:srgbClr val="00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15A2E-EEE5-44D4-A416-F7DCE8504A6D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5126-3523-486A-A835-18C36D373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C4B4-8F8F-48B7-9852-CA3FC0568717}" type="datetimeFigureOut">
              <a:rPr lang="zh-CN" altLang="en-US" smtClean="0"/>
              <a:t>2022/11/8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gif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05415" y="3482431"/>
            <a:ext cx="5015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项目五</a:t>
            </a:r>
            <a:r>
              <a:rPr lang="en-US" altLang="zh-CN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速度检测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005"/>
            <a:ext cx="12192000" cy="2752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2000613"/>
            <a:ext cx="10542617" cy="68108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线圈相对磁场旋转切割磁力线 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、磁电式传感器及其应用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574820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磁电式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传感器工作原理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015564" y="4691042"/>
            <a:ext cx="4679950" cy="925511"/>
          </a:xfrm>
          <a:prstGeom prst="rect">
            <a:avLst/>
          </a:prstGeom>
          <a:solidFill>
            <a:srgbClr val="00CC00"/>
          </a:solidFill>
          <a:ln w="25400">
            <a:solidFill>
              <a:srgbClr val="A5002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en-US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为线圈平面的法线方向与磁场方向的夹角；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：线圈截面积；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en-US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：旋转运动</a:t>
            </a:r>
            <a:r>
              <a:rPr lang="zh-CN" altLang="en-US" sz="1800" i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角速度</a:t>
            </a:r>
            <a:endParaRPr lang="zh-CN" altLang="en-US" sz="1800" i="1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7578436" y="5690947"/>
            <a:ext cx="2057400" cy="648512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zh-CN" altLang="en-US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线圈相对磁场旋转切割磁力线示意图</a:t>
            </a:r>
          </a:p>
        </p:txBody>
      </p:sp>
      <p:graphicFrame>
        <p:nvGraphicFramePr>
          <p:cNvPr id="14" name="Object 6" descr="10%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721768"/>
              </p:ext>
            </p:extLst>
          </p:nvPr>
        </p:nvGraphicFramePr>
        <p:xfrm>
          <a:off x="1015564" y="3400140"/>
          <a:ext cx="3608388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4" name="公式" r:id="rId5" imgW="1955800" imgH="393700" progId="Equation.3">
                  <p:embed/>
                </p:oleObj>
              </mc:Choice>
              <mc:Fallback>
                <p:oleObj name="公式" r:id="rId5" imgW="1955800" imgH="393700" progId="Equation.3">
                  <p:embed/>
                  <p:pic>
                    <p:nvPicPr>
                      <p:cNvPr id="52228" name="Object 6" descr="10%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5564" y="3400140"/>
                        <a:ext cx="3608388" cy="754062"/>
                      </a:xfrm>
                      <a:prstGeom prst="rect">
                        <a:avLst/>
                      </a:prstGeom>
                      <a:blipFill dpi="0" rotWithShape="0">
                        <a:blip r:embed="rId7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8" descr="角速度型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686" y="3007315"/>
            <a:ext cx="26289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658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二、磁电式传感器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612872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 磁电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传感器的</a:t>
            </a:r>
            <a:r>
              <a:rPr lang="en-US" altLang="zh-CN" sz="2800" b="1" dirty="0" smtClean="0">
                <a:latin typeface="Times New Roman" panose="02020603050405020304" pitchFamily="18" charset="0"/>
                <a:ea typeface="华文行楷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种分类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0" name="AutoShape 4" descr="10%"/>
          <p:cNvSpPr>
            <a:spLocks/>
          </p:cNvSpPr>
          <p:nvPr/>
        </p:nvSpPr>
        <p:spPr bwMode="auto">
          <a:xfrm>
            <a:off x="1509713" y="2201800"/>
            <a:ext cx="442695" cy="2376540"/>
          </a:xfrm>
          <a:prstGeom prst="leftBrace">
            <a:avLst>
              <a:gd name="adj1" fmla="val 104577"/>
              <a:gd name="adj2" fmla="val 50000"/>
            </a:avLst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5" name="Text Box 5" descr="10%"/>
          <p:cNvSpPr txBox="1">
            <a:spLocks noChangeArrowheads="1"/>
          </p:cNvSpPr>
          <p:nvPr/>
        </p:nvSpPr>
        <p:spPr bwMode="auto">
          <a:xfrm>
            <a:off x="1952408" y="2357348"/>
            <a:ext cx="1526598" cy="212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变磁通式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恒磁通式</a:t>
            </a: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</a:p>
        </p:txBody>
      </p:sp>
      <p:sp>
        <p:nvSpPr>
          <p:cNvPr id="16" name="Rectangle 6" descr="10%"/>
          <p:cNvSpPr>
            <a:spLocks noChangeArrowheads="1"/>
          </p:cNvSpPr>
          <p:nvPr/>
        </p:nvSpPr>
        <p:spPr bwMode="auto">
          <a:xfrm>
            <a:off x="3630613" y="1963511"/>
            <a:ext cx="5430260" cy="12128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>
            <a:solidFill>
              <a:srgbClr val="800000"/>
            </a:solidFill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产生磁场的永久磁铁和线圈都固定不动，通过磁通</a:t>
            </a:r>
            <a:r>
              <a:rPr lang="en-US" altLang="zh-CN" sz="2400" i="1" dirty="0">
                <a:latin typeface="华文隶书" panose="02010800040101010101" pitchFamily="2" charset="-122"/>
                <a:ea typeface="华文隶书" panose="02010800040101010101" pitchFamily="2" charset="-122"/>
              </a:rPr>
              <a:t>Φ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的变化产生感应电动势</a:t>
            </a:r>
            <a:r>
              <a:rPr lang="en-US" altLang="zh-CN" sz="2400" i="1" dirty="0">
                <a:latin typeface="华文隶书" panose="02010800040101010101" pitchFamily="2" charset="-122"/>
                <a:ea typeface="华文隶书" panose="02010800040101010101" pitchFamily="2" charset="-122"/>
              </a:rPr>
              <a:t>e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。常用于角速度的测量。</a:t>
            </a:r>
          </a:p>
        </p:txBody>
      </p:sp>
      <p:sp>
        <p:nvSpPr>
          <p:cNvPr id="17" name="Rectangle 7" descr="10%"/>
          <p:cNvSpPr>
            <a:spLocks noChangeArrowheads="1"/>
          </p:cNvSpPr>
          <p:nvPr/>
        </p:nvSpPr>
        <p:spPr bwMode="auto">
          <a:xfrm>
            <a:off x="3630613" y="3799964"/>
            <a:ext cx="5430260" cy="12128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>
            <a:solidFill>
              <a:srgbClr val="800000"/>
            </a:solidFill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工作气隙中的磁通保持不变，线圈相对永久磁铁运动，并切割磁力线而产生感应电势。</a:t>
            </a:r>
          </a:p>
        </p:txBody>
      </p:sp>
    </p:spTree>
    <p:extLst>
      <p:ext uri="{BB962C8B-B14F-4D97-AF65-F5344CB8AC3E}">
        <p14:creationId xmlns:p14="http://schemas.microsoft.com/office/powerpoint/2010/main" val="233486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二、磁电式传感器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612872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4.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 磁电式转速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磁电式速度传感器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356" y="1805780"/>
            <a:ext cx="3684587" cy="3228975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8281626" y="5229151"/>
            <a:ext cx="2996045" cy="3715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 dirty="0">
                <a:latin typeface="华文隶书" panose="02010800040101010101" pitchFamily="2" charset="-122"/>
                <a:ea typeface="华文隶书" panose="02010800040101010101" pitchFamily="2" charset="-122"/>
              </a:rPr>
              <a:t>磁电转速传感器工作示意图</a:t>
            </a:r>
          </a:p>
        </p:txBody>
      </p:sp>
      <p:sp>
        <p:nvSpPr>
          <p:cNvPr id="14" name="矩形 13"/>
          <p:cNvSpPr/>
          <p:nvPr/>
        </p:nvSpPr>
        <p:spPr>
          <a:xfrm>
            <a:off x="659129" y="2004480"/>
            <a:ext cx="6926581" cy="597023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用于测速的传感器，一般使用变磁通式磁电传感器。</a:t>
            </a:r>
          </a:p>
        </p:txBody>
      </p:sp>
      <p:sp>
        <p:nvSpPr>
          <p:cNvPr id="18" name="矩形 17"/>
          <p:cNvSpPr/>
          <p:nvPr/>
        </p:nvSpPr>
        <p:spPr>
          <a:xfrm>
            <a:off x="693419" y="3106583"/>
            <a:ext cx="6926581" cy="230832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磁电式转速传感器根据磁路的不同，分成开磁路式和闭磁路式两种。</a:t>
            </a:r>
          </a:p>
          <a:p>
            <a:pPr algn="just"/>
            <a:r>
              <a:rPr lang="zh-CN" altLang="en-US" sz="24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开</a:t>
            </a:r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磁路式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由固定不动的永久磁铁、感应线圈、软磁铁和外壳等组成。齿轮安装在被测转轴上并随转轴一起转动。</a:t>
            </a:r>
          </a:p>
          <a:p>
            <a:pPr algn="just"/>
            <a:r>
              <a:rPr lang="zh-CN" altLang="en-US" sz="24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闭</a:t>
            </a:r>
            <a:r>
              <a:rPr lang="zh-CN" altLang="en-US" sz="24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磁路式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由内外齿轮、线圈和永久磁铁等组成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6150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二、磁电式传感器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612872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4.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 磁电式转速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0" name="Picture 4" descr="照片1 00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044" y="1920080"/>
            <a:ext cx="8189912" cy="3000375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0900" y="5118255"/>
            <a:ext cx="7950200" cy="12176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变磁通式磁电转速传感器的结构图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）开磁路式                  （</a:t>
            </a:r>
            <a:r>
              <a:rPr lang="en-US" altLang="zh-CN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）闭磁路式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1-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齿轮；</a:t>
            </a:r>
            <a:r>
              <a:rPr lang="en-US" altLang="zh-CN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2-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线圈；</a:t>
            </a:r>
            <a:r>
              <a:rPr lang="en-US" altLang="zh-CN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3-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软磁铁；</a:t>
            </a:r>
            <a:r>
              <a:rPr lang="en-US" altLang="zh-CN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4-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永久磁铁；</a:t>
            </a:r>
            <a:r>
              <a:rPr lang="en-US" altLang="zh-CN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5-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外齿轮；</a:t>
            </a:r>
            <a:r>
              <a:rPr lang="en-US" altLang="zh-CN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6-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内齿轮</a:t>
            </a:r>
          </a:p>
        </p:txBody>
      </p:sp>
    </p:spTree>
    <p:extLst>
      <p:ext uri="{BB962C8B-B14F-4D97-AF65-F5344CB8AC3E}">
        <p14:creationId xmlns:p14="http://schemas.microsoft.com/office/powerpoint/2010/main" val="92740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二、磁电式传感器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612872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4.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 磁电式转速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4798" y="1765857"/>
            <a:ext cx="5721929" cy="230832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开磁路变磁通式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转速传感器：安装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时把永久磁铁产生的磁力线所通过的软磁铁端部对准齿轮的齿顶。当齿轮旋转时，齿的凹凸使空气间隙产生变化，从而使磁路磁阻变化，引起磁通量变化，而产生感应电动势。</a:t>
            </a:r>
          </a:p>
        </p:txBody>
      </p:sp>
      <p:sp>
        <p:nvSpPr>
          <p:cNvPr id="11" name="矩形 10"/>
          <p:cNvSpPr/>
          <p:nvPr/>
        </p:nvSpPr>
        <p:spPr>
          <a:xfrm>
            <a:off x="6040582" y="1762692"/>
            <a:ext cx="5929742" cy="230832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闭磁路变磁通式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转速传感器：闭磁路变磁通式转速传感器的内外齿轮的齿数相同，它被安装在被测轴上，内齿轮与被测轴一起旋转，外齿轮不动，由于内外齿轮的相对运动使磁路间隙发生变化，从而在线圈中产生交变的感应电势。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4798" y="4081706"/>
            <a:ext cx="11665526" cy="201593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）变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磁通式转速传感器对环境条件要求不高，结构简单、工作可靠、价格便宜。但输出电势取决于切割磁力线的速度，转速太低时，输出感应电势很小，导致无法测量。</a:t>
            </a:r>
          </a:p>
          <a:p>
            <a:pPr>
              <a:lnSpc>
                <a:spcPts val="2500"/>
              </a:lnSpc>
            </a:pP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）闭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磁路式的最低下限工作频率为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30Hz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；开磁路式的最低下限工作频率为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50Hz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，且被测轴振动较大时传感器输出波形失真较大。</a:t>
            </a:r>
          </a:p>
          <a:p>
            <a:pPr>
              <a:lnSpc>
                <a:spcPts val="2500"/>
              </a:lnSpc>
            </a:pP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）随着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转速下降，磁电式转速度传感器输出电压幅值减小，当转速低到一定程度时，电压幅值将会减小到无法检测出来的程度。故这种传感器不适合于低速测量。</a:t>
            </a:r>
          </a:p>
        </p:txBody>
      </p:sp>
    </p:spTree>
    <p:extLst>
      <p:ext uri="{BB962C8B-B14F-4D97-AF65-F5344CB8AC3E}">
        <p14:creationId xmlns:p14="http://schemas.microsoft.com/office/powerpoint/2010/main" val="75107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结束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2232" cy="6869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8"/>
          <a:stretch>
            <a:fillRect/>
          </a:stretch>
        </p:blipFill>
        <p:spPr>
          <a:xfrm>
            <a:off x="0" y="0"/>
            <a:ext cx="358832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8156" y="190247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33" name="矩形 32"/>
          <p:cNvSpPr/>
          <p:nvPr/>
        </p:nvSpPr>
        <p:spPr>
          <a:xfrm>
            <a:off x="5974097" y="40510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4" name="矩形 3"/>
          <p:cNvSpPr/>
          <p:nvPr/>
        </p:nvSpPr>
        <p:spPr>
          <a:xfrm>
            <a:off x="4336473" y="800143"/>
            <a:ext cx="7162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学习目标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知识目标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了解霍尔传感器、磁电式、光电式、光电编码器等传感器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的基本原理，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掌握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各类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传感器在检测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中的应用。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技能目标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：掌握霍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尔、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磁电式、光电式、光电编码器等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传感器识别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、选用和检测方法。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素质目标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：提高学生分析问题和解决问题的能力，培养学生沟通能力及团队协作精神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451593" y="0"/>
            <a:ext cx="2579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项目五</a:t>
            </a:r>
            <a:r>
              <a:rPr lang="en-US" altLang="zh-CN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2000" b="1" dirty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速度</a:t>
            </a:r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检测</a:t>
            </a:r>
            <a:endParaRPr lang="zh-CN" altLang="en-US" sz="2000" b="1" dirty="0">
              <a:solidFill>
                <a:srgbClr val="008B8F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27843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445908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霍尔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14771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523936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26601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26797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磁电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668492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809132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825181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96335" y="4841503"/>
            <a:ext cx="7119476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693" y="498214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36" name="矩形 35"/>
          <p:cNvSpPr/>
          <p:nvPr/>
        </p:nvSpPr>
        <p:spPr>
          <a:xfrm>
            <a:off x="7183322" y="4998192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光电式编码器及其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应用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27843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445908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霍尔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14771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523936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26601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26797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磁电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668492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809132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825181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96335" y="4841503"/>
            <a:ext cx="7119476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693" y="498214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36" name="矩形 35"/>
          <p:cNvSpPr/>
          <p:nvPr/>
        </p:nvSpPr>
        <p:spPr>
          <a:xfrm>
            <a:off x="7183322" y="4998192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光电式编码器及其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应用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37" name="矩形 36"/>
          <p:cNvSpPr/>
          <p:nvPr/>
        </p:nvSpPr>
        <p:spPr>
          <a:xfrm>
            <a:off x="5225827" y="2482878"/>
            <a:ext cx="6711516" cy="814058"/>
          </a:xfrm>
          <a:prstGeom prst="rect">
            <a:avLst/>
          </a:prstGeom>
          <a:noFill/>
          <a:ln w="76200">
            <a:solidFill>
              <a:srgbClr val="CD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10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92569" y="3295293"/>
            <a:ext cx="76952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二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、磁电式传感器及其应用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924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833617"/>
            <a:ext cx="10542617" cy="857927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磁电式传感器也称电磁感应传感器，它是基于电磁感应的传感器。利用导体和磁场发生相对运动而在导体两端输出感应电势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、磁电式传感器及其应用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3792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磁电式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876371" y="6034049"/>
            <a:ext cx="4608889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磁电式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外形图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磁电式速度传感器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814" y="2976065"/>
            <a:ext cx="3019425" cy="2693906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磁电式速度传感器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96545" y="2976066"/>
            <a:ext cx="3467149" cy="2693906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2000613"/>
            <a:ext cx="10542617" cy="197374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磁电式传感器的工作</a:t>
            </a:r>
            <a:r>
              <a:rPr lang="zh-CN" altLang="en-US" sz="28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原理：是</a:t>
            </a:r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基于</a:t>
            </a:r>
            <a:r>
              <a:rPr lang="zh-CN" altLang="en-US" sz="2800" b="1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法拉第电磁感应原理</a:t>
            </a:r>
            <a:r>
              <a:rPr lang="zh-CN" altLang="en-US" sz="28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2800" dirty="0" smtClean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当</a:t>
            </a: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匝数为</a:t>
            </a:r>
            <a:r>
              <a:rPr lang="en-US" altLang="zh-CN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的线圈在磁场中运动而切割磁力线，或通过闭合线圈的磁通量</a:t>
            </a:r>
            <a:r>
              <a:rPr lang="en-US" altLang="zh-CN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ф</a:t>
            </a: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发生变化时，线圈中将产生感应电势</a:t>
            </a:r>
            <a:r>
              <a:rPr lang="en-US" altLang="zh-CN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e </a:t>
            </a: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28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、磁电式传感器及其应用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574820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磁电式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传感器工作原理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Object 5" descr="10%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5780624"/>
              </p:ext>
            </p:extLst>
          </p:nvPr>
        </p:nvGraphicFramePr>
        <p:xfrm>
          <a:off x="5038147" y="4487505"/>
          <a:ext cx="2115705" cy="1192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公式" r:id="rId5" imgW="698197" imgH="393529" progId="Equation.3">
                  <p:embed/>
                </p:oleObj>
              </mc:Choice>
              <mc:Fallback>
                <p:oleObj name="公式" r:id="rId5" imgW="698197" imgH="393529" progId="Equation.3">
                  <p:embed/>
                  <p:pic>
                    <p:nvPicPr>
                      <p:cNvPr id="46084" name="Object 5" descr="10%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8147" y="4487505"/>
                        <a:ext cx="2115705" cy="1192721"/>
                      </a:xfrm>
                      <a:prstGeom prst="rect">
                        <a:avLst/>
                      </a:prstGeom>
                      <a:blipFill dpi="0" rotWithShape="0">
                        <a:blip r:embed="rId7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142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2000613"/>
            <a:ext cx="10542617" cy="197374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磁电式传感器的工作</a:t>
            </a:r>
            <a:r>
              <a:rPr lang="zh-CN" altLang="en-US" sz="28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原理：是</a:t>
            </a:r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基于</a:t>
            </a:r>
            <a:r>
              <a:rPr lang="zh-CN" altLang="en-US" sz="2800" b="1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法拉第电磁感应原理</a:t>
            </a:r>
            <a:r>
              <a:rPr lang="zh-CN" altLang="en-US" sz="28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2800" dirty="0" smtClean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当</a:t>
            </a: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匝数为</a:t>
            </a:r>
            <a:r>
              <a:rPr lang="en-US" altLang="zh-CN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的线圈在磁场中运动而切割磁力线，或通过闭合线圈的磁通量</a:t>
            </a:r>
            <a:r>
              <a:rPr lang="en-US" altLang="zh-CN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ф</a:t>
            </a:r>
            <a:r>
              <a:rPr lang="zh-CN" altLang="en-US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发生变化时，线圈中将产生感应电势</a:t>
            </a:r>
            <a:r>
              <a:rPr lang="en-US" altLang="zh-CN" sz="2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e </a:t>
            </a: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28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、磁电式传感器及其应用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574820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磁电式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传感器工作原理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Object 5" descr="10%"/>
          <p:cNvGraphicFramePr>
            <a:graphicFrameLocks noChangeAspect="1"/>
          </p:cNvGraphicFramePr>
          <p:nvPr/>
        </p:nvGraphicFramePr>
        <p:xfrm>
          <a:off x="5038147" y="4487505"/>
          <a:ext cx="2115705" cy="1192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公式" r:id="rId5" imgW="698197" imgH="393529" progId="Equation.3">
                  <p:embed/>
                </p:oleObj>
              </mc:Choice>
              <mc:Fallback>
                <p:oleObj name="公式" r:id="rId5" imgW="698197" imgH="393529" progId="Equation.3">
                  <p:embed/>
                  <p:pic>
                    <p:nvPicPr>
                      <p:cNvPr id="10" name="Object 5" descr="10%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8147" y="4487505"/>
                        <a:ext cx="2115705" cy="1192721"/>
                      </a:xfrm>
                      <a:prstGeom prst="rect">
                        <a:avLst/>
                      </a:prstGeom>
                      <a:blipFill dpi="0" rotWithShape="0">
                        <a:blip r:embed="rId7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879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2000613"/>
            <a:ext cx="10542617" cy="684803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8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zh-CN" altLang="en-US" sz="28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线圈</a:t>
            </a:r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在恒定均匀磁场作直线运动并且切割</a:t>
            </a:r>
            <a:r>
              <a:rPr lang="zh-CN" altLang="en-US" sz="28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磁力线</a:t>
            </a:r>
            <a:endParaRPr lang="zh-CN" altLang="en-US" sz="28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二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、磁电式传感器及其应用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574820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磁电式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传感器工作原理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 descr="转动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728" y="20996"/>
            <a:ext cx="613650" cy="5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Object 7" descr="10%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6061409"/>
              </p:ext>
            </p:extLst>
          </p:nvPr>
        </p:nvGraphicFramePr>
        <p:xfrm>
          <a:off x="991320" y="3155599"/>
          <a:ext cx="3608388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公式" r:id="rId5" imgW="1790700" imgH="393700" progId="Equation.3">
                  <p:embed/>
                </p:oleObj>
              </mc:Choice>
              <mc:Fallback>
                <p:oleObj name="公式" r:id="rId5" imgW="1790700" imgH="393700" progId="Equation.3">
                  <p:embed/>
                  <p:pic>
                    <p:nvPicPr>
                      <p:cNvPr id="48133" name="Object 7" descr="10%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1320" y="3155599"/>
                        <a:ext cx="3608388" cy="823912"/>
                      </a:xfrm>
                      <a:prstGeom prst="rect">
                        <a:avLst/>
                      </a:prstGeom>
                      <a:blipFill dpi="0" rotWithShape="0">
                        <a:blip r:embed="rId7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972702" y="4280045"/>
            <a:ext cx="4679950" cy="1216025"/>
          </a:xfrm>
          <a:prstGeom prst="rect">
            <a:avLst/>
          </a:prstGeom>
          <a:solidFill>
            <a:srgbClr val="00CC00"/>
          </a:solidFill>
          <a:ln w="25400">
            <a:solidFill>
              <a:srgbClr val="A5002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：线圈运动方向与磁场方向的夹角；</a:t>
            </a:r>
            <a:endParaRPr lang="zh-CN" altLang="en-US" sz="1800" i="1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：磁感应强度；</a:t>
            </a:r>
            <a:r>
              <a:rPr lang="en-US" altLang="zh-CN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：位移；</a:t>
            </a:r>
            <a:r>
              <a:rPr lang="en-US" altLang="zh-CN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：每匝线圈的平均长度；</a:t>
            </a:r>
            <a:r>
              <a:rPr lang="zh-CN" altLang="en-US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右图 </a:t>
            </a:r>
            <a:r>
              <a:rPr lang="en-US" altLang="zh-CN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en-US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的示意图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：线圈与磁场相对运动的速度。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727" y="2990498"/>
            <a:ext cx="2041525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5964727" y="5124557"/>
            <a:ext cx="2057400" cy="37151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1800" i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en-US" sz="18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的示意图</a:t>
            </a:r>
          </a:p>
        </p:txBody>
      </p:sp>
      <p:pic>
        <p:nvPicPr>
          <p:cNvPr id="18" name="Picture 4" descr="直线速度型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34202" y="2990498"/>
            <a:ext cx="2847975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52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</TotalTime>
  <Words>940</Words>
  <Application>Microsoft Office PowerPoint</Application>
  <PresentationFormat>宽屏</PresentationFormat>
  <Paragraphs>86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等线</vt:lpstr>
      <vt:lpstr>等线 Light</vt:lpstr>
      <vt:lpstr>华文彩云</vt:lpstr>
      <vt:lpstr>华文行楷</vt:lpstr>
      <vt:lpstr>华文隶书</vt:lpstr>
      <vt:lpstr>华文新魏</vt:lpstr>
      <vt:lpstr>宋体</vt:lpstr>
      <vt:lpstr>微软雅黑</vt:lpstr>
      <vt:lpstr>Arial</vt:lpstr>
      <vt:lpstr>Calibri</vt:lpstr>
      <vt:lpstr>Garamond</vt:lpstr>
      <vt:lpstr>Times New Roman</vt:lpstr>
      <vt:lpstr>Wingdings</vt:lpstr>
      <vt:lpstr>Office 主题​​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yang</cp:lastModifiedBy>
  <cp:revision>463</cp:revision>
  <dcterms:created xsi:type="dcterms:W3CDTF">2021-03-19T16:08:00Z</dcterms:created>
  <dcterms:modified xsi:type="dcterms:W3CDTF">2022-11-08T12:12:00Z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88038CD3B1904411A135EB2CA67EF591</vt:lpwstr>
  </property>
  <property fmtid="{D5CDD505-2E9C-101B-9397-08002B2CF9AE}" pid="3" name="KSOProductBuildVer">
    <vt:lpwstr>2052-11.1.0.11365</vt:lpwstr>
  </property>
</Properties>
</file>