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405" r:id="rId3"/>
    <p:sldId id="424" r:id="rId4"/>
    <p:sldId id="425" r:id="rId5"/>
    <p:sldId id="423" r:id="rId6"/>
    <p:sldId id="418" r:id="rId7"/>
    <p:sldId id="419" r:id="rId8"/>
    <p:sldId id="420" r:id="rId9"/>
    <p:sldId id="421" r:id="rId10"/>
    <p:sldId id="422" r:id="rId11"/>
    <p:sldId id="344"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91" autoAdjust="0"/>
    <p:restoredTop sz="94333" autoAdjust="0"/>
  </p:normalViewPr>
  <p:slideViewPr>
    <p:cSldViewPr snapToGrid="0">
      <p:cViewPr varScale="1">
        <p:scale>
          <a:sx n="107" d="100"/>
          <a:sy n="107" d="100"/>
        </p:scale>
        <p:origin x="65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t>2022/9/5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244814" y="3356925"/>
            <a:ext cx="6276111"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项目一</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smtClean="0">
                <a:solidFill>
                  <a:srgbClr val="008B8F"/>
                </a:solidFill>
                <a:latin typeface="华文行楷" panose="02010800040101010101" pitchFamily="2" charset="-122"/>
                <a:ea typeface="华文行楷" panose="02010800040101010101" pitchFamily="2" charset="-122"/>
              </a:rPr>
              <a:t>检测</a:t>
            </a:r>
            <a:r>
              <a:rPr lang="zh-CN" altLang="en-US" sz="4400" b="1" dirty="0">
                <a:solidFill>
                  <a:srgbClr val="008B8F"/>
                </a:solidFill>
                <a:latin typeface="华文行楷" panose="02010800040101010101" pitchFamily="2" charset="-122"/>
                <a:ea typeface="华文行楷" panose="02010800040101010101" pitchFamily="2" charset="-122"/>
              </a:rPr>
              <a:t>技术</a:t>
            </a:r>
            <a:r>
              <a:rPr lang="zh-CN" altLang="en-US" sz="4400" b="1" dirty="0" smtClean="0">
                <a:solidFill>
                  <a:srgbClr val="008B8F"/>
                </a:solidFill>
                <a:latin typeface="华文行楷" panose="02010800040101010101" pitchFamily="2" charset="-122"/>
                <a:ea typeface="华文行楷" panose="02010800040101010101" pitchFamily="2" charset="-122"/>
              </a:rPr>
              <a:t>基础</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24145" y="1797784"/>
            <a:ext cx="4903820" cy="2015936"/>
          </a:xfrm>
          <a:prstGeom prst="rect">
            <a:avLst/>
          </a:prstGeom>
          <a:ln>
            <a:solidFill>
              <a:srgbClr val="92D050"/>
            </a:solidFill>
          </a:ln>
        </p:spPr>
        <p:txBody>
          <a:bodyPr wrap="square">
            <a:spAutoFit/>
          </a:bodyPr>
          <a:lstStyle/>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系统误差的处理：</a:t>
            </a:r>
            <a:endParaRPr lang="en-US" altLang="zh-CN"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dirty="0" smtClean="0">
                <a:latin typeface="华文隶书" panose="02010800040101010101" pitchFamily="2" charset="-122"/>
                <a:ea typeface="华文隶书" panose="02010800040101010101" pitchFamily="2" charset="-122"/>
                <a:cs typeface="微软雅黑" panose="020B0503020204020204" charset="-122"/>
                <a:sym typeface="+mn-ea"/>
              </a:rPr>
              <a:t>1</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）从</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产生系统误差的来源上考虑，设法消除或尽量减小其影响。 </a:t>
            </a: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2</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）采用</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修正方法来消除</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en-US" altLang="zh-CN"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3</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）采用</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一些有效的测量方法来消除</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000" dirty="0">
                <a:latin typeface="华文隶书" panose="02010800040101010101" pitchFamily="2" charset="-122"/>
                <a:ea typeface="华文隶书" panose="02010800040101010101" pitchFamily="2" charset="-122"/>
                <a:cs typeface="微软雅黑" panose="020B0503020204020204" charset="-122"/>
              </a:rPr>
              <a:t>测量误差与测量不确定度</a:t>
            </a:r>
          </a:p>
        </p:txBody>
      </p:sp>
      <p:sp>
        <p:nvSpPr>
          <p:cNvPr id="13" name="矩形 12"/>
          <p:cNvSpPr/>
          <p:nvPr/>
        </p:nvSpPr>
        <p:spPr>
          <a:xfrm>
            <a:off x="693420" y="1117991"/>
            <a:ext cx="2686274" cy="451406"/>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a:lnSpc>
                <a:spcPts val="28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dirty="0" smtClean="0">
                <a:latin typeface="华文隶书" panose="02010800040101010101" pitchFamily="2" charset="-122"/>
                <a:ea typeface="华文隶书" panose="02010800040101010101" pitchFamily="2" charset="-122"/>
                <a:cs typeface="微软雅黑" panose="020B0503020204020204" charset="-122"/>
              </a:rPr>
              <a:t>误差的处理</a:t>
            </a:r>
            <a:endParaRPr lang="zh-CN" altLang="en-US" sz="2800" dirty="0">
              <a:latin typeface="华文隶书" panose="02010800040101010101" pitchFamily="2" charset="-122"/>
              <a:ea typeface="华文隶书"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2804" y="3759200"/>
            <a:ext cx="4105275"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624145" y="4135532"/>
            <a:ext cx="4903820" cy="2015936"/>
          </a:xfrm>
          <a:prstGeom prst="rect">
            <a:avLst/>
          </a:prstGeom>
          <a:ln>
            <a:solidFill>
              <a:srgbClr val="92D050"/>
            </a:solidFill>
          </a:ln>
        </p:spPr>
        <p:txBody>
          <a:bodyPr wrap="square">
            <a:spAutoFit/>
          </a:bodyPr>
          <a:lstStyle/>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随机误差的处理：</a:t>
            </a:r>
            <a:endParaRPr lang="en-US" altLang="zh-CN"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1</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）概率</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、概率密度和正态分布</a:t>
            </a: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2</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）随机误差</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的特性</a:t>
            </a: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3</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）算术平均值</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和标准误差</a:t>
            </a: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r>
              <a:rPr lang="en-US" altLang="zh-CN" dirty="0" smtClean="0">
                <a:latin typeface="华文隶书" panose="02010800040101010101" pitchFamily="2" charset="-122"/>
                <a:ea typeface="华文隶书" panose="02010800040101010101" pitchFamily="2" charset="-122"/>
                <a:cs typeface="微软雅黑" panose="020B0503020204020204" charset="-122"/>
                <a:sym typeface="+mn-ea"/>
              </a:rPr>
              <a:t>4</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）测量</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结果的正确表示和置信度 </a:t>
            </a:r>
          </a:p>
        </p:txBody>
      </p:sp>
      <p:sp>
        <p:nvSpPr>
          <p:cNvPr id="12" name="矩形 11"/>
          <p:cNvSpPr/>
          <p:nvPr/>
        </p:nvSpPr>
        <p:spPr>
          <a:xfrm>
            <a:off x="6089420" y="1797784"/>
            <a:ext cx="5541124" cy="2015936"/>
          </a:xfrm>
          <a:prstGeom prst="rect">
            <a:avLst/>
          </a:prstGeom>
          <a:ln>
            <a:solidFill>
              <a:srgbClr val="92D050"/>
            </a:solidFill>
          </a:ln>
        </p:spPr>
        <p:txBody>
          <a:bodyPr wrap="square">
            <a:spAutoFit/>
          </a:bodyPr>
          <a:lstStyle/>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粗大误差的处理：</a:t>
            </a:r>
            <a:endParaRPr lang="en-US" altLang="zh-CN"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粗大误差是由于测量人员粗心大意导致测量结果明显偏离真值的误差，含有粗大误差的数据必须被剔除。在对测量数据进行误差处理时，首先要完成粗大误差的处理。</a:t>
            </a:r>
          </a:p>
        </p:txBody>
      </p:sp>
    </p:spTree>
    <p:extLst>
      <p:ext uri="{BB962C8B-B14F-4D97-AF65-F5344CB8AC3E}">
        <p14:creationId xmlns:p14="http://schemas.microsoft.com/office/powerpoint/2010/main" val="31167677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2"/>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73" y="1028343"/>
            <a:ext cx="7162800" cy="4801314"/>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：熟悉传感器的静态和动态特性，了解</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传感器</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标定方式，掌握测量数据处理方法。</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：掌握传感器的识别和标定方法。</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，培养</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学生沟通能力及团队协作精神。</a:t>
            </a:r>
          </a:p>
        </p:txBody>
      </p:sp>
      <p:sp>
        <p:nvSpPr>
          <p:cNvPr id="19" name="文本框 18"/>
          <p:cNvSpPr txBox="1"/>
          <p:nvPr/>
        </p:nvSpPr>
        <p:spPr>
          <a:xfrm>
            <a:off x="8606464" y="0"/>
            <a:ext cx="3164196" cy="461665"/>
          </a:xfrm>
          <a:prstGeom prst="rect">
            <a:avLst/>
          </a:prstGeom>
          <a:noFill/>
        </p:spPr>
        <p:txBody>
          <a:bodyPr wrap="square" rtlCol="0">
            <a:spAutoFit/>
          </a:bodyPr>
          <a:lstStyle/>
          <a:p>
            <a:r>
              <a:rPr lang="zh-CN" altLang="en-US" sz="2400" dirty="0" smtClean="0">
                <a:solidFill>
                  <a:srgbClr val="008B8F"/>
                </a:solidFill>
                <a:latin typeface="华文彩云" panose="02010800040101010101" pitchFamily="2" charset="-122"/>
                <a:ea typeface="华文彩云" panose="02010800040101010101" pitchFamily="2" charset="-122"/>
              </a:rPr>
              <a:t>项目一</a:t>
            </a:r>
            <a:r>
              <a:rPr lang="en-US" altLang="zh-CN" sz="2400" dirty="0" smtClean="0">
                <a:solidFill>
                  <a:srgbClr val="008B8F"/>
                </a:solidFill>
                <a:latin typeface="华文彩云" panose="02010800040101010101" pitchFamily="2" charset="-122"/>
                <a:ea typeface="华文彩云" panose="02010800040101010101" pitchFamily="2" charset="-122"/>
              </a:rPr>
              <a:t>  </a:t>
            </a:r>
            <a:r>
              <a:rPr lang="zh-CN" altLang="en-US" sz="2400" dirty="0" smtClean="0">
                <a:solidFill>
                  <a:srgbClr val="008B8F"/>
                </a:solidFill>
                <a:latin typeface="华文彩云" panose="02010800040101010101" pitchFamily="2" charset="-122"/>
                <a:ea typeface="华文彩云" panose="02010800040101010101" pitchFamily="2" charset="-122"/>
              </a:rPr>
              <a:t>检测</a:t>
            </a:r>
            <a:r>
              <a:rPr lang="zh-CN" altLang="en-US" sz="2400" dirty="0">
                <a:solidFill>
                  <a:srgbClr val="008B8F"/>
                </a:solidFill>
                <a:latin typeface="华文彩云" panose="02010800040101010101" pitchFamily="2" charset="-122"/>
                <a:ea typeface="华文彩云" panose="02010800040101010101" pitchFamily="2" charset="-122"/>
              </a:rPr>
              <a:t>技术</a:t>
            </a:r>
            <a:r>
              <a:rPr lang="zh-CN" altLang="en-US" sz="2400" dirty="0" smtClean="0">
                <a:solidFill>
                  <a:srgbClr val="008B8F"/>
                </a:solidFill>
                <a:latin typeface="华文彩云" panose="02010800040101010101" pitchFamily="2" charset="-122"/>
                <a:ea typeface="华文彩云" panose="02010800040101010101" pitchFamily="2" charset="-122"/>
              </a:rPr>
              <a:t>基础</a:t>
            </a:r>
            <a:endParaRPr lang="zh-CN" altLang="en-US" sz="2400" dirty="0">
              <a:solidFill>
                <a:srgbClr val="008B8F"/>
              </a:solidFill>
              <a:latin typeface="华文彩云" panose="02010800040101010101" pitchFamily="2" charset="-122"/>
              <a:ea typeface="华文彩云" panose="02010800040101010101" pitchFamily="2" charset="-122"/>
            </a:endParaRPr>
          </a:p>
        </p:txBody>
      </p:sp>
    </p:spTree>
    <p:extLst>
      <p:ext uri="{BB962C8B-B14F-4D97-AF65-F5344CB8AC3E}">
        <p14:creationId xmlns:p14="http://schemas.microsoft.com/office/powerpoint/2010/main" val="4118270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7" name="组合 6"/>
          <p:cNvGrpSpPr/>
          <p:nvPr/>
        </p:nvGrpSpPr>
        <p:grpSpPr>
          <a:xfrm>
            <a:off x="4828412" y="1730689"/>
            <a:ext cx="7085574"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012932" y="190932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4884739" y="3919935"/>
            <a:ext cx="7085574"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三</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4" name="矩形 33"/>
          <p:cNvSpPr/>
          <p:nvPr/>
        </p:nvSpPr>
        <p:spPr>
          <a:xfrm>
            <a:off x="7071726" y="4057574"/>
            <a:ext cx="3894540"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测量误差与测量不确定度</a:t>
            </a:r>
          </a:p>
        </p:txBody>
      </p:sp>
      <p:grpSp>
        <p:nvGrpSpPr>
          <p:cNvPr id="18" name="组合 17"/>
          <p:cNvGrpSpPr/>
          <p:nvPr/>
        </p:nvGrpSpPr>
        <p:grpSpPr>
          <a:xfrm>
            <a:off x="4884739" y="2828639"/>
            <a:ext cx="7085574" cy="908330"/>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7069259" y="300727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的基本特征</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23" name="矩形 22"/>
          <p:cNvSpPr/>
          <p:nvPr/>
        </p:nvSpPr>
        <p:spPr>
          <a:xfrm>
            <a:off x="5924483" y="300042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二</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Tree>
    <p:extLst>
      <p:ext uri="{BB962C8B-B14F-4D97-AF65-F5344CB8AC3E}">
        <p14:creationId xmlns:p14="http://schemas.microsoft.com/office/powerpoint/2010/main" val="4029140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7" name="组合 6"/>
          <p:cNvGrpSpPr/>
          <p:nvPr/>
        </p:nvGrpSpPr>
        <p:grpSpPr>
          <a:xfrm>
            <a:off x="4828412" y="1730689"/>
            <a:ext cx="7085574"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012932" y="190932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4884739" y="3919935"/>
            <a:ext cx="7085574"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三</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4" name="矩形 33"/>
          <p:cNvSpPr/>
          <p:nvPr/>
        </p:nvSpPr>
        <p:spPr>
          <a:xfrm>
            <a:off x="7071726" y="4057574"/>
            <a:ext cx="3894540"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测量误差与测量不确定度</a:t>
            </a:r>
          </a:p>
        </p:txBody>
      </p:sp>
      <p:grpSp>
        <p:nvGrpSpPr>
          <p:cNvPr id="18" name="组合 17"/>
          <p:cNvGrpSpPr/>
          <p:nvPr/>
        </p:nvGrpSpPr>
        <p:grpSpPr>
          <a:xfrm>
            <a:off x="4884739" y="2828639"/>
            <a:ext cx="7085574" cy="908330"/>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7069259" y="300727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的基本特征</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23" name="矩形 22"/>
          <p:cNvSpPr/>
          <p:nvPr/>
        </p:nvSpPr>
        <p:spPr>
          <a:xfrm>
            <a:off x="5924483" y="300042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二</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4" name="矩形 23"/>
          <p:cNvSpPr/>
          <p:nvPr/>
        </p:nvSpPr>
        <p:spPr>
          <a:xfrm>
            <a:off x="4982719" y="3868407"/>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74279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421947" y="3250469"/>
            <a:ext cx="8389488"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三、</a:t>
            </a:r>
            <a:r>
              <a:rPr lang="zh-CN" altLang="en-US" sz="4400" b="1" dirty="0">
                <a:solidFill>
                  <a:srgbClr val="008B8F"/>
                </a:solidFill>
                <a:latin typeface="华文行楷" panose="02010800040101010101" pitchFamily="2" charset="-122"/>
                <a:ea typeface="华文行楷" panose="02010800040101010101" pitchFamily="2" charset="-122"/>
              </a:rPr>
              <a:t>测量误差与测量</a:t>
            </a:r>
            <a:r>
              <a:rPr lang="zh-CN" altLang="en-US" sz="4400" b="1" dirty="0" smtClean="0">
                <a:solidFill>
                  <a:srgbClr val="008B8F"/>
                </a:solidFill>
                <a:latin typeface="华文行楷" panose="02010800040101010101" pitchFamily="2" charset="-122"/>
                <a:ea typeface="华文行楷" panose="02010800040101010101" pitchFamily="2" charset="-122"/>
              </a:rPr>
              <a:t>不确定度</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2075850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506040" y="1932442"/>
            <a:ext cx="6850724" cy="834844"/>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测量：是把被测未知量与同性质标准量进行比较，确定被测量对标准量的倍数，并用数字表示这个倍数的过程</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4391199" cy="451406"/>
          </a:xfrm>
          <a:prstGeom prst="rect">
            <a:avLst/>
          </a:prstGeom>
        </p:spPr>
        <p:txBody>
          <a:bodyPr wrap="square">
            <a:spAutoFit/>
          </a:bodyPr>
          <a:lstStyle/>
          <a:p>
            <a:pPr>
              <a:lnSpc>
                <a:spcPts val="2800"/>
              </a:lnSpc>
            </a:pPr>
            <a:r>
              <a:rPr lang="zh-CN" altLang="en-US" sz="2200" spc="200" dirty="0" smtClean="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2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a:latin typeface="华文隶书" panose="02010800040101010101" pitchFamily="2" charset="-122"/>
                <a:ea typeface="华文隶书" panose="02010800040101010101" pitchFamily="2" charset="-122"/>
                <a:cs typeface="微软雅黑" panose="020B0503020204020204" charset="-122"/>
              </a:rPr>
              <a:t>测量误差与测量不确定度</a:t>
            </a:r>
          </a:p>
        </p:txBody>
      </p:sp>
      <p:sp>
        <p:nvSpPr>
          <p:cNvPr id="13" name="矩形 12"/>
          <p:cNvSpPr/>
          <p:nvPr/>
        </p:nvSpPr>
        <p:spPr>
          <a:xfrm>
            <a:off x="693420" y="1117991"/>
            <a:ext cx="2148392" cy="451406"/>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a:lnSpc>
                <a:spcPts val="28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dirty="0" smtClean="0">
                <a:latin typeface="华文隶书" panose="02010800040101010101" pitchFamily="2" charset="-122"/>
                <a:ea typeface="华文隶书" panose="02010800040101010101" pitchFamily="2" charset="-122"/>
                <a:cs typeface="微软雅黑" panose="020B0503020204020204" charset="-122"/>
              </a:rPr>
              <a:t>测量误差</a:t>
            </a:r>
            <a:endParaRPr lang="zh-CN" altLang="en-US" sz="2800" dirty="0">
              <a:latin typeface="华文隶书" panose="02010800040101010101" pitchFamily="2" charset="-122"/>
              <a:ea typeface="华文隶书"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2804" y="3759200"/>
            <a:ext cx="4105275"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506040" y="3130331"/>
            <a:ext cx="6850724" cy="2400657"/>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（测量的结果包括 数值大小 和 测量单位 两个部分） </a:t>
            </a:r>
            <a:endParaRPr lang="en-US" altLang="zh-CN" dirty="0" smtClean="0">
              <a:latin typeface="华文隶书" panose="02010800040101010101" pitchFamily="2" charset="-122"/>
              <a:ea typeface="华文隶书" panose="02010800040101010101" pitchFamily="2" charset="-122"/>
              <a:cs typeface="微软雅黑" panose="020B0503020204020204" charset="-122"/>
            </a:endParaRP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以天平测量为例：</a:t>
            </a: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①比较：被测量和标准量（砝码）分别放到天平两边秤盘上比较。</a:t>
            </a: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②示差：观察指针位置的变化值，即示差。</a:t>
            </a: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③平衡：调整砝码数值，使之平衡。</a:t>
            </a: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④读数：根据砝码多少，读出物体质量的值，即读数</a:t>
            </a: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Tree>
    <p:extLst>
      <p:ext uri="{BB962C8B-B14F-4D97-AF65-F5344CB8AC3E}">
        <p14:creationId xmlns:p14="http://schemas.microsoft.com/office/powerpoint/2010/main" val="8207848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000" dirty="0">
                <a:latin typeface="华文隶书" panose="02010800040101010101" pitchFamily="2" charset="-122"/>
                <a:ea typeface="华文隶书" panose="02010800040101010101" pitchFamily="2" charset="-122"/>
                <a:cs typeface="微软雅黑" panose="020B0503020204020204" charset="-122"/>
              </a:rPr>
              <a:t>测量误差与测量不确定度</a:t>
            </a:r>
          </a:p>
        </p:txBody>
      </p:sp>
      <p:sp>
        <p:nvSpPr>
          <p:cNvPr id="13" name="矩形 12"/>
          <p:cNvSpPr/>
          <p:nvPr/>
        </p:nvSpPr>
        <p:spPr>
          <a:xfrm>
            <a:off x="693419" y="1117991"/>
            <a:ext cx="2264933" cy="451406"/>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a:lnSpc>
                <a:spcPts val="28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dirty="0" smtClean="0">
                <a:latin typeface="华文隶书" panose="02010800040101010101" pitchFamily="2" charset="-122"/>
                <a:ea typeface="华文隶书" panose="02010800040101010101" pitchFamily="2" charset="-122"/>
                <a:cs typeface="微软雅黑" panose="020B0503020204020204" charset="-122"/>
              </a:rPr>
              <a:t>测量误差</a:t>
            </a:r>
            <a:endParaRPr lang="zh-CN" altLang="en-US" sz="2800" dirty="0">
              <a:latin typeface="华文隶书" panose="02010800040101010101" pitchFamily="2" charset="-122"/>
              <a:ea typeface="华文隶书"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2804" y="3759200"/>
            <a:ext cx="4105275"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693418" y="1952694"/>
            <a:ext cx="10002291" cy="477054"/>
          </a:xfrm>
          <a:prstGeom prst="rect">
            <a:avLst/>
          </a:prstGeom>
          <a:ln>
            <a:solidFill>
              <a:srgbClr val="92D050"/>
            </a:solidFill>
          </a:ln>
        </p:spPr>
        <p:txBody>
          <a:bodyPr wrap="square">
            <a:spAutoFit/>
          </a:bodyPr>
          <a:lstStyle/>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1</a:t>
            </a:r>
            <a:r>
              <a:rPr lang="zh-CN" altLang="en-US" dirty="0" smtClean="0">
                <a:latin typeface="华文隶书" panose="02010800040101010101" pitchFamily="2" charset="-122"/>
                <a:ea typeface="华文隶书" panose="02010800040101010101" pitchFamily="2" charset="-122"/>
                <a:cs typeface="微软雅黑" panose="020B0503020204020204" charset="-122"/>
              </a:rPr>
              <a:t>）测量误差（</a:t>
            </a:r>
            <a:r>
              <a:rPr lang="en-US" altLang="zh-CN" dirty="0" smtClean="0">
                <a:latin typeface="华文隶书" panose="02010800040101010101" pitchFamily="2" charset="-122"/>
                <a:ea typeface="华文隶书" panose="02010800040101010101" pitchFamily="2" charset="-122"/>
                <a:cs typeface="微软雅黑" panose="020B0503020204020204" charset="-122"/>
              </a:rPr>
              <a:t>2</a:t>
            </a:r>
            <a:r>
              <a:rPr lang="zh-CN" altLang="en-US" dirty="0" smtClean="0">
                <a:latin typeface="华文隶书" panose="02010800040101010101" pitchFamily="2" charset="-122"/>
                <a:ea typeface="华文隶书" panose="02010800040101010101" pitchFamily="2" charset="-122"/>
                <a:cs typeface="微软雅黑" panose="020B0503020204020204" charset="-122"/>
              </a:rPr>
              <a:t>）真值（</a:t>
            </a:r>
            <a:r>
              <a:rPr lang="en-US" altLang="zh-CN" dirty="0">
                <a:latin typeface="华文隶书" panose="02010800040101010101" pitchFamily="2" charset="-122"/>
                <a:ea typeface="华文隶书" panose="02010800040101010101" pitchFamily="2" charset="-122"/>
                <a:cs typeface="微软雅黑" panose="020B0503020204020204" charset="-122"/>
              </a:rPr>
              <a:t>3</a:t>
            </a:r>
            <a:r>
              <a:rPr lang="zh-CN" altLang="en-US" dirty="0" smtClean="0">
                <a:latin typeface="华文隶书" panose="02010800040101010101" pitchFamily="2" charset="-122"/>
                <a:ea typeface="华文隶书" panose="02010800040101010101" pitchFamily="2" charset="-122"/>
                <a:cs typeface="微软雅黑" panose="020B0503020204020204" charset="-122"/>
              </a:rPr>
              <a:t>）标称值（</a:t>
            </a:r>
            <a:r>
              <a:rPr lang="en-US" altLang="zh-CN" dirty="0" smtClean="0">
                <a:latin typeface="华文隶书" panose="02010800040101010101" pitchFamily="2" charset="-122"/>
                <a:ea typeface="华文隶书" panose="02010800040101010101" pitchFamily="2" charset="-122"/>
                <a:cs typeface="微软雅黑" panose="020B0503020204020204" charset="-122"/>
              </a:rPr>
              <a:t>4</a:t>
            </a:r>
            <a:r>
              <a:rPr lang="zh-CN" altLang="en-US" dirty="0" smtClean="0">
                <a:latin typeface="华文隶书" panose="02010800040101010101" pitchFamily="2" charset="-122"/>
                <a:ea typeface="华文隶书" panose="02010800040101010101" pitchFamily="2" charset="-122"/>
                <a:cs typeface="微软雅黑" panose="020B0503020204020204" charset="-122"/>
              </a:rPr>
              <a:t>）示值（</a:t>
            </a:r>
            <a:r>
              <a:rPr lang="en-US" altLang="zh-CN" dirty="0">
                <a:latin typeface="华文隶书" panose="02010800040101010101" pitchFamily="2" charset="-122"/>
                <a:ea typeface="华文隶书" panose="02010800040101010101" pitchFamily="2" charset="-122"/>
                <a:cs typeface="微软雅黑" panose="020B0503020204020204" charset="-122"/>
              </a:rPr>
              <a:t>5</a:t>
            </a:r>
            <a:r>
              <a:rPr lang="zh-CN" altLang="en-US" dirty="0" smtClean="0">
                <a:latin typeface="华文隶书" panose="02010800040101010101" pitchFamily="2" charset="-122"/>
                <a:ea typeface="华文隶书" panose="02010800040101010101" pitchFamily="2" charset="-122"/>
                <a:cs typeface="微软雅黑" panose="020B0503020204020204" charset="-122"/>
              </a:rPr>
              <a:t>）精确度</a:t>
            </a:r>
            <a:r>
              <a:rPr lang="zh-CN" altLang="en-US" dirty="0">
                <a:latin typeface="华文隶书" panose="02010800040101010101" pitchFamily="2" charset="-122"/>
                <a:ea typeface="华文隶书" panose="02010800040101010101" pitchFamily="2" charset="-122"/>
                <a:cs typeface="微软雅黑" panose="020B0503020204020204" charset="-122"/>
              </a:rPr>
              <a:t>（精度</a:t>
            </a: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6</a:t>
            </a:r>
            <a:r>
              <a:rPr lang="zh-CN" altLang="en-US" dirty="0" smtClean="0">
                <a:latin typeface="华文隶书" panose="02010800040101010101" pitchFamily="2" charset="-122"/>
                <a:ea typeface="华文隶书" panose="02010800040101010101" pitchFamily="2" charset="-122"/>
                <a:cs typeface="微软雅黑" panose="020B0503020204020204" charset="-122"/>
              </a:rPr>
              <a:t>）重复性 （</a:t>
            </a:r>
            <a:r>
              <a:rPr lang="en-US" altLang="zh-CN" dirty="0">
                <a:latin typeface="华文隶书" panose="02010800040101010101" pitchFamily="2" charset="-122"/>
                <a:ea typeface="华文隶书" panose="02010800040101010101" pitchFamily="2" charset="-122"/>
                <a:cs typeface="微软雅黑" panose="020B0503020204020204" charset="-122"/>
              </a:rPr>
              <a:t>7</a:t>
            </a:r>
            <a:r>
              <a:rPr lang="zh-CN" altLang="en-US" dirty="0" smtClean="0">
                <a:latin typeface="华文隶书" panose="02010800040101010101" pitchFamily="2" charset="-122"/>
                <a:ea typeface="华文隶书" panose="02010800040101010101" pitchFamily="2" charset="-122"/>
                <a:cs typeface="微软雅黑" panose="020B0503020204020204" charset="-122"/>
              </a:rPr>
              <a:t>）误差</a:t>
            </a:r>
            <a:r>
              <a:rPr lang="zh-CN" altLang="en-US" dirty="0">
                <a:latin typeface="华文隶书" panose="02010800040101010101" pitchFamily="2" charset="-122"/>
                <a:ea typeface="华文隶书" panose="02010800040101010101" pitchFamily="2" charset="-122"/>
                <a:cs typeface="微软雅黑" panose="020B0503020204020204" charset="-122"/>
              </a:rPr>
              <a:t>公理</a:t>
            </a:r>
          </a:p>
        </p:txBody>
      </p:sp>
      <p:sp>
        <p:nvSpPr>
          <p:cNvPr id="10" name="矩形 9"/>
          <p:cNvSpPr/>
          <p:nvPr/>
        </p:nvSpPr>
        <p:spPr>
          <a:xfrm>
            <a:off x="693418" y="2583194"/>
            <a:ext cx="7480764" cy="3170099"/>
          </a:xfrm>
          <a:prstGeom prst="rect">
            <a:avLst/>
          </a:prstGeom>
          <a:ln>
            <a:solidFill>
              <a:srgbClr val="92D050"/>
            </a:solidFill>
          </a:ln>
        </p:spPr>
        <p:txBody>
          <a:bodyPr wrap="square">
            <a:spAutoFit/>
          </a:bodyPr>
          <a:lstStyle/>
          <a:p>
            <a:pPr algn="just">
              <a:lnSpc>
                <a:spcPts val="3000"/>
              </a:lnSpc>
            </a:pPr>
            <a:r>
              <a:rPr lang="zh-CN" altLang="en-US" b="1" dirty="0">
                <a:latin typeface="华文隶书" panose="02010800040101010101" pitchFamily="2" charset="-122"/>
                <a:ea typeface="华文隶书" panose="02010800040101010101" pitchFamily="2" charset="-122"/>
                <a:cs typeface="微软雅黑" panose="020B0503020204020204" charset="-122"/>
              </a:rPr>
              <a:t>误差的分类</a:t>
            </a: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为便于对测量数据进行误差分析和处理，根据测量数据中误差的特征或性质可以将误差分为三种：系统误差、随机误差和粗大误差</a:t>
            </a: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endParaRPr lang="en-US" altLang="zh-CN" dirty="0" smtClean="0">
              <a:latin typeface="华文隶书" panose="02010800040101010101" pitchFamily="2" charset="-122"/>
              <a:ea typeface="华文隶书" panose="02010800040101010101" pitchFamily="2" charset="-122"/>
              <a:cs typeface="微软雅黑" panose="020B0503020204020204" charset="-122"/>
            </a:endParaRPr>
          </a:p>
          <a:p>
            <a:pPr algn="just">
              <a:lnSpc>
                <a:spcPts val="3000"/>
              </a:lnSpc>
            </a:pPr>
            <a:r>
              <a:rPr lang="en-US" altLang="zh-CN" dirty="0">
                <a:latin typeface="华文隶书" panose="02010800040101010101" pitchFamily="2" charset="-122"/>
                <a:ea typeface="华文隶书" panose="02010800040101010101" pitchFamily="2" charset="-122"/>
                <a:cs typeface="微软雅黑" panose="020B0503020204020204" charset="-122"/>
              </a:rPr>
              <a:t>1</a:t>
            </a:r>
            <a:r>
              <a:rPr lang="zh-CN" altLang="zh-CN" dirty="0">
                <a:latin typeface="华文隶书" panose="02010800040101010101" pitchFamily="2" charset="-122"/>
                <a:ea typeface="华文隶书" panose="02010800040101010101" pitchFamily="2" charset="-122"/>
                <a:cs typeface="微软雅黑" panose="020B0503020204020204" charset="-122"/>
              </a:rPr>
              <a:t>）系统误差</a:t>
            </a:r>
          </a:p>
          <a:p>
            <a:pPr algn="just">
              <a:lnSpc>
                <a:spcPts val="3000"/>
              </a:lnSpc>
            </a:pPr>
            <a:r>
              <a:rPr lang="zh-CN" altLang="zh-CN" dirty="0">
                <a:latin typeface="华文隶书" panose="02010800040101010101" pitchFamily="2" charset="-122"/>
                <a:ea typeface="华文隶书" panose="02010800040101010101" pitchFamily="2" charset="-122"/>
                <a:cs typeface="微软雅黑" panose="020B0503020204020204" charset="-122"/>
              </a:rPr>
              <a:t>由于测量系统本身的性能不完善测量方法不完善、测量者对仪器的使用不当、环境条件的变化等原因所引起的测量误差称为系统误差。系统误差的大小表明了测量结果的准确度，系统误差越小，则测量结果的准确度越高</a:t>
            </a:r>
            <a:r>
              <a:rPr lang="zh-CN" altLang="zh-CN" dirty="0" smtClean="0">
                <a:latin typeface="华文隶书" panose="02010800040101010101" pitchFamily="2" charset="-122"/>
                <a:ea typeface="华文隶书" panose="02010800040101010101" pitchFamily="2" charset="-122"/>
                <a:cs typeface="微软雅黑" panose="020B0503020204020204" charset="-122"/>
              </a:rPr>
              <a:t>。</a:t>
            </a:r>
          </a:p>
        </p:txBody>
      </p:sp>
    </p:spTree>
    <p:extLst>
      <p:ext uri="{BB962C8B-B14F-4D97-AF65-F5344CB8AC3E}">
        <p14:creationId xmlns:p14="http://schemas.microsoft.com/office/powerpoint/2010/main" val="15802845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000" dirty="0">
                <a:latin typeface="华文隶书" panose="02010800040101010101" pitchFamily="2" charset="-122"/>
                <a:ea typeface="华文隶书" panose="02010800040101010101" pitchFamily="2" charset="-122"/>
                <a:cs typeface="微软雅黑" panose="020B0503020204020204" charset="-122"/>
              </a:rPr>
              <a:t>测量误差与测量不确定度</a:t>
            </a:r>
          </a:p>
        </p:txBody>
      </p:sp>
      <p:sp>
        <p:nvSpPr>
          <p:cNvPr id="13" name="矩形 12"/>
          <p:cNvSpPr/>
          <p:nvPr/>
        </p:nvSpPr>
        <p:spPr>
          <a:xfrm>
            <a:off x="693419" y="1117991"/>
            <a:ext cx="2211145" cy="451406"/>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a:lnSpc>
                <a:spcPts val="28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dirty="0" smtClean="0">
                <a:latin typeface="华文隶书" panose="02010800040101010101" pitchFamily="2" charset="-122"/>
                <a:ea typeface="华文隶书" panose="02010800040101010101" pitchFamily="2" charset="-122"/>
                <a:cs typeface="微软雅黑" panose="020B0503020204020204" charset="-122"/>
              </a:rPr>
              <a:t>测量误差</a:t>
            </a:r>
            <a:endParaRPr lang="zh-CN" altLang="en-US" sz="2800" dirty="0">
              <a:latin typeface="华文隶书" panose="02010800040101010101" pitchFamily="2" charset="-122"/>
              <a:ea typeface="华文隶书"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9924" y="3814618"/>
            <a:ext cx="4105275"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679564" y="1765774"/>
            <a:ext cx="7480764" cy="4324261"/>
          </a:xfrm>
          <a:prstGeom prst="rect">
            <a:avLst/>
          </a:prstGeom>
          <a:ln>
            <a:solidFill>
              <a:srgbClr val="92D050"/>
            </a:solidFill>
          </a:ln>
        </p:spPr>
        <p:txBody>
          <a:bodyPr wrap="square">
            <a:spAutoFit/>
          </a:bodyPr>
          <a:lstStyle/>
          <a:p>
            <a:pPr algn="just">
              <a:lnSpc>
                <a:spcPts val="3000"/>
              </a:lnSpc>
            </a:pPr>
            <a:r>
              <a:rPr lang="en-US" altLang="zh-CN" dirty="0" smtClean="0">
                <a:latin typeface="华文隶书" panose="02010800040101010101" pitchFamily="2" charset="-122"/>
                <a:ea typeface="华文隶书" panose="02010800040101010101" pitchFamily="2" charset="-122"/>
                <a:cs typeface="微软雅黑" panose="020B0503020204020204" charset="-122"/>
              </a:rPr>
              <a:t>2</a:t>
            </a:r>
            <a:r>
              <a:rPr lang="zh-CN" altLang="zh-CN" dirty="0" smtClean="0">
                <a:latin typeface="华文隶书" panose="02010800040101010101" pitchFamily="2" charset="-122"/>
                <a:ea typeface="华文隶书" panose="02010800040101010101" pitchFamily="2" charset="-122"/>
                <a:cs typeface="微软雅黑" panose="020B0503020204020204" charset="-122"/>
              </a:rPr>
              <a:t>）随机误差</a:t>
            </a:r>
          </a:p>
          <a:p>
            <a:pPr algn="just">
              <a:lnSpc>
                <a:spcPts val="3000"/>
              </a:lnSpc>
            </a:pPr>
            <a:r>
              <a:rPr lang="zh-CN" altLang="zh-CN" dirty="0" smtClean="0">
                <a:latin typeface="华文隶书" panose="02010800040101010101" pitchFamily="2" charset="-122"/>
                <a:ea typeface="华文隶书" panose="02010800040101010101" pitchFamily="2" charset="-122"/>
                <a:cs typeface="微软雅黑" panose="020B0503020204020204" charset="-122"/>
              </a:rPr>
              <a:t>对同</a:t>
            </a:r>
            <a:r>
              <a:rPr lang="en-US" altLang="zh-CN" dirty="0" smtClean="0">
                <a:latin typeface="华文隶书" panose="02010800040101010101" pitchFamily="2" charset="-122"/>
                <a:ea typeface="华文隶书" panose="02010800040101010101" pitchFamily="2" charset="-122"/>
                <a:cs typeface="微软雅黑" panose="020B0503020204020204" charset="-122"/>
              </a:rPr>
              <a:t>-</a:t>
            </a:r>
            <a:r>
              <a:rPr lang="zh-CN" altLang="zh-CN" dirty="0" smtClean="0">
                <a:latin typeface="华文隶书" panose="02010800040101010101" pitchFamily="2" charset="-122"/>
                <a:ea typeface="华文隶书" panose="02010800040101010101" pitchFamily="2" charset="-122"/>
                <a:cs typeface="微软雅黑" panose="020B0503020204020204" charset="-122"/>
              </a:rPr>
              <a:t>被测量进行多次重复测量时，绝对误差的绝对值和符号不可预知地随机变化，但就误差的总体而言，具有一定的统计规律性，这类误差称为随机误差。</a:t>
            </a:r>
          </a:p>
          <a:p>
            <a:pPr algn="just">
              <a:lnSpc>
                <a:spcPts val="3000"/>
              </a:lnSpc>
            </a:pPr>
            <a:r>
              <a:rPr lang="zh-CN" altLang="zh-CN" dirty="0" smtClean="0">
                <a:latin typeface="华文隶书" panose="02010800040101010101" pitchFamily="2" charset="-122"/>
                <a:ea typeface="华文隶书" panose="02010800040101010101" pitchFamily="2" charset="-122"/>
                <a:cs typeface="微软雅黑" panose="020B0503020204020204" charset="-122"/>
              </a:rPr>
              <a:t>随机误差的大小表明测量结果重复</a:t>
            </a:r>
            <a:r>
              <a:rPr lang="en-US" altLang="zh-CN" dirty="0" smtClean="0">
                <a:latin typeface="华文隶书" panose="02010800040101010101" pitchFamily="2" charset="-122"/>
                <a:ea typeface="华文隶书" panose="02010800040101010101" pitchFamily="2" charset="-122"/>
                <a:cs typeface="微软雅黑" panose="020B0503020204020204" charset="-122"/>
              </a:rPr>
              <a:t>--</a:t>
            </a:r>
            <a:r>
              <a:rPr lang="zh-CN" altLang="zh-CN" dirty="0" smtClean="0">
                <a:latin typeface="华文隶书" panose="02010800040101010101" pitchFamily="2" charset="-122"/>
                <a:ea typeface="华文隶书" panose="02010800040101010101" pitchFamily="2" charset="-122"/>
                <a:cs typeface="微软雅黑" panose="020B0503020204020204" charset="-122"/>
              </a:rPr>
              <a:t>致的程度，即测量结果的分散性。通常用精密度表示随机误差的大小，随机误差大，测量结果分散，精密度低；反之，测量结果的重复性好，精密度高。</a:t>
            </a:r>
          </a:p>
          <a:p>
            <a:pPr algn="just">
              <a:lnSpc>
                <a:spcPts val="3000"/>
              </a:lnSpc>
            </a:pPr>
            <a:r>
              <a:rPr lang="en-US" altLang="zh-CN" dirty="0" smtClean="0">
                <a:latin typeface="华文隶书" panose="02010800040101010101" pitchFamily="2" charset="-122"/>
                <a:ea typeface="华文隶书" panose="02010800040101010101" pitchFamily="2" charset="-122"/>
                <a:cs typeface="微软雅黑" panose="020B0503020204020204" charset="-122"/>
              </a:rPr>
              <a:t>3</a:t>
            </a:r>
            <a:r>
              <a:rPr lang="zh-CN" altLang="zh-CN" dirty="0" smtClean="0">
                <a:latin typeface="华文隶书" panose="02010800040101010101" pitchFamily="2" charset="-122"/>
                <a:ea typeface="华文隶书" panose="02010800040101010101" pitchFamily="2" charset="-122"/>
                <a:cs typeface="微软雅黑" panose="020B0503020204020204" charset="-122"/>
              </a:rPr>
              <a:t>）粗大误差</a:t>
            </a:r>
          </a:p>
          <a:p>
            <a:pPr algn="just">
              <a:lnSpc>
                <a:spcPts val="3000"/>
              </a:lnSpc>
            </a:pPr>
            <a:r>
              <a:rPr lang="zh-CN" altLang="zh-CN" dirty="0" smtClean="0">
                <a:latin typeface="华文隶书" panose="02010800040101010101" pitchFamily="2" charset="-122"/>
                <a:ea typeface="华文隶书" panose="02010800040101010101" pitchFamily="2" charset="-122"/>
                <a:cs typeface="微软雅黑" panose="020B0503020204020204" charset="-122"/>
              </a:rPr>
              <a:t>明显偏离测量结果的误差称为粗大误差（也称疏忽误差或过失误差）。这是由于测量者粗心大意或环境条件突然变化引起的。粗大误差必须避免，含有粗大误差的测量数据应从测量结果中剔除。</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Tree>
    <p:extLst>
      <p:ext uri="{BB962C8B-B14F-4D97-AF65-F5344CB8AC3E}">
        <p14:creationId xmlns:p14="http://schemas.microsoft.com/office/powerpoint/2010/main" val="2569125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三</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000" dirty="0">
                <a:latin typeface="华文隶书" panose="02010800040101010101" pitchFamily="2" charset="-122"/>
                <a:ea typeface="华文隶书" panose="02010800040101010101" pitchFamily="2" charset="-122"/>
                <a:cs typeface="微软雅黑" panose="020B0503020204020204" charset="-122"/>
              </a:rPr>
              <a:t>测量误差与测量不确定度</a:t>
            </a:r>
          </a:p>
        </p:txBody>
      </p:sp>
      <p:sp>
        <p:nvSpPr>
          <p:cNvPr id="13" name="矩形 12"/>
          <p:cNvSpPr/>
          <p:nvPr/>
        </p:nvSpPr>
        <p:spPr>
          <a:xfrm>
            <a:off x="707619" y="966882"/>
            <a:ext cx="2196946" cy="451406"/>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a:lnSpc>
                <a:spcPts val="28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dirty="0" smtClean="0">
                <a:latin typeface="华文隶书" panose="02010800040101010101" pitchFamily="2" charset="-122"/>
                <a:ea typeface="华文隶书" panose="02010800040101010101" pitchFamily="2" charset="-122"/>
                <a:cs typeface="微软雅黑" panose="020B0503020204020204" charset="-122"/>
              </a:rPr>
              <a:t>测量误差</a:t>
            </a:r>
            <a:endParaRPr lang="zh-CN" altLang="en-US" sz="2800" dirty="0">
              <a:latin typeface="华文隶书" panose="02010800040101010101" pitchFamily="2" charset="-122"/>
              <a:ea typeface="华文隶书"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9924" y="3814618"/>
            <a:ext cx="4105275"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693419" y="1489516"/>
            <a:ext cx="7716291" cy="5093702"/>
          </a:xfrm>
          <a:prstGeom prst="rect">
            <a:avLst/>
          </a:prstGeom>
          <a:ln>
            <a:solidFill>
              <a:srgbClr val="92D050"/>
            </a:solidFill>
          </a:ln>
        </p:spPr>
        <p:txBody>
          <a:bodyPr wrap="square">
            <a:spAutoFit/>
          </a:bodyPr>
          <a:lstStyle/>
          <a:p>
            <a:pPr algn="just">
              <a:lnSpc>
                <a:spcPts val="3000"/>
              </a:lnSpc>
            </a:pPr>
            <a:r>
              <a:rPr lang="en-US" altLang="zh-CN" dirty="0">
                <a:latin typeface="华文隶书" panose="02010800040101010101" pitchFamily="2" charset="-122"/>
                <a:ea typeface="华文隶书" panose="02010800040101010101" pitchFamily="2" charset="-122"/>
                <a:cs typeface="微软雅黑" panose="020B0503020204020204" charset="-122"/>
              </a:rPr>
              <a:t>4.</a:t>
            </a:r>
            <a:r>
              <a:rPr lang="zh-CN" altLang="en-US" dirty="0">
                <a:latin typeface="华文隶书" panose="02010800040101010101" pitchFamily="2" charset="-122"/>
                <a:ea typeface="华文隶书" panose="02010800040101010101" pitchFamily="2" charset="-122"/>
                <a:cs typeface="微软雅黑" panose="020B0503020204020204" charset="-122"/>
              </a:rPr>
              <a:t>误差的表示</a:t>
            </a: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1</a:t>
            </a:r>
            <a:r>
              <a:rPr lang="zh-CN" altLang="en-US" dirty="0" smtClean="0">
                <a:latin typeface="华文隶书" panose="02010800040101010101" pitchFamily="2" charset="-122"/>
                <a:ea typeface="华文隶书" panose="02010800040101010101" pitchFamily="2" charset="-122"/>
                <a:cs typeface="微软雅黑" panose="020B0503020204020204" charset="-122"/>
              </a:rPr>
              <a:t>）绝对误差</a:t>
            </a:r>
            <a:endParaRPr lang="zh-CN" altLang="en-US" dirty="0">
              <a:latin typeface="华文隶书" panose="02010800040101010101" pitchFamily="2" charset="-122"/>
              <a:ea typeface="华文隶书" panose="02010800040101010101" pitchFamily="2" charset="-122"/>
              <a:cs typeface="微软雅黑" panose="020B0503020204020204" charset="-122"/>
            </a:endParaRP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绝对误差就是测量值</a:t>
            </a:r>
            <a:r>
              <a:rPr lang="en-US" altLang="zh-CN" dirty="0">
                <a:latin typeface="华文隶书" panose="02010800040101010101" pitchFamily="2" charset="-122"/>
                <a:ea typeface="华文隶书" panose="02010800040101010101" pitchFamily="2" charset="-122"/>
                <a:cs typeface="微软雅黑" panose="020B0503020204020204" charset="-122"/>
              </a:rPr>
              <a:t>x</a:t>
            </a:r>
            <a:r>
              <a:rPr lang="zh-CN" altLang="en-US" dirty="0">
                <a:latin typeface="华文隶书" panose="02010800040101010101" pitchFamily="2" charset="-122"/>
                <a:ea typeface="华文隶书" panose="02010800040101010101" pitchFamily="2" charset="-122"/>
                <a:cs typeface="微软雅黑" panose="020B0503020204020204" charset="-122"/>
              </a:rPr>
              <a:t>与真值</a:t>
            </a:r>
            <a:r>
              <a:rPr lang="en-US" altLang="zh-CN" dirty="0">
                <a:latin typeface="华文隶书" panose="02010800040101010101" pitchFamily="2" charset="-122"/>
                <a:ea typeface="华文隶书" panose="02010800040101010101" pitchFamily="2" charset="-122"/>
                <a:cs typeface="微软雅黑" panose="020B0503020204020204" charset="-122"/>
              </a:rPr>
              <a:t>L</a:t>
            </a:r>
            <a:r>
              <a:rPr lang="zh-CN" altLang="en-US" dirty="0">
                <a:latin typeface="华文隶书" panose="02010800040101010101" pitchFamily="2" charset="-122"/>
                <a:ea typeface="华文隶书" panose="02010800040101010101" pitchFamily="2" charset="-122"/>
                <a:cs typeface="微软雅黑" panose="020B0503020204020204" charset="-122"/>
              </a:rPr>
              <a:t>间的差值，可表示为：</a:t>
            </a:r>
          </a:p>
          <a:p>
            <a:pPr algn="ctr">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x-L</a:t>
            </a:r>
            <a:endParaRPr lang="zh-CN" altLang="en-US" dirty="0">
              <a:latin typeface="华文隶书" panose="02010800040101010101" pitchFamily="2" charset="-122"/>
              <a:ea typeface="华文隶书" panose="02010800040101010101" pitchFamily="2" charset="-122"/>
              <a:cs typeface="微软雅黑" panose="020B0503020204020204" charset="-122"/>
            </a:endParaRP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2</a:t>
            </a:r>
            <a:r>
              <a:rPr lang="zh-CN" altLang="en-US" dirty="0" smtClean="0">
                <a:latin typeface="华文隶书" panose="02010800040101010101" pitchFamily="2" charset="-122"/>
                <a:ea typeface="华文隶书" panose="02010800040101010101" pitchFamily="2" charset="-122"/>
                <a:cs typeface="微软雅黑" panose="020B0503020204020204" charset="-122"/>
              </a:rPr>
              <a:t>）相对误差</a:t>
            </a:r>
            <a:r>
              <a:rPr lang="en-US" altLang="zh-CN" dirty="0">
                <a:latin typeface="华文隶书" panose="02010800040101010101" pitchFamily="2" charset="-122"/>
                <a:ea typeface="华文隶书" panose="02010800040101010101" pitchFamily="2" charset="-122"/>
                <a:cs typeface="微软雅黑" panose="020B0503020204020204" charset="-122"/>
              </a:rPr>
              <a:t>δ</a:t>
            </a: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相对误差就是绝对误差与真值的百分比，可表示为：</a:t>
            </a:r>
          </a:p>
          <a:p>
            <a:pPr algn="ctr">
              <a:lnSpc>
                <a:spcPts val="3000"/>
              </a:lnSpc>
            </a:pPr>
            <a:r>
              <a:rPr lang="en-US" altLang="zh-CN" dirty="0">
                <a:latin typeface="华文隶书" panose="02010800040101010101" pitchFamily="2" charset="-122"/>
                <a:ea typeface="华文隶书" panose="02010800040101010101" pitchFamily="2" charset="-122"/>
                <a:cs typeface="微软雅黑" panose="020B0503020204020204" charset="-122"/>
              </a:rPr>
              <a:t>δ=∆/L×100%                       </a:t>
            </a:r>
            <a:endParaRPr lang="en-US" altLang="zh-CN" dirty="0" smtClean="0">
              <a:latin typeface="华文隶书" panose="02010800040101010101" pitchFamily="2" charset="-122"/>
              <a:ea typeface="华文隶书" panose="02010800040101010101" pitchFamily="2" charset="-122"/>
              <a:cs typeface="微软雅黑" panose="020B0503020204020204" charset="-122"/>
            </a:endParaRP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rPr>
              <a:t>由于</a:t>
            </a:r>
            <a:r>
              <a:rPr lang="zh-CN" altLang="en-US" dirty="0">
                <a:latin typeface="华文隶书" panose="02010800040101010101" pitchFamily="2" charset="-122"/>
                <a:ea typeface="华文隶书" panose="02010800040101010101" pitchFamily="2" charset="-122"/>
                <a:cs typeface="微软雅黑" panose="020B0503020204020204" charset="-122"/>
              </a:rPr>
              <a:t>真值</a:t>
            </a:r>
            <a:r>
              <a:rPr lang="en-US" altLang="zh-CN" dirty="0">
                <a:latin typeface="华文隶书" panose="02010800040101010101" pitchFamily="2" charset="-122"/>
                <a:ea typeface="华文隶书" panose="02010800040101010101" pitchFamily="2" charset="-122"/>
                <a:cs typeface="微软雅黑" panose="020B0503020204020204" charset="-122"/>
              </a:rPr>
              <a:t>L</a:t>
            </a:r>
            <a:r>
              <a:rPr lang="zh-CN" altLang="en-US" dirty="0">
                <a:latin typeface="华文隶书" panose="02010800040101010101" pitchFamily="2" charset="-122"/>
                <a:ea typeface="华文隶书" panose="02010800040101010101" pitchFamily="2" charset="-122"/>
                <a:cs typeface="微软雅黑" panose="020B0503020204020204" charset="-122"/>
              </a:rPr>
              <a:t>无法知道，实际处理时用测量值</a:t>
            </a:r>
            <a:r>
              <a:rPr lang="en-US" altLang="zh-CN" dirty="0">
                <a:latin typeface="华文隶书" panose="02010800040101010101" pitchFamily="2" charset="-122"/>
                <a:ea typeface="华文隶书" panose="02010800040101010101" pitchFamily="2" charset="-122"/>
                <a:cs typeface="微软雅黑" panose="020B0503020204020204" charset="-122"/>
              </a:rPr>
              <a:t>x</a:t>
            </a:r>
            <a:r>
              <a:rPr lang="zh-CN" altLang="en-US" dirty="0">
                <a:latin typeface="华文隶书" panose="02010800040101010101" pitchFamily="2" charset="-122"/>
                <a:ea typeface="华文隶书" panose="02010800040101010101" pitchFamily="2" charset="-122"/>
                <a:cs typeface="微软雅黑" panose="020B0503020204020204" charset="-122"/>
              </a:rPr>
              <a:t>代替真值</a:t>
            </a:r>
            <a:r>
              <a:rPr lang="en-US" altLang="zh-CN" dirty="0">
                <a:latin typeface="华文隶书" panose="02010800040101010101" pitchFamily="2" charset="-122"/>
                <a:ea typeface="华文隶书" panose="02010800040101010101" pitchFamily="2" charset="-122"/>
                <a:cs typeface="微软雅黑" panose="020B0503020204020204" charset="-122"/>
              </a:rPr>
              <a:t>L</a:t>
            </a:r>
            <a:r>
              <a:rPr lang="zh-CN" altLang="en-US" dirty="0">
                <a:latin typeface="华文隶书" panose="02010800040101010101" pitchFamily="2" charset="-122"/>
                <a:ea typeface="华文隶书" panose="02010800040101010101" pitchFamily="2" charset="-122"/>
                <a:cs typeface="微软雅黑" panose="020B0503020204020204" charset="-122"/>
              </a:rPr>
              <a:t>来计算相对误差，即</a:t>
            </a:r>
          </a:p>
          <a:p>
            <a:pPr algn="ctr">
              <a:lnSpc>
                <a:spcPts val="3000"/>
              </a:lnSpc>
            </a:pPr>
            <a:r>
              <a:rPr lang="en-US" altLang="zh-CN" dirty="0">
                <a:latin typeface="华文隶书" panose="02010800040101010101" pitchFamily="2" charset="-122"/>
                <a:ea typeface="华文隶书" panose="02010800040101010101" pitchFamily="2" charset="-122"/>
                <a:cs typeface="微软雅黑" panose="020B0503020204020204" charset="-122"/>
              </a:rPr>
              <a:t>δ=∆/x×100%                      </a:t>
            </a:r>
            <a:endParaRPr lang="zh-CN" altLang="en-US" dirty="0">
              <a:latin typeface="华文隶书" panose="02010800040101010101" pitchFamily="2" charset="-122"/>
              <a:ea typeface="华文隶书" panose="02010800040101010101" pitchFamily="2" charset="-122"/>
              <a:cs typeface="微软雅黑" panose="020B0503020204020204" charset="-122"/>
            </a:endParaRP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3</a:t>
            </a:r>
            <a:r>
              <a:rPr lang="zh-CN" altLang="en-US" dirty="0" smtClean="0">
                <a:latin typeface="华文隶书" panose="02010800040101010101" pitchFamily="2" charset="-122"/>
                <a:ea typeface="华文隶书" panose="02010800040101010101" pitchFamily="2" charset="-122"/>
                <a:cs typeface="微软雅黑" panose="020B0503020204020204" charset="-122"/>
              </a:rPr>
              <a:t>）引用</a:t>
            </a:r>
            <a:r>
              <a:rPr lang="zh-CN" altLang="en-US" dirty="0">
                <a:latin typeface="华文隶书" panose="02010800040101010101" pitchFamily="2" charset="-122"/>
                <a:ea typeface="华文隶书" panose="02010800040101010101" pitchFamily="2" charset="-122"/>
                <a:cs typeface="微软雅黑" panose="020B0503020204020204" charset="-122"/>
              </a:rPr>
              <a:t>误差</a:t>
            </a:r>
            <a:r>
              <a:rPr lang="en-US" altLang="zh-CN" dirty="0">
                <a:latin typeface="华文隶书" panose="02010800040101010101" pitchFamily="2" charset="-122"/>
                <a:ea typeface="华文隶书" panose="02010800040101010101" pitchFamily="2" charset="-122"/>
                <a:cs typeface="微软雅黑" panose="020B0503020204020204" charset="-122"/>
              </a:rPr>
              <a:t>γ</a:t>
            </a: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引用误差是相对于仪表满量程的</a:t>
            </a:r>
            <a:r>
              <a:rPr lang="en-US" altLang="zh-CN" dirty="0">
                <a:latin typeface="华文隶书" panose="02010800040101010101" pitchFamily="2" charset="-122"/>
                <a:ea typeface="华文隶书" panose="02010800040101010101" pitchFamily="2" charset="-122"/>
                <a:cs typeface="微软雅黑" panose="020B0503020204020204" charset="-122"/>
              </a:rPr>
              <a:t>-</a:t>
            </a:r>
            <a:r>
              <a:rPr lang="zh-CN" altLang="en-US" dirty="0">
                <a:latin typeface="华文隶书" panose="02010800040101010101" pitchFamily="2" charset="-122"/>
                <a:ea typeface="华文隶书" panose="02010800040101010101" pitchFamily="2" charset="-122"/>
                <a:cs typeface="微软雅黑" panose="020B0503020204020204" charset="-122"/>
              </a:rPr>
              <a:t>种误差，一般用绝对误差除以满量程（即仪表的测量范围上限与测量范围下限之差）的百分数来表示，即</a:t>
            </a:r>
          </a:p>
          <a:p>
            <a:pPr algn="ctr">
              <a:lnSpc>
                <a:spcPts val="3000"/>
              </a:lnSpc>
            </a:pPr>
            <a:r>
              <a:rPr lang="en-US" altLang="zh-CN" dirty="0">
                <a:latin typeface="华文隶书" panose="02010800040101010101" pitchFamily="2" charset="-122"/>
                <a:ea typeface="华文隶书" panose="02010800040101010101" pitchFamily="2" charset="-122"/>
                <a:cs typeface="微软雅黑" panose="020B0503020204020204" charset="-122"/>
              </a:rPr>
              <a:t>δ=∆/</a:t>
            </a:r>
            <a:r>
              <a:rPr lang="en-US" altLang="zh-CN" dirty="0" err="1">
                <a:latin typeface="华文隶书" panose="02010800040101010101" pitchFamily="2" charset="-122"/>
                <a:ea typeface="华文隶书" panose="02010800040101010101" pitchFamily="2" charset="-122"/>
                <a:cs typeface="微软雅黑" panose="020B0503020204020204" charset="-122"/>
              </a:rPr>
              <a:t>x_m</a:t>
            </a:r>
            <a:r>
              <a:rPr lang="en-US" altLang="zh-CN" dirty="0">
                <a:latin typeface="华文隶书" panose="02010800040101010101" pitchFamily="2" charset="-122"/>
                <a:ea typeface="华文隶书" panose="02010800040101010101" pitchFamily="2" charset="-122"/>
                <a:cs typeface="微软雅黑" panose="020B0503020204020204" charset="-122"/>
              </a:rPr>
              <a:t> ×100</a:t>
            </a:r>
            <a:r>
              <a:rPr lang="en-US" altLang="zh-CN" dirty="0" smtClean="0">
                <a:latin typeface="华文隶书" panose="02010800040101010101" pitchFamily="2" charset="-122"/>
                <a:ea typeface="华文隶书" panose="02010800040101010101" pitchFamily="2" charset="-122"/>
                <a:cs typeface="微软雅黑" panose="020B0503020204020204" charset="-122"/>
              </a:rPr>
              <a:t>%</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Tree>
    <p:extLst>
      <p:ext uri="{BB962C8B-B14F-4D97-AF65-F5344CB8AC3E}">
        <p14:creationId xmlns:p14="http://schemas.microsoft.com/office/powerpoint/2010/main" val="3459384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3074</TotalTime>
  <Words>794</Words>
  <Application>Microsoft Office PowerPoint</Application>
  <PresentationFormat>宽屏</PresentationFormat>
  <Paragraphs>75</Paragraphs>
  <Slides>11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11</vt:i4>
      </vt:variant>
    </vt:vector>
  </HeadingPairs>
  <TitlesOfParts>
    <vt:vector size="22" baseType="lpstr">
      <vt:lpstr>等线</vt:lpstr>
      <vt:lpstr>等线 Light</vt:lpstr>
      <vt:lpstr>华文彩云</vt:lpstr>
      <vt:lpstr>华文隶书</vt:lpstr>
      <vt:lpstr>华文行楷</vt:lpstr>
      <vt:lpstr>宋体</vt:lpstr>
      <vt:lpstr>微软雅黑</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BING</cp:lastModifiedBy>
  <cp:revision>362</cp:revision>
  <dcterms:created xsi:type="dcterms:W3CDTF">2021-03-19T16:08:00Z</dcterms:created>
  <dcterms:modified xsi:type="dcterms:W3CDTF">2022-09-05T07:47:31Z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2052-11.1.0.10356</vt:lpwstr>
  </property>
</Properties>
</file>