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405" r:id="rId3"/>
    <p:sldId id="437" r:id="rId4"/>
    <p:sldId id="453" r:id="rId5"/>
    <p:sldId id="436" r:id="rId6"/>
    <p:sldId id="427" r:id="rId7"/>
    <p:sldId id="464" r:id="rId8"/>
    <p:sldId id="470" r:id="rId9"/>
    <p:sldId id="471" r:id="rId10"/>
    <p:sldId id="472" r:id="rId11"/>
    <p:sldId id="465" r:id="rId12"/>
    <p:sldId id="473" r:id="rId13"/>
    <p:sldId id="344"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94333" autoAdjust="0"/>
  </p:normalViewPr>
  <p:slideViewPr>
    <p:cSldViewPr snapToGrid="0">
      <p:cViewPr varScale="1">
        <p:scale>
          <a:sx n="69" d="100"/>
          <a:sy n="69" d="100"/>
        </p:scale>
        <p:origin x="70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05415" y="3482431"/>
            <a:ext cx="5015856"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项目四</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a:solidFill>
                  <a:srgbClr val="008B8F"/>
                </a:solidFill>
                <a:latin typeface="华文行楷" panose="02010800040101010101" pitchFamily="2" charset="-122"/>
                <a:ea typeface="华文行楷" panose="02010800040101010101" pitchFamily="2" charset="-122"/>
              </a:rPr>
              <a:t>位移</a:t>
            </a:r>
            <a:r>
              <a:rPr lang="zh-CN" altLang="en-US" sz="4400" b="1" dirty="0" smtClean="0">
                <a:solidFill>
                  <a:srgbClr val="008B8F"/>
                </a:solidFill>
                <a:latin typeface="华文行楷" panose="02010800040101010101" pitchFamily="2" charset="-122"/>
                <a:ea typeface="华文行楷" panose="02010800040101010101" pitchFamily="2" charset="-122"/>
              </a:rPr>
              <a:t>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67086"/>
            <a:ext cx="497309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式传感器结构</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2" name="矩形 11"/>
          <p:cNvSpPr/>
          <p:nvPr/>
        </p:nvSpPr>
        <p:spPr>
          <a:xfrm>
            <a:off x="687672" y="1976624"/>
            <a:ext cx="10903397" cy="1246495"/>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磁头的结构和原理 </a:t>
            </a:r>
          </a:p>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磁栅上的磁信号先由录磁头录好，再由读磁头读出，按读取信号方式的不同，磁头可分为动态磁头和静态磁头两种 。</a:t>
            </a:r>
          </a:p>
        </p:txBody>
      </p:sp>
      <p:pic>
        <p:nvPicPr>
          <p:cNvPr id="10" name="Picture 5" descr="磁栅传感器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730113" y="3454808"/>
            <a:ext cx="3860956" cy="2974583"/>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AutoShape 4"/>
          <p:cNvSpPr>
            <a:spLocks/>
          </p:cNvSpPr>
          <p:nvPr/>
        </p:nvSpPr>
        <p:spPr bwMode="auto">
          <a:xfrm>
            <a:off x="646111" y="4114219"/>
            <a:ext cx="527050" cy="1824038"/>
          </a:xfrm>
          <a:prstGeom prst="leftBrace">
            <a:avLst>
              <a:gd name="adj1" fmla="val 28840"/>
              <a:gd name="adj2" fmla="val 50000"/>
            </a:avLst>
          </a:prstGeom>
          <a:noFill/>
          <a:ln w="25400">
            <a:solidFill>
              <a:srgbClr val="800000"/>
            </a:solidFill>
            <a:round/>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zh-CN" altLang="en-US"/>
          </a:p>
        </p:txBody>
      </p:sp>
      <p:sp>
        <p:nvSpPr>
          <p:cNvPr id="14" name="Text Box 5" descr="10%"/>
          <p:cNvSpPr txBox="1">
            <a:spLocks noChangeArrowheads="1"/>
          </p:cNvSpPr>
          <p:nvPr/>
        </p:nvSpPr>
        <p:spPr bwMode="auto">
          <a:xfrm>
            <a:off x="1130298" y="3891969"/>
            <a:ext cx="1409700" cy="2100263"/>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spcBef>
                <a:spcPct val="50000"/>
              </a:spcBef>
            </a:pPr>
            <a:r>
              <a:rPr lang="zh-CN" altLang="en-US" sz="2400" b="1">
                <a:latin typeface="华文新魏" panose="02010800040101010101" pitchFamily="2" charset="-122"/>
                <a:ea typeface="华文新魏" panose="02010800040101010101" pitchFamily="2" charset="-122"/>
              </a:rPr>
              <a:t>动态磁头 </a:t>
            </a:r>
            <a:endParaRPr lang="zh-CN" altLang="en-US" sz="2400" b="1">
              <a:solidFill>
                <a:srgbClr val="000000"/>
              </a:solidFill>
              <a:latin typeface="华文新魏" panose="02010800040101010101" pitchFamily="2" charset="-122"/>
              <a:ea typeface="华文新魏" panose="02010800040101010101" pitchFamily="2" charset="-122"/>
            </a:endParaRPr>
          </a:p>
          <a:p>
            <a:pPr>
              <a:spcBef>
                <a:spcPct val="50000"/>
              </a:spcBef>
            </a:pPr>
            <a:endParaRPr lang="zh-CN" altLang="en-US" sz="2400" b="1">
              <a:solidFill>
                <a:srgbClr val="000000"/>
              </a:solidFill>
              <a:latin typeface="华文新魏" panose="02010800040101010101" pitchFamily="2" charset="-122"/>
              <a:ea typeface="华文新魏" panose="02010800040101010101" pitchFamily="2" charset="-122"/>
            </a:endParaRPr>
          </a:p>
          <a:p>
            <a:pPr>
              <a:spcBef>
                <a:spcPct val="50000"/>
              </a:spcBef>
            </a:pPr>
            <a:endParaRPr lang="zh-CN" altLang="en-US" sz="2400" b="1">
              <a:solidFill>
                <a:srgbClr val="000000"/>
              </a:solidFill>
              <a:latin typeface="华文新魏" panose="02010800040101010101" pitchFamily="2" charset="-122"/>
              <a:ea typeface="华文新魏" panose="02010800040101010101" pitchFamily="2" charset="-122"/>
            </a:endParaRPr>
          </a:p>
          <a:p>
            <a:pPr>
              <a:spcBef>
                <a:spcPct val="50000"/>
              </a:spcBef>
            </a:pPr>
            <a:r>
              <a:rPr lang="zh-CN" altLang="en-US" sz="2400" b="1">
                <a:latin typeface="华文新魏" panose="02010800040101010101" pitchFamily="2" charset="-122"/>
                <a:ea typeface="华文新魏" panose="02010800040101010101" pitchFamily="2" charset="-122"/>
              </a:rPr>
              <a:t>静态磁头</a:t>
            </a:r>
            <a:r>
              <a:rPr lang="zh-CN" altLang="en-US">
                <a:latin typeface="Arial" panose="020B0604020202020204" pitchFamily="34" charset="0"/>
              </a:rPr>
              <a:t> </a:t>
            </a:r>
          </a:p>
        </p:txBody>
      </p:sp>
      <p:sp>
        <p:nvSpPr>
          <p:cNvPr id="15" name="Rectangle 6"/>
          <p:cNvSpPr>
            <a:spLocks noChangeArrowheads="1"/>
          </p:cNvSpPr>
          <p:nvPr/>
        </p:nvSpPr>
        <p:spPr bwMode="auto">
          <a:xfrm>
            <a:off x="3047998" y="3620507"/>
            <a:ext cx="4368800" cy="1216025"/>
          </a:xfrm>
          <a:prstGeom prst="rect">
            <a:avLst/>
          </a:prstGeom>
          <a:solidFill>
            <a:schemeClr val="bg2"/>
          </a:solidFill>
          <a:ln w="254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r>
              <a:rPr lang="zh-CN" altLang="en-US" dirty="0">
                <a:latin typeface="华文隶书" panose="02010800040101010101" pitchFamily="2" charset="-122"/>
                <a:ea typeface="华文隶书" panose="02010800040101010101" pitchFamily="2" charset="-122"/>
              </a:rPr>
              <a:t>只有一组绕组绕在磁头铁心上，当磁头磁栅有相对运动时，切割磁力线，就有信号输出。故不适用于速度不均匀、时走时停的设备。录音机信号属于此类。 </a:t>
            </a:r>
          </a:p>
        </p:txBody>
      </p:sp>
      <p:sp>
        <p:nvSpPr>
          <p:cNvPr id="17" name="Rectangle 7"/>
          <p:cNvSpPr>
            <a:spLocks noChangeArrowheads="1"/>
          </p:cNvSpPr>
          <p:nvPr/>
        </p:nvSpPr>
        <p:spPr bwMode="auto">
          <a:xfrm>
            <a:off x="3060698" y="5400094"/>
            <a:ext cx="4370388" cy="941388"/>
          </a:xfrm>
          <a:prstGeom prst="rect">
            <a:avLst/>
          </a:prstGeom>
          <a:solidFill>
            <a:schemeClr val="bg2"/>
          </a:solidFill>
          <a:ln w="254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r>
              <a:rPr lang="zh-CN" altLang="en-US" dirty="0">
                <a:latin typeface="华文隶书" panose="02010800040101010101" pitchFamily="2" charset="-122"/>
                <a:ea typeface="华文隶书" panose="02010800040101010101" pitchFamily="2" charset="-122"/>
              </a:rPr>
              <a:t>磁头与磁栅之间没有相对运动的情况下，也有信号输出。它有两个绕组，一个为励磁绕组，另一个为输出绕组。 </a:t>
            </a:r>
          </a:p>
        </p:txBody>
      </p:sp>
    </p:spTree>
    <p:extLst>
      <p:ext uri="{BB962C8B-B14F-4D97-AF65-F5344CB8AC3E}">
        <p14:creationId xmlns:p14="http://schemas.microsoft.com/office/powerpoint/2010/main" val="418007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7309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传感器工作原理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2" name="矩形 11"/>
          <p:cNvSpPr/>
          <p:nvPr/>
        </p:nvSpPr>
        <p:spPr>
          <a:xfrm>
            <a:off x="693419" y="1824013"/>
            <a:ext cx="5748945" cy="4708981"/>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磁栅传感器的组成和测量原理</a:t>
            </a:r>
          </a:p>
          <a:p>
            <a:pPr algn="just">
              <a:lnSpc>
                <a:spcPts val="3000"/>
              </a:lnSpc>
            </a:pP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400" dirty="0" smtClean="0">
                <a:latin typeface="华文隶书" panose="02010800040101010101" pitchFamily="2" charset="-122"/>
                <a:ea typeface="华文隶书" panose="02010800040101010101" pitchFamily="2" charset="-122"/>
                <a:cs typeface="微软雅黑" panose="020B0503020204020204" charset="-122"/>
                <a:sym typeface="+mn-ea"/>
              </a:rPr>
              <a:t>1</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）组成</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：磁栅式传感器主要由磁栅、磁头和检测电路组成。</a:t>
            </a:r>
          </a:p>
          <a:p>
            <a:pPr algn="just">
              <a:lnSpc>
                <a:spcPts val="3000"/>
              </a:lnSpc>
            </a:pP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400" dirty="0" smtClean="0">
                <a:latin typeface="华文隶书" panose="02010800040101010101" pitchFamily="2" charset="-122"/>
                <a:ea typeface="华文隶书" panose="02010800040101010101" pitchFamily="2" charset="-122"/>
                <a:cs typeface="微软雅黑" panose="020B0503020204020204" charset="-122"/>
                <a:sym typeface="+mn-ea"/>
              </a:rPr>
              <a:t>2</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）测量</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原理：磁栅上录有等间距的磁信号，它是利用磁带录音的原理将等节距的周期变化的电信号</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正弦波或矩形波</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用录磁的方法记录在磁性尺子或圆盘上而制成的。</a:t>
            </a:r>
          </a:p>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　　当磁栅传感器工作时，磁头相对于磁栅有一定的相对位置，在这个过程中，磁头把磁栅上的磁信号读出来，这样就把被测位置或位移转换成了电信号。 </a:t>
            </a:r>
          </a:p>
        </p:txBody>
      </p:sp>
      <p:pic>
        <p:nvPicPr>
          <p:cNvPr id="14" name="Picture 4" descr="静磁栅角度传感器在堆取料机中的应用"/>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724217" y="2425512"/>
            <a:ext cx="5185930" cy="3505981"/>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50092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7309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传感器的应用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2" name="矩形 11"/>
          <p:cNvSpPr/>
          <p:nvPr/>
        </p:nvSpPr>
        <p:spPr>
          <a:xfrm>
            <a:off x="970510" y="2297078"/>
            <a:ext cx="4418908" cy="3170099"/>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磁栅来检测位移，并用数显表显示，代替了传统的标尺刻度读数，提高了加工精度和加工效率。图示以</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y</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轴运动为例，磁尺固定在立柱上，磁头固定在主轴箱上，当主轴箱沿着机床立柱上下移动时，数显表显示出位移量</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pic>
        <p:nvPicPr>
          <p:cNvPr id="7" name="Picture 3" descr="照片1 0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96000" y="1671296"/>
            <a:ext cx="5777345" cy="3795881"/>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4"/>
          <p:cNvSpPr txBox="1">
            <a:spLocks noChangeArrowheads="1"/>
          </p:cNvSpPr>
          <p:nvPr/>
        </p:nvSpPr>
        <p:spPr bwMode="auto">
          <a:xfrm>
            <a:off x="5915890" y="5626411"/>
            <a:ext cx="6124144" cy="804863"/>
          </a:xfrm>
          <a:prstGeom prst="rect">
            <a:avLst/>
          </a:prstGeom>
          <a:solidFill>
            <a:schemeClr val="bg2"/>
          </a:solidFill>
          <a:ln w="25400" algn="ctr">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algn="ctr">
              <a:spcBef>
                <a:spcPct val="50000"/>
              </a:spcBef>
            </a:pPr>
            <a:r>
              <a:rPr lang="zh-CN" altLang="en-US" dirty="0">
                <a:latin typeface="Arial" panose="020B0604020202020204" pitchFamily="34" charset="0"/>
              </a:rPr>
              <a:t>　</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磁栅数显表检测机床进给轴坐标的示意图</a:t>
            </a:r>
          </a:p>
          <a:p>
            <a:pPr>
              <a:spcBef>
                <a:spcPct val="50000"/>
              </a:spcBef>
            </a:pP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磁栅；</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显示面板；</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立柱；</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主轴箱；</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5-</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工作台；</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6-</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床身</a:t>
            </a:r>
          </a:p>
        </p:txBody>
      </p:sp>
    </p:spTree>
    <p:extLst>
      <p:ext uri="{BB962C8B-B14F-4D97-AF65-F5344CB8AC3E}">
        <p14:creationId xmlns:p14="http://schemas.microsoft.com/office/powerpoint/2010/main" val="3756302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800143"/>
            <a:ext cx="7162800" cy="5447645"/>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了解自感式、互感式、电涡流式、光栅、磁栅等传感器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的基本原理，</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各类</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传感器在检测</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中的应用。</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：掌握自感式、互感式、电涡流</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式、光栅、磁栅等传感器识别</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、选用和检测方法。</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：提高学生分析问题和解决问题的能力，培养学生沟通能力及团队协作精神</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项目四</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a:solidFill>
                  <a:srgbClr val="008B8F"/>
                </a:solidFill>
                <a:latin typeface="华文彩云" panose="02010800040101010101" pitchFamily="2" charset="-122"/>
                <a:ea typeface="华文彩云" panose="02010800040101010101" pitchFamily="2" charset="-122"/>
              </a:rPr>
              <a:t>位移</a:t>
            </a:r>
            <a:r>
              <a:rPr lang="zh-CN" altLang="en-US" sz="2000" b="1" dirty="0" smtClean="0">
                <a:solidFill>
                  <a:srgbClr val="008B8F"/>
                </a:solidFill>
                <a:latin typeface="华文彩云" panose="02010800040101010101" pitchFamily="2" charset="-122"/>
                <a:ea typeface="华文彩云" panose="02010800040101010101" pitchFamily="2" charset="-122"/>
              </a:rPr>
              <a:t>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自感</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a:t>
            </a:r>
            <a:r>
              <a:rPr lang="zh-CN" altLang="en-US" sz="26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523936"/>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26601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26797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互感式传感器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488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629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6450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电涡流式传感器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5" name="组合 24"/>
          <p:cNvGrpSpPr/>
          <p:nvPr/>
        </p:nvGrpSpPr>
        <p:grpSpPr>
          <a:xfrm>
            <a:off x="4996335" y="4453577"/>
            <a:ext cx="7119476"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085693" y="45942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36" name="矩形 35"/>
          <p:cNvSpPr/>
          <p:nvPr/>
        </p:nvSpPr>
        <p:spPr>
          <a:xfrm>
            <a:off x="7183322" y="46102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光栅式传感器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45" name="组合 44"/>
          <p:cNvGrpSpPr/>
          <p:nvPr/>
        </p:nvGrpSpPr>
        <p:grpSpPr>
          <a:xfrm>
            <a:off x="4856635" y="5317177"/>
            <a:ext cx="7119476" cy="804489"/>
            <a:chOff x="-2084598" y="2234120"/>
            <a:chExt cx="8036634" cy="690823"/>
          </a:xfrm>
        </p:grpSpPr>
        <p:pic>
          <p:nvPicPr>
            <p:cNvPr id="4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9" name="矩形 48"/>
          <p:cNvSpPr/>
          <p:nvPr/>
        </p:nvSpPr>
        <p:spPr>
          <a:xfrm>
            <a:off x="5945993" y="54578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五</a:t>
            </a:r>
          </a:p>
        </p:txBody>
      </p:sp>
      <p:sp>
        <p:nvSpPr>
          <p:cNvPr id="50" name="矩形 49"/>
          <p:cNvSpPr/>
          <p:nvPr/>
        </p:nvSpPr>
        <p:spPr>
          <a:xfrm>
            <a:off x="7043622" y="54738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磁栅式传感器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119714" y="1527822"/>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695298"/>
            <a:ext cx="3893108"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自感</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式</a:t>
            </a:r>
            <a:r>
              <a:rPr lang="zh-CN" altLang="en-US" sz="2600" dirty="0">
                <a:latin typeface="华文隶书" panose="02010800040101010101" pitchFamily="2" charset="-122"/>
                <a:ea typeface="华文隶书" panose="02010800040101010101" pitchFamily="2" charset="-122"/>
                <a:cs typeface="微软雅黑" panose="020B0503020204020204" charset="-122"/>
              </a:rPr>
              <a:t>传感器及其应用</a:t>
            </a:r>
          </a:p>
        </p:txBody>
      </p:sp>
      <p:sp>
        <p:nvSpPr>
          <p:cNvPr id="13" name="矩形 12"/>
          <p:cNvSpPr/>
          <p:nvPr/>
        </p:nvSpPr>
        <p:spPr>
          <a:xfrm>
            <a:off x="6103478" y="172654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523936"/>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48593" y="266013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30936" y="2679754"/>
            <a:ext cx="418001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互感式传感器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488377"/>
            <a:ext cx="7119476"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6290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6450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电涡流式传感器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5" name="组合 24"/>
          <p:cNvGrpSpPr/>
          <p:nvPr/>
        </p:nvGrpSpPr>
        <p:grpSpPr>
          <a:xfrm>
            <a:off x="4996335" y="4453577"/>
            <a:ext cx="7119476"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085693" y="45942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36" name="矩形 35"/>
          <p:cNvSpPr/>
          <p:nvPr/>
        </p:nvSpPr>
        <p:spPr>
          <a:xfrm>
            <a:off x="7183322" y="46102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光栅式传感器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45" name="组合 44"/>
          <p:cNvGrpSpPr/>
          <p:nvPr/>
        </p:nvGrpSpPr>
        <p:grpSpPr>
          <a:xfrm>
            <a:off x="4856635" y="5317177"/>
            <a:ext cx="7119476" cy="804489"/>
            <a:chOff x="-2084598" y="2234120"/>
            <a:chExt cx="8036634" cy="690823"/>
          </a:xfrm>
        </p:grpSpPr>
        <p:pic>
          <p:nvPicPr>
            <p:cNvPr id="4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9" name="矩形 48"/>
          <p:cNvSpPr/>
          <p:nvPr/>
        </p:nvSpPr>
        <p:spPr>
          <a:xfrm>
            <a:off x="5945993" y="54578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五</a:t>
            </a:r>
          </a:p>
        </p:txBody>
      </p:sp>
      <p:sp>
        <p:nvSpPr>
          <p:cNvPr id="50" name="矩形 49"/>
          <p:cNvSpPr/>
          <p:nvPr/>
        </p:nvSpPr>
        <p:spPr>
          <a:xfrm>
            <a:off x="7043622" y="5473866"/>
            <a:ext cx="4044554"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磁栅式传感器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sp>
        <p:nvSpPr>
          <p:cNvPr id="38" name="矩形 37"/>
          <p:cNvSpPr/>
          <p:nvPr/>
        </p:nvSpPr>
        <p:spPr>
          <a:xfrm>
            <a:off x="5088957" y="5281617"/>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64995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92569" y="3295293"/>
            <a:ext cx="7695284"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五、磁栅</a:t>
            </a:r>
            <a:r>
              <a:rPr lang="zh-CN" altLang="en-US" sz="4400" b="1" dirty="0" smtClean="0">
                <a:solidFill>
                  <a:srgbClr val="008B8F"/>
                </a:solidFill>
                <a:latin typeface="华文行楷" panose="02010800040101010101" pitchFamily="2" charset="-122"/>
                <a:ea typeface="华文行楷" panose="02010800040101010101" pitchFamily="2" charset="-122"/>
              </a:rPr>
              <a:t>式传感器及其应用</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275834" y="1887459"/>
            <a:ext cx="5046980" cy="3939540"/>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磁栅传感器也是一种用于检测位移的传感器。它的价格低于光栅，具有制作简单，易于安装，调整方便，测量范围宽（</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0.001</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ｍｍ～十几ｍ），抗干扰能力强等特点。磁栅可分为长磁栅和圆磁栅，长磁栅主要用于直线位移的测量，圆磁栅主要用于角位移的测量。磁栅传感器在大型机床的数字检测和自动化机床的自动控制等方面得到广泛应用</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、磁栅式</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268981"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25" name="矩形 24"/>
          <p:cNvSpPr/>
          <p:nvPr/>
        </p:nvSpPr>
        <p:spPr>
          <a:xfrm>
            <a:off x="7985735" y="6194730"/>
            <a:ext cx="3111755" cy="400110"/>
          </a:xfrm>
          <a:prstGeom prst="rect">
            <a:avLst/>
          </a:prstGeom>
        </p:spPr>
        <p:txBody>
          <a:bodyPr vert="horz" wrap="square">
            <a:spAutoFit/>
          </a:bodyPr>
          <a:lstStyle/>
          <a:p>
            <a:r>
              <a:rPr lang="zh-CN" altLang="en-US" sz="20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2000" dirty="0" smtClean="0">
                <a:latin typeface="华文隶书" panose="02010800040101010101" pitchFamily="2" charset="-122"/>
                <a:ea typeface="华文隶书" panose="02010800040101010101" pitchFamily="2" charset="-122"/>
                <a:cs typeface="Times New Roman" panose="02020603050405020304" pitchFamily="18" charset="0"/>
              </a:rPr>
              <a:t>1 </a:t>
            </a:r>
            <a:r>
              <a:rPr lang="en-US" altLang="zh-CN" sz="2000" dirty="0" smtClean="0">
                <a:latin typeface="华文隶书" panose="02010800040101010101" pitchFamily="2" charset="-122"/>
                <a:ea typeface="华文隶书" panose="02010800040101010101" pitchFamily="2" charset="-122"/>
                <a:cs typeface="Times New Roman" panose="02020603050405020304" pitchFamily="18" charset="0"/>
              </a:rPr>
              <a:t> </a:t>
            </a:r>
            <a:r>
              <a:rPr lang="zh-CN" altLang="en-US" sz="2000" dirty="0" smtClean="0">
                <a:latin typeface="华文隶书" panose="02010800040101010101" pitchFamily="2" charset="-122"/>
                <a:ea typeface="华文隶书" panose="02010800040101010101" pitchFamily="2" charset="-122"/>
                <a:cs typeface="Times New Roman" panose="02020603050405020304" pitchFamily="18" charset="0"/>
              </a:rPr>
              <a:t>磁栅式传感器</a:t>
            </a:r>
            <a:endParaRPr lang="zh-CN" altLang="en-US" sz="20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10" name="Picture 3" descr="静磁栅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911285" y="1286508"/>
            <a:ext cx="2677667" cy="2571750"/>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4" descr="静磁栅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4791" y="1254709"/>
            <a:ext cx="2598738" cy="2571750"/>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descr="静磁栅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8918072" y="4049589"/>
            <a:ext cx="3002153" cy="1990725"/>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4" descr="静磁栅2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7333" y="4049589"/>
            <a:ext cx="3118335" cy="1990725"/>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7309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式传感器结构</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25" name="矩形 24"/>
          <p:cNvSpPr/>
          <p:nvPr/>
        </p:nvSpPr>
        <p:spPr>
          <a:xfrm>
            <a:off x="4553788" y="5788247"/>
            <a:ext cx="3534433" cy="400110"/>
          </a:xfrm>
          <a:prstGeom prst="rect">
            <a:avLst/>
          </a:prstGeom>
        </p:spPr>
        <p:txBody>
          <a:bodyPr vert="horz" wrap="square">
            <a:spAutoFit/>
          </a:bodyPr>
          <a:lstStyle/>
          <a:p>
            <a:r>
              <a:rPr lang="zh-CN" altLang="en-US" sz="20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2000" dirty="0" smtClean="0">
                <a:latin typeface="华文隶书" panose="02010800040101010101" pitchFamily="2" charset="-122"/>
                <a:ea typeface="华文隶书" panose="02010800040101010101" pitchFamily="2" charset="-122"/>
                <a:cs typeface="Times New Roman" panose="02020603050405020304" pitchFamily="18" charset="0"/>
              </a:rPr>
              <a:t>2  </a:t>
            </a:r>
            <a:r>
              <a:rPr lang="zh-CN" altLang="en-US" sz="2000" dirty="0" smtClean="0">
                <a:latin typeface="华文隶书" panose="02010800040101010101" pitchFamily="2" charset="-122"/>
                <a:ea typeface="华文隶书" panose="02010800040101010101" pitchFamily="2" charset="-122"/>
                <a:cs typeface="Times New Roman" panose="02020603050405020304" pitchFamily="18" charset="0"/>
              </a:rPr>
              <a:t>磁</a:t>
            </a:r>
            <a:r>
              <a:rPr lang="zh-CN" altLang="en-US" sz="2000" dirty="0">
                <a:latin typeface="华文隶书" panose="02010800040101010101" pitchFamily="2" charset="-122"/>
                <a:ea typeface="华文隶书" panose="02010800040101010101" pitchFamily="2" charset="-122"/>
                <a:cs typeface="Times New Roman" panose="02020603050405020304" pitchFamily="18" charset="0"/>
              </a:rPr>
              <a:t>栅传感器的外形</a:t>
            </a:r>
            <a:r>
              <a:rPr lang="zh-CN" altLang="en-US" sz="2000" dirty="0" smtClean="0">
                <a:latin typeface="华文隶书" panose="02010800040101010101" pitchFamily="2" charset="-122"/>
                <a:ea typeface="华文隶书" panose="02010800040101010101" pitchFamily="2" charset="-122"/>
                <a:cs typeface="Times New Roman" panose="02020603050405020304" pitchFamily="18" charset="0"/>
              </a:rPr>
              <a:t>结构</a:t>
            </a:r>
            <a:endParaRPr lang="zh-CN" altLang="en-US" sz="2000" dirty="0">
              <a:latin typeface="华文隶书" panose="02010800040101010101" pitchFamily="2" charset="-122"/>
              <a:ea typeface="华文隶书" panose="02010800040101010101" pitchFamily="2" charset="-122"/>
              <a:cs typeface="Times New Roman" panose="02020603050405020304" pitchFamily="18" charset="0"/>
            </a:endParaRPr>
          </a:p>
        </p:txBody>
      </p:sp>
      <p:grpSp>
        <p:nvGrpSpPr>
          <p:cNvPr id="11" name="Group 5"/>
          <p:cNvGrpSpPr>
            <a:grpSpLocks/>
          </p:cNvGrpSpPr>
          <p:nvPr/>
        </p:nvGrpSpPr>
        <p:grpSpPr bwMode="auto">
          <a:xfrm>
            <a:off x="2847831" y="1854765"/>
            <a:ext cx="7048500" cy="3663950"/>
            <a:chOff x="1800" y="9864"/>
            <a:chExt cx="8280" cy="2964"/>
          </a:xfrm>
        </p:grpSpPr>
        <p:pic>
          <p:nvPicPr>
            <p:cNvPr id="16" name="Picture 6" descr="(x)磁栅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 y="10447"/>
              <a:ext cx="8040" cy="2381"/>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Lst>
          </p:spPr>
        </p:pic>
        <p:sp>
          <p:nvSpPr>
            <p:cNvPr id="17" name="Line 7"/>
            <p:cNvSpPr>
              <a:spLocks noChangeShapeType="1"/>
            </p:cNvSpPr>
            <p:nvPr/>
          </p:nvSpPr>
          <p:spPr bwMode="auto">
            <a:xfrm flipV="1">
              <a:off x="7935" y="12600"/>
              <a:ext cx="1200" cy="0"/>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endParaRPr lang="zh-CN" altLang="en-US"/>
            </a:p>
          </p:txBody>
        </p:sp>
        <p:sp>
          <p:nvSpPr>
            <p:cNvPr id="18" name="Text Box 8"/>
            <p:cNvSpPr txBox="1">
              <a:spLocks noChangeArrowheads="1"/>
            </p:cNvSpPr>
            <p:nvPr/>
          </p:nvSpPr>
          <p:spPr bwMode="auto">
            <a:xfrm>
              <a:off x="5880" y="9864"/>
              <a:ext cx="1800" cy="443"/>
            </a:xfrm>
            <a:prstGeom prst="rect">
              <a:avLst/>
            </a:prstGeom>
            <a:noFill/>
            <a:ln>
              <a:noFill/>
            </a:ln>
            <a:effectLst/>
            <a:extLst>
              <a:ext uri="{909E8E84-426E-40DD-AFC4-6F175D3DCCD1}">
                <a14:hiddenFill xmlns:a14="http://schemas.microsoft.com/office/drawing/2010/main">
                  <a:solidFill>
                    <a:srgbClr val="777777"/>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pPr algn="ctr"/>
              <a:r>
                <a:rPr lang="zh-CN" altLang="en-US" b="1">
                  <a:latin typeface="Times New Roman" panose="02020603050405020304" pitchFamily="18" charset="0"/>
                </a:rPr>
                <a:t>磁尺</a:t>
              </a:r>
            </a:p>
          </p:txBody>
        </p:sp>
        <p:sp>
          <p:nvSpPr>
            <p:cNvPr id="19" name="Text Box 9"/>
            <p:cNvSpPr txBox="1">
              <a:spLocks noChangeArrowheads="1"/>
            </p:cNvSpPr>
            <p:nvPr/>
          </p:nvSpPr>
          <p:spPr bwMode="auto">
            <a:xfrm>
              <a:off x="2640" y="9864"/>
              <a:ext cx="3240" cy="443"/>
            </a:xfrm>
            <a:prstGeom prst="rect">
              <a:avLst/>
            </a:prstGeom>
            <a:noFill/>
            <a:ln>
              <a:noFill/>
            </a:ln>
            <a:effectLst/>
            <a:extLst>
              <a:ext uri="{909E8E84-426E-40DD-AFC4-6F175D3DCCD1}">
                <a14:hiddenFill xmlns:a14="http://schemas.microsoft.com/office/drawing/2010/main">
                  <a:solidFill>
                    <a:srgbClr val="777777"/>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pPr algn="ctr"/>
              <a:r>
                <a:rPr lang="zh-CN" altLang="en-US" b="1">
                  <a:latin typeface="Times New Roman" panose="02020603050405020304" pitchFamily="18" charset="0"/>
                </a:rPr>
                <a:t>静态磁头</a:t>
              </a:r>
              <a:endParaRPr lang="zh-CN" altLang="en-US" b="1">
                <a:latin typeface="Tahoma" panose="020B0604030504040204" pitchFamily="34" charset="0"/>
              </a:endParaRPr>
            </a:p>
          </p:txBody>
        </p:sp>
        <p:sp>
          <p:nvSpPr>
            <p:cNvPr id="20" name="Line 10"/>
            <p:cNvSpPr>
              <a:spLocks noChangeShapeType="1"/>
            </p:cNvSpPr>
            <p:nvPr/>
          </p:nvSpPr>
          <p:spPr bwMode="auto">
            <a:xfrm flipH="1">
              <a:off x="6240" y="10214"/>
              <a:ext cx="480" cy="582"/>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endParaRPr lang="zh-CN" altLang="en-US"/>
            </a:p>
          </p:txBody>
        </p:sp>
        <p:sp>
          <p:nvSpPr>
            <p:cNvPr id="21" name="Line 11"/>
            <p:cNvSpPr>
              <a:spLocks noChangeShapeType="1"/>
            </p:cNvSpPr>
            <p:nvPr/>
          </p:nvSpPr>
          <p:spPr bwMode="auto">
            <a:xfrm flipH="1">
              <a:off x="3600" y="10260"/>
              <a:ext cx="750" cy="711"/>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endParaRPr lang="zh-CN" altLang="en-US"/>
            </a:p>
          </p:txBody>
        </p:sp>
        <p:sp>
          <p:nvSpPr>
            <p:cNvPr id="22" name="Line 12"/>
            <p:cNvSpPr>
              <a:spLocks noChangeShapeType="1"/>
            </p:cNvSpPr>
            <p:nvPr/>
          </p:nvSpPr>
          <p:spPr bwMode="auto">
            <a:xfrm>
              <a:off x="8400" y="10272"/>
              <a:ext cx="840" cy="524"/>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endParaRPr lang="zh-CN" altLang="en-US"/>
            </a:p>
          </p:txBody>
        </p:sp>
        <p:sp>
          <p:nvSpPr>
            <p:cNvPr id="23" name="Text Box 13"/>
            <p:cNvSpPr txBox="1">
              <a:spLocks noChangeArrowheads="1"/>
            </p:cNvSpPr>
            <p:nvPr/>
          </p:nvSpPr>
          <p:spPr bwMode="auto">
            <a:xfrm>
              <a:off x="7680" y="9887"/>
              <a:ext cx="2400" cy="443"/>
            </a:xfrm>
            <a:prstGeom prst="rect">
              <a:avLst/>
            </a:prstGeom>
            <a:noFill/>
            <a:ln>
              <a:noFill/>
            </a:ln>
            <a:effectLst/>
            <a:extLst>
              <a:ext uri="{909E8E84-426E-40DD-AFC4-6F175D3DCCD1}">
                <a14:hiddenFill xmlns:a14="http://schemas.microsoft.com/office/drawing/2010/main">
                  <a:solidFill>
                    <a:srgbClr val="777777"/>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0000"/>
                    </a:outerShdw>
                  </a:effectLst>
                </a14:hiddenEffects>
              </a:ext>
            </a:extLst>
          </p:spPr>
          <p:txBody>
            <a:bodyPr/>
            <a:lstStyle/>
            <a:p>
              <a:pPr algn="ctr"/>
              <a:r>
                <a:rPr lang="zh-CN" altLang="en-US" b="1">
                  <a:latin typeface="Times New Roman" panose="02020603050405020304" pitchFamily="18" charset="0"/>
                </a:rPr>
                <a:t>固定孔</a:t>
              </a:r>
              <a:endParaRPr lang="zh-CN" altLang="en-US" b="1">
                <a:latin typeface="Tahoma" panose="020B0604030504040204" pitchFamily="34" charset="0"/>
              </a:endParaRPr>
            </a:p>
          </p:txBody>
        </p:sp>
      </p:grpSp>
    </p:spTree>
    <p:extLst>
      <p:ext uri="{BB962C8B-B14F-4D97-AF65-F5344CB8AC3E}">
        <p14:creationId xmlns:p14="http://schemas.microsoft.com/office/powerpoint/2010/main" val="281834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7309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式传感器结构</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5" name="Picture 5" descr="B4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901845" y="2163055"/>
            <a:ext cx="4292311" cy="1838300"/>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096000" y="1997048"/>
            <a:ext cx="5430982" cy="3293159"/>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 name="Text Box 4"/>
          <p:cNvSpPr txBox="1">
            <a:spLocks noChangeArrowheads="1"/>
          </p:cNvSpPr>
          <p:nvPr/>
        </p:nvSpPr>
        <p:spPr bwMode="auto">
          <a:xfrm>
            <a:off x="6637482" y="5514110"/>
            <a:ext cx="4686300" cy="804863"/>
          </a:xfrm>
          <a:prstGeom prst="rect">
            <a:avLst/>
          </a:prstGeom>
          <a:solidFill>
            <a:srgbClr val="FFCC00"/>
          </a:solidFill>
          <a:ln w="25400" algn="ctr">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长磁栅示意图</a:t>
            </a:r>
          </a:p>
          <a:p>
            <a:pPr>
              <a:spcBef>
                <a:spcPct val="50000"/>
              </a:spcBef>
            </a:pP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a</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）尺型；　（</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）同轴型；　（</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rPr>
              <a:t>c</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）带型</a:t>
            </a:r>
            <a:endParaRPr lang="zh-CN" altLang="en-US"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27" name="AutoShape 6"/>
          <p:cNvSpPr>
            <a:spLocks/>
          </p:cNvSpPr>
          <p:nvPr/>
        </p:nvSpPr>
        <p:spPr bwMode="auto">
          <a:xfrm>
            <a:off x="1081088" y="4505325"/>
            <a:ext cx="288925" cy="1419225"/>
          </a:xfrm>
          <a:prstGeom prst="leftBrace">
            <a:avLst>
              <a:gd name="adj1" fmla="val 40934"/>
              <a:gd name="adj2" fmla="val 50000"/>
            </a:avLst>
          </a:prstGeom>
          <a:noFill/>
          <a:ln w="25400">
            <a:solidFill>
              <a:srgbClr val="800000"/>
            </a:solidFill>
            <a:round/>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zh-CN" altLang="en-US"/>
          </a:p>
        </p:txBody>
      </p:sp>
      <p:sp>
        <p:nvSpPr>
          <p:cNvPr id="28" name="Rectangle 7" descr="10%"/>
          <p:cNvSpPr>
            <a:spLocks noChangeArrowheads="1"/>
          </p:cNvSpPr>
          <p:nvPr/>
        </p:nvSpPr>
        <p:spPr bwMode="auto">
          <a:xfrm>
            <a:off x="1555750" y="4578758"/>
            <a:ext cx="1152525" cy="1202510"/>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r>
              <a:rPr lang="zh-CN" altLang="en-US" sz="2400" dirty="0">
                <a:solidFill>
                  <a:srgbClr val="33CC33"/>
                </a:solidFill>
                <a:latin typeface="华文隶书" panose="02010800040101010101" pitchFamily="2" charset="-122"/>
                <a:ea typeface="华文隶书" panose="02010800040101010101" pitchFamily="2" charset="-122"/>
              </a:rPr>
              <a:t>长磁栅</a:t>
            </a:r>
          </a:p>
          <a:p>
            <a:endParaRPr lang="zh-CN" altLang="en-US" sz="2400" dirty="0">
              <a:solidFill>
                <a:srgbClr val="33CC33"/>
              </a:solidFill>
              <a:latin typeface="华文隶书" panose="02010800040101010101" pitchFamily="2" charset="-122"/>
              <a:ea typeface="华文隶书" panose="02010800040101010101" pitchFamily="2" charset="-122"/>
            </a:endParaRPr>
          </a:p>
          <a:p>
            <a:r>
              <a:rPr lang="zh-CN" altLang="en-US" sz="2400" b="1" dirty="0">
                <a:solidFill>
                  <a:srgbClr val="33CC33"/>
                </a:solidFill>
                <a:latin typeface="华文隶书" panose="02010800040101010101" pitchFamily="2" charset="-122"/>
                <a:ea typeface="华文隶书" panose="02010800040101010101" pitchFamily="2" charset="-122"/>
              </a:rPr>
              <a:t>圆磁栅 </a:t>
            </a:r>
          </a:p>
        </p:txBody>
      </p:sp>
      <p:sp>
        <p:nvSpPr>
          <p:cNvPr id="29" name="AutoShape 8"/>
          <p:cNvSpPr>
            <a:spLocks/>
          </p:cNvSpPr>
          <p:nvPr/>
        </p:nvSpPr>
        <p:spPr bwMode="auto">
          <a:xfrm>
            <a:off x="2682875" y="4314825"/>
            <a:ext cx="152400" cy="914400"/>
          </a:xfrm>
          <a:prstGeom prst="leftBrace">
            <a:avLst>
              <a:gd name="adj1" fmla="val 50000"/>
              <a:gd name="adj2" fmla="val 50000"/>
            </a:avLst>
          </a:prstGeom>
          <a:noFill/>
          <a:ln w="25400">
            <a:solidFill>
              <a:srgbClr val="800000"/>
            </a:solidFill>
            <a:round/>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zh-CN" altLang="en-US"/>
          </a:p>
        </p:txBody>
      </p:sp>
      <p:sp>
        <p:nvSpPr>
          <p:cNvPr id="30" name="Text Box 9" descr="10%"/>
          <p:cNvSpPr txBox="1">
            <a:spLocks noChangeArrowheads="1"/>
          </p:cNvSpPr>
          <p:nvPr/>
        </p:nvSpPr>
        <p:spPr bwMode="auto">
          <a:xfrm>
            <a:off x="2911475" y="4208463"/>
            <a:ext cx="1406525" cy="1202510"/>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zh-CN" altLang="en-US" sz="2400" dirty="0">
                <a:solidFill>
                  <a:srgbClr val="33CC33"/>
                </a:solidFill>
                <a:latin typeface="华文隶书" panose="02010800040101010101" pitchFamily="2" charset="-122"/>
                <a:ea typeface="华文隶书" panose="02010800040101010101" pitchFamily="2" charset="-122"/>
              </a:rPr>
              <a:t>尺型</a:t>
            </a:r>
          </a:p>
          <a:p>
            <a:r>
              <a:rPr lang="zh-CN" altLang="en-US" sz="2400" dirty="0">
                <a:solidFill>
                  <a:srgbClr val="33CC33"/>
                </a:solidFill>
                <a:latin typeface="华文隶书" panose="02010800040101010101" pitchFamily="2" charset="-122"/>
                <a:ea typeface="华文隶书" panose="02010800040101010101" pitchFamily="2" charset="-122"/>
              </a:rPr>
              <a:t>同轴型</a:t>
            </a:r>
          </a:p>
          <a:p>
            <a:r>
              <a:rPr lang="zh-CN" altLang="en-US" sz="2400" dirty="0">
                <a:solidFill>
                  <a:srgbClr val="33CC33"/>
                </a:solidFill>
                <a:latin typeface="华文隶书" panose="02010800040101010101" pitchFamily="2" charset="-122"/>
                <a:ea typeface="华文隶书" panose="02010800040101010101" pitchFamily="2" charset="-122"/>
              </a:rPr>
              <a:t>带型</a:t>
            </a:r>
            <a:endParaRPr lang="zh-CN" altLang="en-US" sz="2400" b="1" dirty="0">
              <a:solidFill>
                <a:srgbClr val="33CC33"/>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455296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五</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、磁栅</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式传感器及其应用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67086"/>
            <a:ext cx="4973090"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磁栅</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式传感器结构</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26" name="Text Box 4"/>
          <p:cNvSpPr txBox="1">
            <a:spLocks noChangeArrowheads="1"/>
          </p:cNvSpPr>
          <p:nvPr/>
        </p:nvSpPr>
        <p:spPr bwMode="auto">
          <a:xfrm>
            <a:off x="6446693" y="5727616"/>
            <a:ext cx="4686300" cy="371513"/>
          </a:xfrm>
          <a:prstGeom prst="rect">
            <a:avLst/>
          </a:prstGeom>
          <a:solidFill>
            <a:srgbClr val="FFCC00"/>
          </a:solidFill>
          <a:ln w="25400" algn="ctr">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spcBef>
                <a:spcPct val="50000"/>
              </a:spcBef>
            </a:pPr>
            <a:r>
              <a:rPr lang="zh-CN" altLang="en-US" b="1" dirty="0" smtClean="0">
                <a:latin typeface="Times New Roman" panose="02020603050405020304" pitchFamily="18" charset="0"/>
                <a:ea typeface="华文隶书" panose="02010800040101010101" pitchFamily="2" charset="-122"/>
                <a:cs typeface="Times New Roman" panose="02020603050405020304" pitchFamily="18" charset="0"/>
              </a:rPr>
              <a:t>圆磁</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rPr>
              <a:t>栅</a:t>
            </a:r>
            <a:r>
              <a:rPr lang="zh-CN" altLang="en-US" b="1" dirty="0" smtClean="0">
                <a:latin typeface="Times New Roman" panose="02020603050405020304" pitchFamily="18" charset="0"/>
                <a:ea typeface="华文隶书" panose="02010800040101010101" pitchFamily="2" charset="-122"/>
                <a:cs typeface="Times New Roman" panose="02020603050405020304" pitchFamily="18" charset="0"/>
              </a:rPr>
              <a:t>示意图</a:t>
            </a:r>
            <a:endParaRPr lang="zh-CN" altLang="en-US" b="1"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2" name="矩形 11"/>
          <p:cNvSpPr/>
          <p:nvPr/>
        </p:nvSpPr>
        <p:spPr>
          <a:xfrm>
            <a:off x="998218" y="2830518"/>
            <a:ext cx="4072546" cy="1631216"/>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磁盘圆柱面上的磁信号由磁头读取，安装时在磁头与磁盘之间应有微小的间隙以免磨损</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pic>
        <p:nvPicPr>
          <p:cNvPr id="16" name="Picture 5" descr="照片1 008"/>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6291407" y="1858872"/>
            <a:ext cx="4679950" cy="3481387"/>
          </a:xfrm>
          <a:prstGeom prst="rect">
            <a:avLst/>
          </a:prstGeom>
          <a:noFill/>
          <a:ln w="9525">
            <a:solidFill>
              <a:srgbClr val="00CC00"/>
            </a:solid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478488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844</TotalTime>
  <Words>818</Words>
  <Application>Microsoft Office PowerPoint</Application>
  <PresentationFormat>宽屏</PresentationFormat>
  <Paragraphs>82</Paragraphs>
  <Slides>13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13</vt:i4>
      </vt:variant>
    </vt:vector>
  </HeadingPairs>
  <TitlesOfParts>
    <vt:vector size="26" baseType="lpstr">
      <vt:lpstr>等线</vt:lpstr>
      <vt:lpstr>等线 Light</vt:lpstr>
      <vt:lpstr>华文彩云</vt:lpstr>
      <vt:lpstr>华文行楷</vt:lpstr>
      <vt:lpstr>华文隶书</vt:lpstr>
      <vt:lpstr>华文新魏</vt:lpstr>
      <vt:lpstr>宋体</vt:lpstr>
      <vt:lpstr>微软雅黑</vt:lpstr>
      <vt:lpstr>Arial</vt:lpstr>
      <vt:lpstr>Calibri</vt:lpstr>
      <vt:lpstr>Tahoma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yang</cp:lastModifiedBy>
  <cp:revision>464</cp:revision>
  <dcterms:created xsi:type="dcterms:W3CDTF">2021-03-19T16:08:00Z</dcterms:created>
  <dcterms:modified xsi:type="dcterms:W3CDTF">2022-10-30T10:22:03Z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