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405" r:id="rId3"/>
    <p:sldId id="423" r:id="rId4"/>
    <p:sldId id="436" r:id="rId5"/>
    <p:sldId id="427" r:id="rId6"/>
    <p:sldId id="428" r:id="rId7"/>
    <p:sldId id="437" r:id="rId8"/>
    <p:sldId id="432" r:id="rId9"/>
    <p:sldId id="438" r:id="rId10"/>
    <p:sldId id="344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333" autoAdjust="0"/>
  </p:normalViewPr>
  <p:slideViewPr>
    <p:cSldViewPr snapToGrid="0">
      <p:cViewPr>
        <p:scale>
          <a:sx n="100" d="100"/>
          <a:sy n="100" d="100"/>
        </p:scale>
        <p:origin x="89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773935" y="3294173"/>
            <a:ext cx="51369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项目二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温度检测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/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4" name="矩形 3"/>
          <p:cNvSpPr/>
          <p:nvPr/>
        </p:nvSpPr>
        <p:spPr>
          <a:xfrm>
            <a:off x="4336473" y="938693"/>
            <a:ext cx="7162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zh-CN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了解热电式传感器的基本原理，掌握热电偶、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热电阻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热敏电阻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在各种检测中的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应用</a:t>
            </a:r>
            <a:r>
              <a:rPr lang="zh-CN" altLang="zh-CN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zh-CN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掌握热电式传感器的识别、选用和检测方法</a:t>
            </a:r>
            <a:r>
              <a:rPr lang="zh-CN" altLang="zh-CN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zh-CN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</a:t>
            </a:r>
            <a:r>
              <a:rPr lang="zh-CN" altLang="zh-CN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，培养</a:t>
            </a:r>
            <a:r>
              <a:rPr lang="zh-CN" altLang="zh-CN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学生沟通能力及团队协作精神。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184891" y="0"/>
            <a:ext cx="2892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项目一</a:t>
            </a:r>
            <a:r>
              <a:rPr lang="en-US" altLang="zh-CN" sz="24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4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温度检测</a:t>
            </a:r>
            <a:endParaRPr lang="zh-CN" altLang="en-US" sz="24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82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025634" y="1040409"/>
            <a:ext cx="7085574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219048"/>
            <a:ext cx="357438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热电偶传感器及其应用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65378" y="121219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4979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113490"/>
            <a:ext cx="7085574" cy="804489"/>
            <a:chOff x="-2084598" y="2234120"/>
            <a:chExt cx="8036634" cy="690823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71407" y="2244605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69036" y="2251129"/>
            <a:ext cx="3894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热电阻传感器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104202"/>
            <a:ext cx="7085574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2353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241841"/>
            <a:ext cx="3894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热电敏传感器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5021735" y="5021841"/>
            <a:ext cx="7085574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111093" y="5152956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  <a:endParaRPr lang="zh-CN" altLang="en-US" sz="27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208722" y="5159480"/>
            <a:ext cx="3894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非接触式传感器及其应用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188132" y="4028880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5132954" y="4074978"/>
            <a:ext cx="7085574" cy="804489"/>
            <a:chOff x="-2084598" y="2234120"/>
            <a:chExt cx="8036634" cy="690823"/>
          </a:xfrm>
        </p:grpSpPr>
        <p:pic>
          <p:nvPicPr>
            <p:cNvPr id="3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6222312" y="420609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43" name="矩形 42"/>
          <p:cNvSpPr/>
          <p:nvPr/>
        </p:nvSpPr>
        <p:spPr>
          <a:xfrm>
            <a:off x="7319941" y="4212617"/>
            <a:ext cx="389454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集成温度传感器及其应用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203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545823" y="3211809"/>
            <a:ext cx="83715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四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、集成温度传感器</a:t>
            </a:r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及其应用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598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6038" y="1672457"/>
            <a:ext cx="6371012" cy="2400657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原理：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利用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晶体管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PN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结的正向压降随温度升高而降低的特性，将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PN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结作为感温元件，把敏感元件、放大电路和补偿电路等集成并封装在一体的温度检测元件。</a:t>
            </a:r>
            <a:endParaRPr lang="en-US" altLang="zh-CN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特点</a:t>
            </a:r>
            <a:r>
              <a:rPr lang="zh-CN" altLang="en-US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集成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温度传感器测温精度高、重复性好、线性优、体积小、响应速度快、输出阻抗低，与数字电路可直接连接。工作温度范围较窄（－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55℃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～＋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150℃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）。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427302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2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集成温度传感器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应用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6041" y="1010412"/>
            <a:ext cx="3653583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集成温度传感器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179596" y="6089495"/>
            <a:ext cx="2173993" cy="30777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zh-CN" altLang="en-US" sz="1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1   </a:t>
            </a:r>
            <a:r>
              <a:rPr lang="zh-CN" altLang="en-US" sz="1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集成温度传感器外形</a:t>
            </a:r>
            <a:endParaRPr lang="zh-CN" altLang="en-US" sz="14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10" descr="温度传感器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07194" y="1600888"/>
            <a:ext cx="2257729" cy="21642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1849403" y="4392750"/>
            <a:ext cx="3608388" cy="1466850"/>
            <a:chOff x="1765" y="2058"/>
            <a:chExt cx="2273" cy="924"/>
          </a:xfrm>
        </p:grpSpPr>
        <p:sp>
          <p:nvSpPr>
            <p:cNvPr id="12" name="Rectangle 10" descr="10%"/>
            <p:cNvSpPr>
              <a:spLocks noChangeArrowheads="1"/>
            </p:cNvSpPr>
            <p:nvPr/>
          </p:nvSpPr>
          <p:spPr bwMode="auto">
            <a:xfrm>
              <a:off x="1765" y="2225"/>
              <a:ext cx="536" cy="7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pattFill prst="pct10">
                    <a:fgClr>
                      <a:srgbClr val="99CC00"/>
                    </a:fgClr>
                    <a:bgClr>
                      <a:schemeClr val="bg1"/>
                    </a:bgClr>
                  </a:patt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8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zh-CN" altLang="en-US" dirty="0">
                  <a:latin typeface="华文隶书" panose="02010800040101010101" pitchFamily="2" charset="-122"/>
                  <a:ea typeface="华文隶书" panose="02010800040101010101" pitchFamily="2" charset="-122"/>
                </a:rPr>
                <a:t>集成温度传感器</a:t>
              </a:r>
              <a:r>
                <a:rPr lang="zh-CN" altLang="en-US" sz="1400" dirty="0"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</a:p>
          </p:txBody>
        </p:sp>
        <p:sp>
          <p:nvSpPr>
            <p:cNvPr id="14" name="Rectangle 11" descr="10%"/>
            <p:cNvSpPr>
              <a:spLocks noChangeArrowheads="1"/>
            </p:cNvSpPr>
            <p:nvPr/>
          </p:nvSpPr>
          <p:spPr bwMode="auto">
            <a:xfrm>
              <a:off x="2420" y="2153"/>
              <a:ext cx="1618" cy="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pattFill prst="pct10">
                    <a:fgClr>
                      <a:srgbClr val="99CC00"/>
                    </a:fgClr>
                    <a:bgClr>
                      <a:schemeClr val="bg1"/>
                    </a:bgClr>
                  </a:patt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8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zh-CN" altLang="en-US" dirty="0">
                  <a:latin typeface="华文隶书" panose="02010800040101010101" pitchFamily="2" charset="-122"/>
                  <a:ea typeface="华文隶书" panose="02010800040101010101" pitchFamily="2" charset="-122"/>
                </a:rPr>
                <a:t>模拟集成</a:t>
              </a:r>
              <a:r>
                <a:rPr lang="zh-CN" altLang="en-US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温度传感器</a:t>
              </a:r>
              <a:endPara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逻辑集成温度传感器</a:t>
              </a:r>
              <a:endPara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  <a:p>
              <a:pPr>
                <a:lnSpc>
                  <a:spcPts val="3000"/>
                </a:lnSpc>
              </a:pPr>
              <a:r>
                <a:rPr lang="zh-CN" altLang="en-US" dirty="0">
                  <a:latin typeface="华文隶书" panose="02010800040101010101" pitchFamily="2" charset="-122"/>
                  <a:ea typeface="华文隶书" panose="02010800040101010101" pitchFamily="2" charset="-122"/>
                </a:rPr>
                <a:t>数字集成温度传感器</a:t>
              </a:r>
              <a:r>
                <a:rPr lang="zh-CN" altLang="en-US" sz="1400" dirty="0"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</a:p>
          </p:txBody>
        </p:sp>
        <p:sp>
          <p:nvSpPr>
            <p:cNvPr id="15" name="AutoShape 12" descr="10%"/>
            <p:cNvSpPr>
              <a:spLocks/>
            </p:cNvSpPr>
            <p:nvPr/>
          </p:nvSpPr>
          <p:spPr bwMode="auto">
            <a:xfrm>
              <a:off x="2181" y="2058"/>
              <a:ext cx="120" cy="894"/>
            </a:xfrm>
            <a:prstGeom prst="leftBrace">
              <a:avLst>
                <a:gd name="adj1" fmla="val 62083"/>
                <a:gd name="adj2" fmla="val 50000"/>
              </a:avLst>
            </a:prstGeom>
            <a:noFill/>
            <a:ln w="12700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pattFill prst="pct10">
                    <a:fgClr>
                      <a:srgbClr val="99CC00"/>
                    </a:fgClr>
                    <a:bgClr>
                      <a:schemeClr val="bg1"/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</p:grpSp>
      <p:pic>
        <p:nvPicPr>
          <p:cNvPr id="16" name="Picture 11" descr="日立空调温度传感器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194" y="3858140"/>
            <a:ext cx="2274386" cy="196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2" descr="空调温度传感器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14" y="1600888"/>
            <a:ext cx="1312480" cy="4222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47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集成温度传感器及其应用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516756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20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各种集成温度传感器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6038" y="1672457"/>
            <a:ext cx="7033280" cy="163121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altLang="zh-CN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AD590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是电流输出型集成温度传感器，其输出电流与环境绝对温度成正比，可直接制成绝对温度仪。它有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I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J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L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等五档型号。其系列产品的外形及符号如图所示。它共有三个管脚：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脚为正极，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脚为负极，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脚接管壳。使用时将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脚接地，可起屏蔽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作用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Picture 10" descr="照片6 0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58990" y="1672457"/>
            <a:ext cx="2763524" cy="17501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506038" y="3420268"/>
            <a:ext cx="7033280" cy="3170099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）测温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范围：－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55℃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～＋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150℃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</a:t>
            </a:r>
            <a:endParaRPr lang="zh-CN" altLang="en-US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）非线性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I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±3℃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J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±1.5℃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±0.8℃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L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±0.4℃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±0.3℃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</a:t>
            </a: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）二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端器件：电压输入，电流输出；</a:t>
            </a: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）额定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温度系数：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</a:t>
            </a: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）额定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输出电流（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25℃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298.2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</a:t>
            </a: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）最大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正向电压：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44V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</a:t>
            </a: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7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）最大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反向电压：－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20V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58991" y="6094710"/>
            <a:ext cx="28133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图</a:t>
            </a:r>
            <a:r>
              <a:rPr lang="en-US" altLang="zh-CN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 AD590</a:t>
            </a:r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系列产品的外形及符号</a:t>
            </a:r>
            <a:endParaRPr lang="zh-CN" altLang="en-US" sz="1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Picture 11" descr="AD590集成温度传感器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411" y="3774141"/>
            <a:ext cx="2818103" cy="219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99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集成温度传感器及其应用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60248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20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各种集成温度传感器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4754" y="1871975"/>
            <a:ext cx="6118880" cy="314079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altLang="zh-CN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AN6701S</a:t>
            </a:r>
            <a:r>
              <a:rPr lang="zh-CN" altLang="en-US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集成温度传感器：</a:t>
            </a:r>
            <a:endParaRPr lang="en-US" altLang="zh-CN" b="1" dirty="0" smtClean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是电压输出型集成温度传感器，其输出电压与环境绝对温度成正比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主要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特性：</a:t>
            </a: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）工作温度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范围：－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10℃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～＋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80℃</a:t>
            </a: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）非线性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±0.5℃</a:t>
            </a: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）灵敏度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105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114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mV/℃</a:t>
            </a: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）额定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输出电流：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±1005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．工作电压范围：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5V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15V</a:t>
            </a:r>
            <a:endParaRPr lang="en-US" altLang="zh-CN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084094" y="6342238"/>
            <a:ext cx="26883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图</a:t>
            </a:r>
            <a:r>
              <a:rPr lang="en-US" altLang="zh-CN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  AN6701S</a:t>
            </a:r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产品的引脚及功能</a:t>
            </a:r>
            <a:endParaRPr lang="zh-CN" altLang="en-US" sz="1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6" name="Group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2724327"/>
              </p:ext>
            </p:extLst>
          </p:nvPr>
        </p:nvGraphicFramePr>
        <p:xfrm>
          <a:off x="7130958" y="3420268"/>
          <a:ext cx="4643718" cy="2779227"/>
        </p:xfrm>
        <a:graphic>
          <a:graphicData uri="http://schemas.openxmlformats.org/drawingml/2006/table">
            <a:tbl>
              <a:tblPr/>
              <a:tblGrid>
                <a:gridCol w="941037">
                  <a:extLst>
                    <a:ext uri="{9D8B030D-6E8A-4147-A177-3AD203B41FA5}">
                      <a16:colId xmlns:a16="http://schemas.microsoft.com/office/drawing/2014/main" val="549280483"/>
                    </a:ext>
                  </a:extLst>
                </a:gridCol>
                <a:gridCol w="1176662">
                  <a:extLst>
                    <a:ext uri="{9D8B030D-6E8A-4147-A177-3AD203B41FA5}">
                      <a16:colId xmlns:a16="http://schemas.microsoft.com/office/drawing/2014/main" val="3843822486"/>
                    </a:ext>
                  </a:extLst>
                </a:gridCol>
                <a:gridCol w="2526019">
                  <a:extLst>
                    <a:ext uri="{9D8B030D-6E8A-4147-A177-3AD203B41FA5}">
                      <a16:colId xmlns:a16="http://schemas.microsoft.com/office/drawing/2014/main" val="2331000578"/>
                    </a:ext>
                  </a:extLst>
                </a:gridCol>
              </a:tblGrid>
              <a:tr h="34786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引脚</a:t>
                      </a: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华文隶书" panose="020108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符号</a:t>
                      </a: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华文隶书" panose="020108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功能</a:t>
                      </a: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华文隶书" panose="020108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7630911"/>
                  </a:ext>
                </a:extLst>
              </a:tr>
              <a:tr h="472359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kumimoji="0" lang="en-US" altLang="zh-CN" sz="1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CC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华文隶书" panose="020108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电源正极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406831"/>
                  </a:ext>
                </a:extLst>
              </a:tr>
              <a:tr h="472359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kumimoji="0" lang="en-US" altLang="zh-CN" sz="1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华文隶书" panose="020108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电压输出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263496"/>
                  </a:ext>
                </a:extLst>
              </a:tr>
              <a:tr h="4711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GND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接地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219973"/>
                  </a:ext>
                </a:extLst>
              </a:tr>
              <a:tr h="54315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外接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kumimoji="0" lang="en-US" altLang="zh-CN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华文隶书" panose="0201080004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改变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kumimoji="0" lang="en-US" altLang="zh-CN" sz="1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华文隶书" panose="02010800040101010101" pitchFamily="2" charset="-122"/>
                          <a:cs typeface="Times New Roman" panose="02020603050405020304" pitchFamily="18" charset="0"/>
                        </a:rPr>
                        <a:t>可改变工作温度范围和灵敏度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225975"/>
                  </a:ext>
                </a:extLst>
              </a:tr>
              <a:tr h="472359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NC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空脚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1453317"/>
                  </a:ext>
                </a:extLst>
              </a:tr>
            </a:tbl>
          </a:graphicData>
        </a:graphic>
      </p:graphicFrame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761" y="1010412"/>
            <a:ext cx="2396966" cy="2267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66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集成温度传感器及其应用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93419" y="1003691"/>
            <a:ext cx="4954906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20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集成温度传感器的应用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6" descr="1－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7671" y="5536155"/>
            <a:ext cx="1694328" cy="114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693419" y="1735390"/>
            <a:ext cx="10431781" cy="1200329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b="1" i="1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空调器的温度检测</a:t>
            </a:r>
            <a:endParaRPr lang="en-US" altLang="zh-CN" b="1" i="1" dirty="0" smtClean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空调器的控温范围为＋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16℃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～＋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30℃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，各测温探头的测温范围在－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10℃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～＋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50℃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之间。在这样的测温范围下，用热敏电阻固然可以，但用集成温度传感器，它的检测精度更高，线性更好，外围器件很少，结合集成温度传感器的相关知识，可选用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AN6701S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型集成温度传感器作为空调测温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传感器。 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022319" y="5483712"/>
            <a:ext cx="34282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6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sz="16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 AN6701S</a:t>
            </a:r>
            <a:r>
              <a:rPr lang="zh-CN" altLang="en-US" sz="16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集成温度传感器</a:t>
            </a:r>
            <a:r>
              <a:rPr lang="zh-CN" altLang="en-US" sz="16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接线图</a:t>
            </a:r>
            <a:endParaRPr lang="zh-CN" altLang="en-US" sz="16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768353" y="3101448"/>
            <a:ext cx="4356847" cy="3139321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AN6701S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集成温度传感器的接线方式 </a:t>
            </a:r>
          </a:p>
          <a:p>
            <a:pPr algn="just"/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接线方式有如下图所示的三种：正电源供电（图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）、负电源供电（图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）和输出极性倒置（图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）。由实验得出：环境温度为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20℃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时，当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RC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1KΩ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AN6701S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的输出电压为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3.189V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；当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RC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10KΩ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AN6701S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的输出电压为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4.792V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；当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RC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100KΩ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AN6701S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的输出电压为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6.175V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。因此，对于检测一般环境温度，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AN6701S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只要适当调整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RC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，可省去后续放大器，直接输出 </a:t>
            </a:r>
            <a:r>
              <a:rPr lang="zh-CN" altLang="en-US" b="1" i="1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。</a:t>
            </a:r>
          </a:p>
        </p:txBody>
      </p:sp>
      <p:pic>
        <p:nvPicPr>
          <p:cNvPr id="14" name="Picture 9" descr="照片6 0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0314" y="3302333"/>
            <a:ext cx="5809129" cy="1984042"/>
          </a:xfrm>
          <a:prstGeom prst="rect">
            <a:avLst/>
          </a:prstGeom>
          <a:solidFill>
            <a:srgbClr val="99CC00"/>
          </a:solidFill>
          <a:ln w="25400">
            <a:solidFill>
              <a:schemeClr val="tx1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89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集成温度传感器及其应用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93419" y="1003691"/>
            <a:ext cx="5050156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20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集成温度传感器的应用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6" descr="1－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7671" y="5536155"/>
            <a:ext cx="1694328" cy="114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矩形 22"/>
          <p:cNvSpPr/>
          <p:nvPr/>
        </p:nvSpPr>
        <p:spPr>
          <a:xfrm>
            <a:off x="4676834" y="4680933"/>
            <a:ext cx="25835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6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en-US" sz="16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各种空调温度传感器</a:t>
            </a:r>
            <a:endParaRPr lang="zh-CN" altLang="en-US" sz="16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Picture 9" descr="空调维修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5466" y="2052254"/>
            <a:ext cx="2744797" cy="239572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9" descr="汽车空调传感器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48518" y="2052254"/>
            <a:ext cx="3011865" cy="239572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10" descr="汽车空调传感器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395" y="2052254"/>
            <a:ext cx="3237287" cy="2395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178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3290</TotalTime>
  <Words>786</Words>
  <Application>Microsoft Office PowerPoint</Application>
  <PresentationFormat>宽屏</PresentationFormat>
  <Paragraphs>80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等线</vt:lpstr>
      <vt:lpstr>等线 Light</vt:lpstr>
      <vt:lpstr>华文彩云</vt:lpstr>
      <vt:lpstr>华文隶书</vt:lpstr>
      <vt:lpstr>华文行楷</vt:lpstr>
      <vt:lpstr>宋体</vt:lpstr>
      <vt:lpstr>微软雅黑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BING</cp:lastModifiedBy>
  <cp:revision>412</cp:revision>
  <dcterms:created xsi:type="dcterms:W3CDTF">2021-03-19T16:08:00Z</dcterms:created>
  <dcterms:modified xsi:type="dcterms:W3CDTF">2022-09-11T04:44:39Z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2052-11.1.0.10356</vt:lpwstr>
  </property>
</Properties>
</file>