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56" r:id="rId2"/>
    <p:sldId id="405" r:id="rId3"/>
    <p:sldId id="437" r:id="rId4"/>
    <p:sldId id="490" r:id="rId5"/>
    <p:sldId id="436" r:id="rId6"/>
    <p:sldId id="427" r:id="rId7"/>
    <p:sldId id="491" r:id="rId8"/>
    <p:sldId id="492" r:id="rId9"/>
    <p:sldId id="493" r:id="rId10"/>
    <p:sldId id="494" r:id="rId11"/>
    <p:sldId id="495" r:id="rId12"/>
    <p:sldId id="498" r:id="rId13"/>
    <p:sldId id="496" r:id="rId14"/>
    <p:sldId id="497" r:id="rId15"/>
    <p:sldId id="344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2A2A"/>
    <a:srgbClr val="008B8F"/>
    <a:srgbClr val="048A90"/>
    <a:srgbClr val="00A0A2"/>
    <a:srgbClr val="E6E9E9"/>
    <a:srgbClr val="4C99CB"/>
    <a:srgbClr val="009EA0"/>
    <a:srgbClr val="183B52"/>
    <a:srgbClr val="3786BC"/>
    <a:srgbClr val="008C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91" autoAdjust="0"/>
    <p:restoredTop sz="94333" autoAdjust="0"/>
  </p:normalViewPr>
  <p:slideViewPr>
    <p:cSldViewPr snapToGrid="0">
      <p:cViewPr varScale="1">
        <p:scale>
          <a:sx n="69" d="100"/>
          <a:sy n="69" d="100"/>
        </p:scale>
        <p:origin x="70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15A2E-EEE5-44D4-A416-F7DCE8504A6D}" type="datetimeFigureOut">
              <a:rPr lang="zh-CN" altLang="en-US" smtClean="0"/>
              <a:t>2022/11/24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5126-3523-486A-A835-18C36D373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4C4B4-8F8F-48B7-9852-CA3FC0568717}" type="datetimeFigureOut">
              <a:rPr lang="zh-CN" altLang="en-US" smtClean="0"/>
              <a:t>2022/11/24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jpeg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3805415" y="3482431"/>
            <a:ext cx="50158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项目六</a:t>
            </a:r>
            <a:r>
              <a:rPr lang="en-US" altLang="zh-CN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  </a:t>
            </a:r>
            <a:r>
              <a:rPr lang="zh-CN" altLang="en-US" sz="4400" b="1" dirty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液位</a:t>
            </a:r>
            <a:r>
              <a:rPr lang="zh-CN" altLang="en-US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检测</a:t>
            </a:r>
            <a:endParaRPr lang="zh-CN" altLang="en-US" sz="4400" b="1" dirty="0">
              <a:solidFill>
                <a:srgbClr val="008B8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5005"/>
            <a:ext cx="12192000" cy="27528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2764" y="27710"/>
            <a:ext cx="2549236" cy="1510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4573" y="755000"/>
            <a:ext cx="84946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传感器与智能检测技术应用</a:t>
            </a:r>
            <a:endParaRPr lang="zh-CN" altLang="en-US" sz="5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二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、超声波</a:t>
            </a: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传感器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8" y="1010412"/>
            <a:ext cx="4127963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4.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超声波检测的类型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1964" y="1778935"/>
            <a:ext cx="5469770" cy="4538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17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二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、超声波</a:t>
            </a: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传感器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8" y="1010412"/>
            <a:ext cx="4127963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5.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超声波传感器的应用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600" y="1751227"/>
            <a:ext cx="5513764" cy="457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07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二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、超声波</a:t>
            </a: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传感器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8" y="1010412"/>
            <a:ext cx="4127963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5.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超声波传感器的应用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598" y="1737372"/>
            <a:ext cx="5527619" cy="458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56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二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、超声波</a:t>
            </a: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传感器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8" y="1010412"/>
            <a:ext cx="4127963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5.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超声波传感器的应用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1578" y="1737373"/>
            <a:ext cx="5529912" cy="4588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69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二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、超声波</a:t>
            </a: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传感器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8" y="1010412"/>
            <a:ext cx="4127963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5.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超声波传感器的应用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1734341"/>
            <a:ext cx="5583382" cy="463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67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结束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12232" cy="68693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568"/>
          <a:stretch>
            <a:fillRect/>
          </a:stretch>
        </p:blipFill>
        <p:spPr>
          <a:xfrm>
            <a:off x="0" y="0"/>
            <a:ext cx="3588327" cy="685800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5868156" y="190247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</a:t>
            </a:r>
          </a:p>
        </p:txBody>
      </p:sp>
      <p:sp>
        <p:nvSpPr>
          <p:cNvPr id="33" name="矩形 32"/>
          <p:cNvSpPr/>
          <p:nvPr/>
        </p:nvSpPr>
        <p:spPr>
          <a:xfrm>
            <a:off x="5974097" y="405105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</a:t>
            </a:r>
          </a:p>
        </p:txBody>
      </p:sp>
      <p:sp>
        <p:nvSpPr>
          <p:cNvPr id="4" name="矩形 3"/>
          <p:cNvSpPr/>
          <p:nvPr/>
        </p:nvSpPr>
        <p:spPr>
          <a:xfrm>
            <a:off x="4336473" y="800143"/>
            <a:ext cx="716280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3600" b="1" kern="1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学习目标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知识目标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了解电容式、超声波传感器等传感器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的基本原理，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掌握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各类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传感器在检测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中的应用。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技能目标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：掌握电容式、超声波传感器等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传感器识别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、选用和检测方法。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素质目标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：提高学生分析问题和解决问题的能力，培养学生沟通能力及团队协作精神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800" kern="100" dirty="0">
              <a:latin typeface="华文隶书" panose="02010800040101010101" pitchFamily="2" charset="-122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451593" y="0"/>
            <a:ext cx="25790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项目六</a:t>
            </a:r>
            <a:r>
              <a:rPr lang="en-US" altLang="zh-CN" sz="2000" b="1" dirty="0" smtClean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  </a:t>
            </a:r>
            <a:r>
              <a:rPr lang="zh-CN" altLang="en-US" sz="2000" b="1" dirty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液位</a:t>
            </a:r>
            <a:r>
              <a:rPr lang="zh-CN" altLang="en-US" sz="2000" b="1" dirty="0" smtClean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检测</a:t>
            </a:r>
            <a:endParaRPr lang="zh-CN" altLang="en-US" sz="2000" b="1" dirty="0">
              <a:solidFill>
                <a:srgbClr val="008B8F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5" y="9525"/>
            <a:ext cx="12192000" cy="685800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5119714" y="2012729"/>
            <a:ext cx="6987595" cy="908330"/>
            <a:chOff x="-2084598" y="2234120"/>
            <a:chExt cx="8036634" cy="690823"/>
          </a:xfrm>
        </p:grpSpPr>
        <p:pic>
          <p:nvPicPr>
            <p:cNvPr id="8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7210154" y="2180205"/>
            <a:ext cx="38931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电容式传感器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sp>
        <p:nvSpPr>
          <p:cNvPr id="13" name="矩形 12"/>
          <p:cNvSpPr/>
          <p:nvPr/>
        </p:nvSpPr>
        <p:spPr>
          <a:xfrm>
            <a:off x="6103478" y="2211447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</a:t>
            </a:r>
          </a:p>
        </p:txBody>
      </p:sp>
      <p:sp>
        <p:nvSpPr>
          <p:cNvPr id="175" name="矩形 174"/>
          <p:cNvSpPr/>
          <p:nvPr/>
        </p:nvSpPr>
        <p:spPr>
          <a:xfrm>
            <a:off x="5821697" y="39632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5082049" y="4061792"/>
            <a:ext cx="7059162" cy="806762"/>
            <a:chOff x="-2084598" y="2232162"/>
            <a:chExt cx="8036634" cy="692781"/>
          </a:xfrm>
        </p:grpSpPr>
        <p:pic>
          <p:nvPicPr>
            <p:cNvPr id="30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曲线"/>
            <p:cNvSpPr/>
            <p:nvPr/>
          </p:nvSpPr>
          <p:spPr bwMode="auto">
            <a:xfrm>
              <a:off x="-1443997" y="2232162"/>
              <a:ext cx="1804781" cy="619131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6148593" y="4197986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</a:t>
            </a:r>
          </a:p>
        </p:txBody>
      </p:sp>
      <p:sp>
        <p:nvSpPr>
          <p:cNvPr id="34" name="矩形 33"/>
          <p:cNvSpPr/>
          <p:nvPr/>
        </p:nvSpPr>
        <p:spPr>
          <a:xfrm>
            <a:off x="7230936" y="4217610"/>
            <a:ext cx="418001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超声波传感器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sp>
        <p:nvSpPr>
          <p:cNvPr id="22" name="矩形 21"/>
          <p:cNvSpPr/>
          <p:nvPr/>
        </p:nvSpPr>
        <p:spPr>
          <a:xfrm>
            <a:off x="6111093" y="3809132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sp>
        <p:nvSpPr>
          <p:cNvPr id="24" name="矩形 23"/>
          <p:cNvSpPr/>
          <p:nvPr/>
        </p:nvSpPr>
        <p:spPr>
          <a:xfrm>
            <a:off x="5796297" y="49284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sp>
        <p:nvSpPr>
          <p:cNvPr id="35" name="矩形 34"/>
          <p:cNvSpPr/>
          <p:nvPr/>
        </p:nvSpPr>
        <p:spPr>
          <a:xfrm>
            <a:off x="6085693" y="4982143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四</a:t>
            </a:r>
          </a:p>
        </p:txBody>
      </p:sp>
      <p:sp>
        <p:nvSpPr>
          <p:cNvPr id="44" name="矩形 43"/>
          <p:cNvSpPr/>
          <p:nvPr/>
        </p:nvSpPr>
        <p:spPr>
          <a:xfrm>
            <a:off x="5656597" y="57920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5" y="9525"/>
            <a:ext cx="12192000" cy="685800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5119714" y="2012729"/>
            <a:ext cx="6987595" cy="908330"/>
            <a:chOff x="-2084598" y="2234120"/>
            <a:chExt cx="8036634" cy="690823"/>
          </a:xfrm>
        </p:grpSpPr>
        <p:pic>
          <p:nvPicPr>
            <p:cNvPr id="8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7210154" y="2180205"/>
            <a:ext cx="38931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电容式传感器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sp>
        <p:nvSpPr>
          <p:cNvPr id="13" name="矩形 12"/>
          <p:cNvSpPr/>
          <p:nvPr/>
        </p:nvSpPr>
        <p:spPr>
          <a:xfrm>
            <a:off x="6103478" y="2211447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</a:t>
            </a:r>
          </a:p>
        </p:txBody>
      </p:sp>
      <p:sp>
        <p:nvSpPr>
          <p:cNvPr id="175" name="矩形 174"/>
          <p:cNvSpPr/>
          <p:nvPr/>
        </p:nvSpPr>
        <p:spPr>
          <a:xfrm>
            <a:off x="5821697" y="39632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5082049" y="4061792"/>
            <a:ext cx="7059162" cy="806762"/>
            <a:chOff x="-2084598" y="2232162"/>
            <a:chExt cx="8036634" cy="692781"/>
          </a:xfrm>
        </p:grpSpPr>
        <p:pic>
          <p:nvPicPr>
            <p:cNvPr id="30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曲线"/>
            <p:cNvSpPr/>
            <p:nvPr/>
          </p:nvSpPr>
          <p:spPr bwMode="auto">
            <a:xfrm>
              <a:off x="-1443997" y="2232162"/>
              <a:ext cx="1804781" cy="619131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6148593" y="4197986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</a:t>
            </a:r>
          </a:p>
        </p:txBody>
      </p:sp>
      <p:sp>
        <p:nvSpPr>
          <p:cNvPr id="34" name="矩形 33"/>
          <p:cNvSpPr/>
          <p:nvPr/>
        </p:nvSpPr>
        <p:spPr>
          <a:xfrm>
            <a:off x="7230936" y="4217610"/>
            <a:ext cx="418001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超声波传感器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sp>
        <p:nvSpPr>
          <p:cNvPr id="24" name="矩形 23"/>
          <p:cNvSpPr/>
          <p:nvPr/>
        </p:nvSpPr>
        <p:spPr>
          <a:xfrm>
            <a:off x="5796297" y="49284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sp>
        <p:nvSpPr>
          <p:cNvPr id="35" name="矩形 34"/>
          <p:cNvSpPr/>
          <p:nvPr/>
        </p:nvSpPr>
        <p:spPr>
          <a:xfrm>
            <a:off x="6085693" y="4982143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四</a:t>
            </a:r>
          </a:p>
        </p:txBody>
      </p:sp>
      <p:sp>
        <p:nvSpPr>
          <p:cNvPr id="44" name="矩形 43"/>
          <p:cNvSpPr/>
          <p:nvPr/>
        </p:nvSpPr>
        <p:spPr>
          <a:xfrm>
            <a:off x="5656597" y="57920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sp>
        <p:nvSpPr>
          <p:cNvPr id="23" name="矩形 22"/>
          <p:cNvSpPr/>
          <p:nvPr/>
        </p:nvSpPr>
        <p:spPr>
          <a:xfrm>
            <a:off x="5119714" y="4038227"/>
            <a:ext cx="6711516" cy="814058"/>
          </a:xfrm>
          <a:prstGeom prst="rect">
            <a:avLst/>
          </a:prstGeom>
          <a:noFill/>
          <a:ln w="76200">
            <a:solidFill>
              <a:srgbClr val="CD2A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839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692569" y="3295293"/>
            <a:ext cx="76952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二、超声波传感器</a:t>
            </a:r>
            <a:r>
              <a:rPr lang="zh-CN" altLang="en-US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及其应用</a:t>
            </a:r>
            <a:endParaRPr lang="zh-CN" altLang="en-US" sz="4400" b="1" dirty="0">
              <a:solidFill>
                <a:srgbClr val="008B8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43400"/>
            <a:ext cx="12192000" cy="292448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2764" y="27710"/>
            <a:ext cx="2549236" cy="1510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4573" y="755000"/>
            <a:ext cx="84946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传感器与智能检测技术应用</a:t>
            </a:r>
            <a:endParaRPr lang="zh-CN" altLang="en-US" sz="5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45411" y="2539651"/>
            <a:ext cx="5925095" cy="2400657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超声波是一种机械波，它方向性好，穿透力强，遇到杂质或分界面会产生显著的反射。利用这些物理性质，可把一些非电量转换成声学参数，通过压电元件转换成电量。超声波传感器就是利用超声波的特性，将非电量转换为电量的测量元件。 </a:t>
            </a:r>
          </a:p>
        </p:txBody>
      </p:sp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二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、超声波</a:t>
            </a: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传感器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3537922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1.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超声波传感器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pic>
        <p:nvPicPr>
          <p:cNvPr id="36" name="Picture 5" descr="EFBCAFE59D7747599E941EE4C0C430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15917" y="2095226"/>
            <a:ext cx="2994026" cy="328950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93419" y="1804773"/>
            <a:ext cx="10656752" cy="1624227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声波</a:t>
            </a: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：是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一种机械波，由于发声体的机械振动，引起周围弹性介质中质点的振动，并由近及远的传播</a:t>
            </a: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。人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耳能听到的声波频率：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20HZ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～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20kHZ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范围内。频率超过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20KHZ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称为超声波，低于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20HZ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称为次声波。检测中常用的超声波频率范围为几十</a:t>
            </a:r>
            <a:r>
              <a:rPr lang="en-US" altLang="zh-CN" sz="2400" dirty="0" err="1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kHZ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到几十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MHZ</a:t>
            </a: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。</a:t>
            </a:r>
            <a:endParaRPr lang="zh-CN" altLang="en-US" sz="2400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二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、超声波</a:t>
            </a: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传感器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4139838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2.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超声波传感器的特性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graphicFrame>
        <p:nvGraphicFramePr>
          <p:cNvPr id="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1728258"/>
              </p:ext>
            </p:extLst>
          </p:nvPr>
        </p:nvGraphicFramePr>
        <p:xfrm>
          <a:off x="3175747" y="5205392"/>
          <a:ext cx="1660525" cy="5267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公式" r:id="rId4" imgW="482391" imgH="203112" progId="Equation.3">
                  <p:embed/>
                </p:oleObj>
              </mc:Choice>
              <mc:Fallback>
                <p:oleObj name="公式" r:id="rId4" imgW="482391" imgH="203112" progId="Equation.3">
                  <p:embed/>
                  <p:pic>
                    <p:nvPicPr>
                      <p:cNvPr id="13926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5747" y="5205392"/>
                        <a:ext cx="1660525" cy="52679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2033769" y="3777496"/>
            <a:ext cx="4410572" cy="1202510"/>
          </a:xfrm>
          <a:prstGeom prst="rect">
            <a:avLst/>
          </a:prstGeom>
          <a:solidFill>
            <a:schemeClr val="accent1"/>
          </a:solidFill>
          <a:ln w="25400" algn="ctr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超声波的传播特性：</a:t>
            </a:r>
            <a:r>
              <a:rPr lang="zh-CN" altLang="en-US" sz="2400" b="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</a:p>
          <a:p>
            <a:r>
              <a:rPr lang="zh-CN" altLang="en-US" sz="2400" b="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b="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400" b="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）传播速度</a:t>
            </a:r>
            <a:r>
              <a:rPr lang="zh-CN" altLang="en-US" sz="2400" b="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：超声波的传播速度与波长及频率成正比。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1912436" y="5846438"/>
            <a:ext cx="4531905" cy="402291"/>
          </a:xfrm>
          <a:prstGeom prst="rect">
            <a:avLst/>
          </a:prstGeom>
          <a:solidFill>
            <a:srgbClr val="00CC00"/>
          </a:solidFill>
          <a:ln w="25400" algn="ctr">
            <a:solidFill>
              <a:srgbClr val="A5002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0" i="1" dirty="0">
                <a:latin typeface="华文隶书" panose="02010800040101010101" pitchFamily="2" charset="-122"/>
                <a:ea typeface="华文隶书" panose="02010800040101010101" pitchFamily="2" charset="-122"/>
              </a:rPr>
              <a:t>λ</a:t>
            </a:r>
            <a:r>
              <a:rPr lang="zh-CN" altLang="en-US" sz="2000" b="0" dirty="0">
                <a:latin typeface="华文隶书" panose="02010800040101010101" pitchFamily="2" charset="-122"/>
                <a:ea typeface="华文隶书" panose="02010800040101010101" pitchFamily="2" charset="-122"/>
              </a:rPr>
              <a:t>为超声波的波长；</a:t>
            </a:r>
            <a:r>
              <a:rPr lang="en-US" altLang="zh-CN" sz="2000" b="0" i="1" dirty="0">
                <a:latin typeface="华文隶书" panose="02010800040101010101" pitchFamily="2" charset="-122"/>
                <a:ea typeface="华文隶书" panose="02010800040101010101" pitchFamily="2" charset="-122"/>
              </a:rPr>
              <a:t>f</a:t>
            </a:r>
            <a:r>
              <a:rPr lang="zh-CN" altLang="en-US" sz="2000" b="0" dirty="0">
                <a:latin typeface="华文隶书" panose="02010800040101010101" pitchFamily="2" charset="-122"/>
                <a:ea typeface="华文隶书" panose="02010800040101010101" pitchFamily="2" charset="-122"/>
              </a:rPr>
              <a:t>为超声波的频率</a:t>
            </a:r>
          </a:p>
        </p:txBody>
      </p:sp>
      <p:pic>
        <p:nvPicPr>
          <p:cNvPr id="12" name="Picture 13" descr="超声波传感器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73457" y="3686485"/>
            <a:ext cx="2995156" cy="283868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872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二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、超声波</a:t>
            </a: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传感器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4139838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2.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超声波传感器的特性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971550" y="1875918"/>
            <a:ext cx="9885136" cy="1941173"/>
          </a:xfrm>
          <a:prstGeom prst="rect">
            <a:avLst/>
          </a:prstGeom>
          <a:solidFill>
            <a:schemeClr val="accent1"/>
          </a:solidFill>
          <a:ln w="25400" algn="ctr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r>
              <a:rPr lang="zh-CN" altLang="en-US" sz="2400" b="0" dirty="0" smtClean="0"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b="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400" b="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）通过</a:t>
            </a:r>
            <a:r>
              <a:rPr lang="zh-CN" altLang="en-US" sz="2400" b="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两种不同的介质时，超声波产生反射和折射现象。但当它由气体传播到液体或固体中，或由固体、液体传播到气体中时，由于介质密度相差太大而几乎全部发生反射</a:t>
            </a:r>
            <a:r>
              <a:rPr lang="zh-CN" altLang="en-US" sz="2400" b="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400" b="0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2400" b="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400" b="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）通过</a:t>
            </a:r>
            <a:r>
              <a:rPr lang="zh-CN" altLang="en-US" sz="2400" b="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同种介质时，超声波随着传播距离的增加，其强度因介质吸收能量而衰减。</a:t>
            </a:r>
          </a:p>
        </p:txBody>
      </p:sp>
      <p:sp>
        <p:nvSpPr>
          <p:cNvPr id="15" name="AutoShape 5" descr="10%"/>
          <p:cNvSpPr>
            <a:spLocks noChangeArrowheads="1"/>
          </p:cNvSpPr>
          <p:nvPr/>
        </p:nvSpPr>
        <p:spPr bwMode="auto">
          <a:xfrm>
            <a:off x="1309687" y="4043363"/>
            <a:ext cx="4786313" cy="1760537"/>
          </a:xfrm>
          <a:prstGeom prst="wedgeEllipseCallout">
            <a:avLst>
              <a:gd name="adj1" fmla="val -51292"/>
              <a:gd name="adj2" fmla="val 94995"/>
            </a:avLst>
          </a:prstGeom>
          <a:pattFill prst="pct10">
            <a:fgClr>
              <a:srgbClr val="99CC00"/>
            </a:fgClr>
            <a:bgClr>
              <a:schemeClr val="bg1"/>
            </a:bgClr>
          </a:pattFill>
          <a:ln w="1270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ctr"/>
            <a:r>
              <a:rPr lang="zh-CN" altLang="en-US" sz="2000" b="0" dirty="0">
                <a:latin typeface="华文隶书" panose="02010800040101010101" pitchFamily="2" charset="-122"/>
                <a:ea typeface="华文隶书" panose="02010800040101010101" pitchFamily="2" charset="-122"/>
              </a:rPr>
              <a:t>超声波在气体中衰减很快，当频率较高时衰减更快。因此，超声波仪器主要用于固体和液体中。</a:t>
            </a:r>
          </a:p>
        </p:txBody>
      </p:sp>
    </p:spTree>
    <p:extLst>
      <p:ext uri="{BB962C8B-B14F-4D97-AF65-F5344CB8AC3E}">
        <p14:creationId xmlns:p14="http://schemas.microsoft.com/office/powerpoint/2010/main" val="332475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二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、超声波</a:t>
            </a: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传感器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2630352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3.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超声检测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93419" y="1804773"/>
            <a:ext cx="11063152" cy="861774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超声检测是一种无损检测。广泛用于金属构件、混凝土制品、塑料制品、陶瓷制品的探伤及厚度检测，以及物位、液位、流量、流速检测和防盗报警等许多</a:t>
            </a: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领域</a:t>
            </a: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。</a:t>
            </a:r>
            <a:endParaRPr lang="zh-CN" altLang="en-US" sz="2400" dirty="0">
              <a:latin typeface="华文隶书" panose="02010800040101010101" pitchFamily="2" charset="-122"/>
              <a:ea typeface="华文隶书" panose="0201080004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10" name="Picture 4" descr="超声波传感器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2447" y="3069175"/>
            <a:ext cx="2814636" cy="280429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4" descr="采用超声检测分析仪检测混凝土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95697" y="3069175"/>
            <a:ext cx="2938931" cy="280429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12" name="Group 4"/>
          <p:cNvGrpSpPr>
            <a:grpSpLocks/>
          </p:cNvGrpSpPr>
          <p:nvPr/>
        </p:nvGrpSpPr>
        <p:grpSpPr bwMode="auto">
          <a:xfrm>
            <a:off x="7147836" y="2862489"/>
            <a:ext cx="4739364" cy="1522413"/>
            <a:chOff x="930" y="1253"/>
            <a:chExt cx="2924" cy="855"/>
          </a:xfrm>
        </p:grpSpPr>
        <p:pic>
          <p:nvPicPr>
            <p:cNvPr id="16" name="Picture 5" descr="20051271609210"/>
            <p:cNvPicPr>
              <a:picLocks noChangeAspect="1" noChangeArrowheads="1"/>
            </p:cNvPicPr>
            <p:nvPr/>
          </p:nvPicPr>
          <p:blipFill>
            <a:blip r:embed="rId5">
              <a:lum contrast="12000"/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0" y="1389"/>
              <a:ext cx="1200" cy="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6"/>
            <p:cNvPicPr>
              <a:picLocks noChangeAspect="1" noChangeArrowheads="1"/>
            </p:cNvPicPr>
            <p:nvPr/>
          </p:nvPicPr>
          <p:blipFill>
            <a:blip r:embed="rId6">
              <a:lum contrast="-6000"/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8" y="1253"/>
              <a:ext cx="1496" cy="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8" name="Picture 8" descr="2005127162018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06267" y="4619399"/>
            <a:ext cx="1790478" cy="1901854"/>
          </a:xfrm>
          <a:prstGeom prst="rect">
            <a:avLst/>
          </a:prstGeom>
          <a:noFill/>
          <a:ln/>
        </p:spPr>
      </p:pic>
      <p:pic>
        <p:nvPicPr>
          <p:cNvPr id="19" name="Picture 9" descr="点击查看640×480原始图片..."/>
          <p:cNvPicPr>
            <a:picLocks noChangeAspect="1" noChangeArrowheads="1"/>
          </p:cNvPicPr>
          <p:nvPr/>
        </p:nvPicPr>
        <p:blipFill>
          <a:blip r:embed="rId8" cstate="print">
            <a:lum bright="48000" contrast="18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3961" y="4591277"/>
            <a:ext cx="1708441" cy="189268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8150301" y="6187654"/>
            <a:ext cx="2501900" cy="371513"/>
          </a:xfrm>
          <a:prstGeom prst="rect">
            <a:avLst/>
          </a:prstGeom>
          <a:solidFill>
            <a:srgbClr val="FFCC00"/>
          </a:solidFill>
          <a:ln w="25400" algn="ctr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b="0" dirty="0">
                <a:latin typeface="华文隶书" panose="02010800040101010101" pitchFamily="2" charset="-122"/>
                <a:ea typeface="华文隶书" panose="02010800040101010101" pitchFamily="2" charset="-122"/>
              </a:rPr>
              <a:t>超声波距离传感器 </a:t>
            </a: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647674" y="6119573"/>
            <a:ext cx="2964182" cy="371513"/>
          </a:xfrm>
          <a:prstGeom prst="rect">
            <a:avLst/>
          </a:prstGeom>
          <a:solidFill>
            <a:srgbClr val="FFCC00"/>
          </a:solidFill>
          <a:ln w="25400" algn="ctr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ERW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管材焊缝超声检测系统</a:t>
            </a:r>
            <a:r>
              <a:rPr lang="zh-CN" altLang="en-US" b="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795697" y="6130978"/>
            <a:ext cx="3409043" cy="371513"/>
          </a:xfrm>
          <a:prstGeom prst="rect">
            <a:avLst/>
          </a:prstGeom>
          <a:solidFill>
            <a:srgbClr val="FFCC00"/>
          </a:solidFill>
          <a:ln w="25400" algn="ctr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采用超声检测分析仪检测混凝土</a:t>
            </a:r>
          </a:p>
        </p:txBody>
      </p:sp>
    </p:spTree>
    <p:extLst>
      <p:ext uri="{BB962C8B-B14F-4D97-AF65-F5344CB8AC3E}">
        <p14:creationId xmlns:p14="http://schemas.microsoft.com/office/powerpoint/2010/main" val="240369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677</TotalTime>
  <Words>519</Words>
  <Application>Microsoft Office PowerPoint</Application>
  <PresentationFormat>宽屏</PresentationFormat>
  <Paragraphs>58</Paragraphs>
  <Slides>15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等线</vt:lpstr>
      <vt:lpstr>等线 Light</vt:lpstr>
      <vt:lpstr>华文彩云</vt:lpstr>
      <vt:lpstr>华文行楷</vt:lpstr>
      <vt:lpstr>华文隶书</vt:lpstr>
      <vt:lpstr>华文新魏</vt:lpstr>
      <vt:lpstr>宋体</vt:lpstr>
      <vt:lpstr>微软雅黑</vt:lpstr>
      <vt:lpstr>Arial</vt:lpstr>
      <vt:lpstr>Calibri</vt:lpstr>
      <vt:lpstr>Times New Roman</vt:lpstr>
      <vt:lpstr>Office 主题​​</vt:lpstr>
      <vt:lpstr>公式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yang</cp:lastModifiedBy>
  <cp:revision>513</cp:revision>
  <dcterms:created xsi:type="dcterms:W3CDTF">2021-03-19T16:08:00Z</dcterms:created>
  <dcterms:modified xsi:type="dcterms:W3CDTF">2022-11-24T04:47:33Z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88038CD3B1904411A135EB2CA67EF591</vt:lpwstr>
  </property>
  <property fmtid="{D5CDD505-2E9C-101B-9397-08002B2CF9AE}" pid="3" name="KSOProductBuildVer">
    <vt:lpwstr>2052-11.1.0.11365</vt:lpwstr>
  </property>
</Properties>
</file>