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3"/>
    <p:sldId id="405" r:id="rId4"/>
    <p:sldId id="438" r:id="rId5"/>
    <p:sldId id="436" r:id="rId6"/>
    <p:sldId id="445" r:id="rId7"/>
    <p:sldId id="427" r:id="rId8"/>
    <p:sldId id="428" r:id="rId9"/>
    <p:sldId id="406" r:id="rId10"/>
    <p:sldId id="437" r:id="rId11"/>
    <p:sldId id="344"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p:scale>
          <a:sx n="100" d="100"/>
          <a:sy n="100" d="100"/>
        </p:scale>
        <p:origin x="894"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544C4B4-8F8F-48B7-9852-CA3FC056871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jpe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26138" y="3213490"/>
            <a:ext cx="4913068"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项目二</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温度检测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1"/>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矩形 3"/>
          <p:cNvSpPr/>
          <p:nvPr/>
        </p:nvSpPr>
        <p:spPr>
          <a:xfrm>
            <a:off x="4336473" y="93869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endPar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了解热电式传感器的基本原理，掌握热电偶、热电阻和热敏电阻在各种检测中的</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应用</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掌握热电式传感器的识别、选用和检测方法</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155755" y="0"/>
            <a:ext cx="2892809" cy="461665"/>
          </a:xfrm>
          <a:prstGeom prst="rect">
            <a:avLst/>
          </a:prstGeom>
          <a:noFill/>
        </p:spPr>
        <p:txBody>
          <a:bodyPr wrap="square" rtlCol="0">
            <a:spAutoFit/>
          </a:bodyPr>
          <a:lstStyle/>
          <a:p>
            <a:r>
              <a:rPr lang="zh-CN" altLang="en-US" sz="2400" b="1" dirty="0" smtClean="0">
                <a:solidFill>
                  <a:srgbClr val="008B8F"/>
                </a:solidFill>
                <a:latin typeface="华文彩云" panose="02010800040101010101" pitchFamily="2" charset="-122"/>
                <a:ea typeface="华文彩云" panose="02010800040101010101" pitchFamily="2" charset="-122"/>
              </a:rPr>
              <a:t>项目一</a:t>
            </a:r>
            <a:r>
              <a:rPr lang="en-US" altLang="zh-CN" sz="2400" b="1" dirty="0" smtClean="0">
                <a:solidFill>
                  <a:srgbClr val="008B8F"/>
                </a:solidFill>
                <a:latin typeface="华文彩云" panose="02010800040101010101" pitchFamily="2" charset="-122"/>
                <a:ea typeface="华文彩云" panose="02010800040101010101" pitchFamily="2" charset="-122"/>
              </a:rPr>
              <a:t>  </a:t>
            </a:r>
            <a:r>
              <a:rPr lang="zh-CN" altLang="en-US" sz="2400" b="1" dirty="0" smtClean="0">
                <a:solidFill>
                  <a:srgbClr val="008B8F"/>
                </a:solidFill>
                <a:latin typeface="华文彩云" panose="02010800040101010101" pitchFamily="2" charset="-122"/>
                <a:ea typeface="华文彩云" panose="02010800040101010101" pitchFamily="2" charset="-122"/>
              </a:rPr>
              <a:t>温度检测</a:t>
            </a:r>
            <a:endParaRPr lang="zh-CN" altLang="en-US" sz="24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025634" y="1040409"/>
            <a:ext cx="7085574" cy="908330"/>
            <a:chOff x="-2084598" y="2234120"/>
            <a:chExt cx="8036634" cy="690823"/>
          </a:xfrm>
        </p:grpSpPr>
        <p:pic>
          <p:nvPicPr>
            <p:cNvPr id="8"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219048"/>
            <a:ext cx="3574386"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热电偶传感器及其应用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065378" y="121219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29" name="组合 28"/>
          <p:cNvGrpSpPr/>
          <p:nvPr/>
        </p:nvGrpSpPr>
        <p:grpSpPr>
          <a:xfrm>
            <a:off x="5082049" y="2113490"/>
            <a:ext cx="7085574" cy="804489"/>
            <a:chOff x="-2084598" y="2234120"/>
            <a:chExt cx="8036634" cy="690823"/>
          </a:xfrm>
        </p:grpSpPr>
        <p:pic>
          <p:nvPicPr>
            <p:cNvPr id="30"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71407" y="2244605"/>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269036" y="2251129"/>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热电阻传感器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grpSp>
        <p:nvGrpSpPr>
          <p:cNvPr id="18" name="组合 17"/>
          <p:cNvGrpSpPr/>
          <p:nvPr/>
        </p:nvGrpSpPr>
        <p:grpSpPr>
          <a:xfrm>
            <a:off x="5021735" y="3104202"/>
            <a:ext cx="7085574" cy="804489"/>
            <a:chOff x="-2084598" y="2234120"/>
            <a:chExt cx="8036634" cy="690823"/>
          </a:xfrm>
        </p:grpSpPr>
        <p:pic>
          <p:nvPicPr>
            <p:cNvPr id="19"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2353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3" name="矩形 22"/>
          <p:cNvSpPr/>
          <p:nvPr/>
        </p:nvSpPr>
        <p:spPr>
          <a:xfrm>
            <a:off x="7208722" y="3241841"/>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grpSp>
        <p:nvGrpSpPr>
          <p:cNvPr id="25" name="组合 24"/>
          <p:cNvGrpSpPr/>
          <p:nvPr/>
        </p:nvGrpSpPr>
        <p:grpSpPr>
          <a:xfrm>
            <a:off x="5021735" y="5021841"/>
            <a:ext cx="7085574" cy="804489"/>
            <a:chOff x="-2084598" y="2234120"/>
            <a:chExt cx="8036634" cy="690823"/>
          </a:xfrm>
        </p:grpSpPr>
        <p:pic>
          <p:nvPicPr>
            <p:cNvPr id="26"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111093" y="5152956"/>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五</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矩形 35"/>
          <p:cNvSpPr/>
          <p:nvPr/>
        </p:nvSpPr>
        <p:spPr>
          <a:xfrm>
            <a:off x="7208722" y="5159480"/>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非接触式传感器及其应用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37" name="矩形 36"/>
          <p:cNvSpPr/>
          <p:nvPr/>
        </p:nvSpPr>
        <p:spPr>
          <a:xfrm>
            <a:off x="5236971" y="2077051"/>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5132954" y="4074978"/>
            <a:ext cx="7085574" cy="804489"/>
            <a:chOff x="-2084598" y="2234120"/>
            <a:chExt cx="8036634" cy="690823"/>
          </a:xfrm>
        </p:grpSpPr>
        <p:pic>
          <p:nvPicPr>
            <p:cNvPr id="39"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descr="9686622211428892416255.png"/>
            <p:cNvPicPr>
              <a:picLocks noChangeAspect="1" noChangeArrowheads="1"/>
            </p:cNvPicPr>
            <p:nvPr/>
          </p:nvPicPr>
          <p:blipFill>
            <a:blip r:embed="rId2">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2" name="矩形 41"/>
          <p:cNvSpPr/>
          <p:nvPr/>
        </p:nvSpPr>
        <p:spPr>
          <a:xfrm>
            <a:off x="6222312" y="420609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3" name="矩形 42"/>
          <p:cNvSpPr/>
          <p:nvPr/>
        </p:nvSpPr>
        <p:spPr>
          <a:xfrm>
            <a:off x="7319941" y="4212617"/>
            <a:ext cx="3894540"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集成温度传感器及其应用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46064" y="3205646"/>
            <a:ext cx="7695284"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二、</a:t>
            </a:r>
            <a:r>
              <a:rPr lang="zh-CN" altLang="en-US" sz="4400" b="1" dirty="0">
                <a:solidFill>
                  <a:srgbClr val="008B8F"/>
                </a:solidFill>
                <a:latin typeface="华文行楷" panose="02010800040101010101" pitchFamily="2" charset="-122"/>
                <a:ea typeface="华文行楷" panose="02010800040101010101" pitchFamily="2" charset="-122"/>
              </a:rPr>
              <a:t>热电阻传感器及其</a:t>
            </a:r>
            <a:r>
              <a:rPr lang="zh-CN" altLang="en-US" sz="4400" b="1" dirty="0" smtClean="0">
                <a:solidFill>
                  <a:srgbClr val="008B8F"/>
                </a:solidFill>
                <a:latin typeface="华文行楷" panose="02010800040101010101" pitchFamily="2" charset="-122"/>
                <a:ea typeface="华文行楷" panose="02010800040101010101" pitchFamily="2" charset="-122"/>
              </a:rPr>
              <a:t>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矩形 3"/>
          <p:cNvSpPr/>
          <p:nvPr/>
        </p:nvSpPr>
        <p:spPr>
          <a:xfrm>
            <a:off x="4319963" y="1498763"/>
            <a:ext cx="7162800" cy="3138170"/>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三个问题：</a:t>
            </a:r>
            <a:endPar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en-US" altLang="zh-CN" sz="3200" b="1" kern="100" dirty="0">
                <a:latin typeface="华文隶书" panose="02010800040101010101" pitchFamily="2" charset="-122"/>
                <a:ea typeface="华文隶书" panose="02010800040101010101" pitchFamily="2" charset="-122"/>
                <a:cs typeface="Times New Roman" panose="02020603050405020304" pitchFamily="18" charset="0"/>
              </a:rPr>
              <a:t>1.</a:t>
            </a:r>
            <a:r>
              <a:rPr lang="zh-CN" altLang="en-US" sz="3200" b="1" kern="100" dirty="0">
                <a:latin typeface="华文隶书" panose="02010800040101010101" pitchFamily="2" charset="-122"/>
                <a:ea typeface="华文隶书" panose="02010800040101010101" pitchFamily="2" charset="-122"/>
                <a:cs typeface="Times New Roman" panose="02020603050405020304" pitchFamily="18" charset="0"/>
              </a:rPr>
              <a:t>热电阻的测温范围？</a:t>
            </a:r>
            <a:endParaRPr lang="zh-CN" altLang="zh-CN" sz="32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en-US" altLang="zh-CN" sz="3200" b="1" kern="100" dirty="0">
                <a:latin typeface="华文隶书" panose="02010800040101010101" pitchFamily="2" charset="-122"/>
                <a:ea typeface="华文隶书" panose="02010800040101010101" pitchFamily="2" charset="-122"/>
                <a:cs typeface="Times New Roman" panose="02020603050405020304" pitchFamily="18" charset="0"/>
              </a:rPr>
              <a:t>2.</a:t>
            </a:r>
            <a:r>
              <a:rPr lang="zh-CN" altLang="en-US" sz="3200" b="1" kern="100" dirty="0">
                <a:latin typeface="华文隶书" panose="02010800040101010101" pitchFamily="2" charset="-122"/>
                <a:ea typeface="华文隶书" panose="02010800040101010101" pitchFamily="2" charset="-122"/>
                <a:cs typeface="Times New Roman" panose="02020603050405020304" pitchFamily="18" charset="0"/>
              </a:rPr>
              <a:t>热电阻的结构及性能指标？</a:t>
            </a:r>
            <a:endParaRPr lang="zh-CN" altLang="zh-CN" sz="32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en-US" altLang="zh-CN" sz="3200" b="1" kern="100" dirty="0">
                <a:latin typeface="华文隶书" panose="02010800040101010101" pitchFamily="2" charset="-122"/>
                <a:ea typeface="华文隶书" panose="02010800040101010101" pitchFamily="2" charset="-122"/>
                <a:cs typeface="Times New Roman" panose="02020603050405020304" pitchFamily="18" charset="0"/>
              </a:rPr>
              <a:t>3.</a:t>
            </a:r>
            <a:r>
              <a:rPr lang="zh-CN" altLang="en-US" sz="3200" b="1" kern="100" dirty="0">
                <a:latin typeface="华文隶书" panose="02010800040101010101" pitchFamily="2" charset="-122"/>
                <a:ea typeface="华文隶书" panose="02010800040101010101" pitchFamily="2" charset="-122"/>
                <a:cs typeface="Times New Roman" panose="02020603050405020304" pitchFamily="18" charset="0"/>
              </a:rPr>
              <a:t>热电阻的测温原理？</a:t>
            </a:r>
            <a:endParaRPr lang="zh-CN" altLang="en-US" sz="3200" b="1"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8579485" y="0"/>
            <a:ext cx="3469640" cy="39878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sym typeface="+mn-ea"/>
              </a:rPr>
              <a:t>二、</a:t>
            </a:r>
            <a:r>
              <a:rPr lang="zh-CN" altLang="en-US" sz="2000" b="1" dirty="0">
                <a:solidFill>
                  <a:srgbClr val="008B8F"/>
                </a:solidFill>
                <a:latin typeface="华文彩云" panose="02010800040101010101" pitchFamily="2" charset="-122"/>
                <a:ea typeface="华文彩云" panose="02010800040101010101" pitchFamily="2" charset="-122"/>
                <a:sym typeface="+mn-ea"/>
              </a:rPr>
              <a:t>热电阻传感器及其</a:t>
            </a:r>
            <a:r>
              <a:rPr lang="zh-CN" altLang="en-US" sz="2000" b="1" dirty="0" smtClean="0">
                <a:solidFill>
                  <a:srgbClr val="008B8F"/>
                </a:solidFill>
                <a:latin typeface="华文彩云" panose="02010800040101010101" pitchFamily="2" charset="-122"/>
                <a:ea typeface="华文彩云" panose="02010800040101010101" pitchFamily="2" charset="-122"/>
                <a:sym typeface="+mn-ea"/>
              </a:rPr>
              <a:t>应用</a:t>
            </a:r>
            <a:endParaRPr lang="zh-CN" altLang="en-US" sz="2000" b="1" dirty="0" smtClean="0">
              <a:solidFill>
                <a:srgbClr val="008B8F"/>
              </a:solidFill>
              <a:latin typeface="华文彩云" panose="02010800040101010101" pitchFamily="2" charset="-122"/>
              <a:ea typeface="华文彩云" panose="02010800040101010101" pitchFamily="2" charset="-122"/>
              <a:sym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1"/>
          <a:stretch>
            <a:fillRect/>
          </a:stretch>
        </p:blipFill>
        <p:spPr>
          <a:xfrm>
            <a:off x="0" y="-8732"/>
            <a:ext cx="12192000" cy="6858000"/>
          </a:xfrm>
          <a:prstGeom prst="rect">
            <a:avLst/>
          </a:prstGeom>
        </p:spPr>
      </p:pic>
      <p:sp>
        <p:nvSpPr>
          <p:cNvPr id="5" name="矩形 4"/>
          <p:cNvSpPr/>
          <p:nvPr/>
        </p:nvSpPr>
        <p:spPr>
          <a:xfrm>
            <a:off x="506040" y="1627632"/>
            <a:ext cx="7992500" cy="1630045"/>
          </a:xfrm>
          <a:prstGeom prst="rect">
            <a:avLst/>
          </a:prstGeom>
          <a:ln>
            <a:solidFill>
              <a:srgbClr val="92D050"/>
            </a:solidFill>
          </a:ln>
        </p:spPr>
        <p:txBody>
          <a:bodyPr wrap="square">
            <a:spAutoFit/>
          </a:bodyPr>
          <a:lstStyle/>
          <a:p>
            <a:pPr algn="just">
              <a:lnSpc>
                <a:spcPts val="3000"/>
              </a:lnSpc>
            </a:pP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热电阻是利用导体的电阻率随温度变化这一物理现象来测量温度的。热电阻主要用于工业测温，它具有灵敏度高，稳定性、互换性好，精度高。但它需要外加电源，测量温度不能太高，主要用于中、低温度（</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–200</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650℃</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）范围的温度测量。 </a:t>
            </a:r>
            <a:endParaRPr lang="zh-CN" altLang="en-US" sz="2000"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400" dirty="0">
                <a:latin typeface="华文隶书" panose="02010800040101010101" pitchFamily="2" charset="-122"/>
                <a:ea typeface="华文隶书" panose="02010800040101010101" pitchFamily="2" charset="-122"/>
                <a:cs typeface="微软雅黑" panose="020B0503020204020204" charset="-122"/>
              </a:rPr>
              <a:t>热电阻传感器及其</a:t>
            </a:r>
            <a:r>
              <a:rPr lang="zh-CN" altLang="en-US" sz="2400" dirty="0" smtClean="0">
                <a:latin typeface="华文隶书" panose="02010800040101010101" pitchFamily="2" charset="-122"/>
                <a:ea typeface="华文隶书" panose="02010800040101010101" pitchFamily="2" charset="-122"/>
                <a:cs typeface="微软雅黑" panose="020B0503020204020204" charset="-122"/>
              </a:rPr>
              <a:t>应用</a:t>
            </a:r>
            <a:endParaRPr lang="zh-CN" altLang="en-US" sz="24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383281"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热电阻传感器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5" name="矩形 24"/>
          <p:cNvSpPr/>
          <p:nvPr/>
        </p:nvSpPr>
        <p:spPr>
          <a:xfrm>
            <a:off x="1726733" y="6009677"/>
            <a:ext cx="4288353" cy="523220"/>
          </a:xfrm>
          <a:prstGeom prst="rect">
            <a:avLst/>
          </a:prstGeom>
        </p:spPr>
        <p:txBody>
          <a:bodyPr vert="horz" wrap="none">
            <a:spAutoFit/>
          </a:bodyPr>
          <a:lstStyle/>
          <a:p>
            <a:pPr algn="ctr"/>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400" dirty="0" smtClean="0">
                <a:latin typeface="华文隶书" panose="02010800040101010101" pitchFamily="2" charset="-122"/>
                <a:ea typeface="华文隶书" panose="02010800040101010101" pitchFamily="2" charset="-122"/>
                <a:cs typeface="Times New Roman" panose="02020603050405020304" pitchFamily="18" charset="0"/>
              </a:rPr>
              <a:t>1</a:t>
            </a:r>
            <a:r>
              <a:rPr lang="zh-CN" altLang="en-US" sz="1400" dirty="0">
                <a:latin typeface="华文隶书" panose="02010800040101010101" pitchFamily="2" charset="-122"/>
                <a:ea typeface="华文隶书" panose="02010800040101010101" pitchFamily="2" charset="-122"/>
                <a:cs typeface="Times New Roman" panose="02020603050405020304" pitchFamily="18" charset="0"/>
              </a:rPr>
              <a:t>铂热电阻结构图</a:t>
            </a:r>
            <a:endParaRPr lang="zh-CN" altLang="en-US" sz="1400" dirty="0">
              <a:latin typeface="华文隶书" panose="02010800040101010101" pitchFamily="2" charset="-122"/>
              <a:ea typeface="华文隶书" panose="02010800040101010101" pitchFamily="2" charset="-122"/>
              <a:cs typeface="Times New Roman" panose="02020603050405020304" pitchFamily="18" charset="0"/>
            </a:endParaRPr>
          </a:p>
          <a:p>
            <a:r>
              <a:rPr lang="en-US" altLang="zh-CN" sz="1400" dirty="0">
                <a:latin typeface="华文隶书" panose="02010800040101010101" pitchFamily="2" charset="-122"/>
                <a:ea typeface="华文隶书" panose="02010800040101010101" pitchFamily="2" charset="-122"/>
                <a:cs typeface="Times New Roman" panose="02020603050405020304" pitchFamily="18" charset="0"/>
              </a:rPr>
              <a:t>1-</a:t>
            </a:r>
            <a:r>
              <a:rPr lang="zh-CN" altLang="en-US" sz="1400" dirty="0">
                <a:latin typeface="华文隶书" panose="02010800040101010101" pitchFamily="2" charset="-122"/>
                <a:ea typeface="华文隶书" panose="02010800040101010101" pitchFamily="2" charset="-122"/>
                <a:cs typeface="Times New Roman" panose="02020603050405020304" pitchFamily="18" charset="0"/>
              </a:rPr>
              <a:t>金属保护套管；</a:t>
            </a:r>
            <a:r>
              <a:rPr lang="en-US" altLang="zh-CN" sz="1400" dirty="0">
                <a:latin typeface="华文隶书" panose="02010800040101010101" pitchFamily="2" charset="-122"/>
                <a:ea typeface="华文隶书" panose="02010800040101010101" pitchFamily="2" charset="-122"/>
                <a:cs typeface="Times New Roman" panose="02020603050405020304" pitchFamily="18" charset="0"/>
              </a:rPr>
              <a:t>2-</a:t>
            </a:r>
            <a:r>
              <a:rPr lang="zh-CN" altLang="en-US" sz="1400" dirty="0">
                <a:latin typeface="华文隶书" panose="02010800040101010101" pitchFamily="2" charset="-122"/>
                <a:ea typeface="华文隶书" panose="02010800040101010101" pitchFamily="2" charset="-122"/>
                <a:cs typeface="Times New Roman" panose="02020603050405020304" pitchFamily="18" charset="0"/>
              </a:rPr>
              <a:t>热电阻元件；</a:t>
            </a:r>
            <a:r>
              <a:rPr lang="en-US" altLang="zh-CN" sz="1400" dirty="0">
                <a:latin typeface="华文隶书" panose="02010800040101010101" pitchFamily="2" charset="-122"/>
                <a:ea typeface="华文隶书" panose="02010800040101010101" pitchFamily="2" charset="-122"/>
                <a:cs typeface="Times New Roman" panose="02020603050405020304" pitchFamily="18" charset="0"/>
              </a:rPr>
              <a:t>3-</a:t>
            </a:r>
            <a:r>
              <a:rPr lang="zh-CN" altLang="en-US" sz="1400" dirty="0">
                <a:latin typeface="华文隶书" panose="02010800040101010101" pitchFamily="2" charset="-122"/>
                <a:ea typeface="华文隶书" panose="02010800040101010101" pitchFamily="2" charset="-122"/>
                <a:cs typeface="Times New Roman" panose="02020603050405020304" pitchFamily="18" charset="0"/>
              </a:rPr>
              <a:t>绝缘材料；</a:t>
            </a:r>
            <a:r>
              <a:rPr lang="en-US" altLang="zh-CN" sz="1400" dirty="0">
                <a:latin typeface="华文隶书" panose="02010800040101010101" pitchFamily="2" charset="-122"/>
                <a:ea typeface="华文隶书" panose="02010800040101010101" pitchFamily="2" charset="-122"/>
                <a:cs typeface="Times New Roman" panose="02020603050405020304" pitchFamily="18" charset="0"/>
              </a:rPr>
              <a:t>4-</a:t>
            </a:r>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引线</a:t>
            </a:r>
            <a:endParaRPr lang="zh-CN" altLang="en-US" sz="14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31" name="矩形 30"/>
          <p:cNvSpPr/>
          <p:nvPr/>
        </p:nvSpPr>
        <p:spPr>
          <a:xfrm>
            <a:off x="8082452" y="6032805"/>
            <a:ext cx="3747903" cy="523220"/>
          </a:xfrm>
          <a:prstGeom prst="rect">
            <a:avLst/>
          </a:prstGeom>
        </p:spPr>
        <p:txBody>
          <a:bodyPr wrap="square">
            <a:spAutoFit/>
          </a:bodyPr>
          <a:lstStyle/>
          <a:p>
            <a:pPr algn="ct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a</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）普通铂</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热电阻（</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）小型铂</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热电阻</a:t>
            </a:r>
            <a:endPar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gn="ct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c</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）防爆型铂</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热电阻（</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d</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）铜热电阻 </a:t>
            </a:r>
            <a:endParaRPr lang="zh-CN" altLang="en-US" sz="14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33" name="矩形 32"/>
          <p:cNvSpPr/>
          <p:nvPr/>
        </p:nvSpPr>
        <p:spPr>
          <a:xfrm>
            <a:off x="506039" y="3343413"/>
            <a:ext cx="7992501" cy="477054"/>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热电阻一般由测温元件（电阻体或电阻丝）、保护管和接线盒三部分组成 </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 </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pic>
        <p:nvPicPr>
          <p:cNvPr id="34" name="Picture 9" descr="照片1 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263233" y="3889584"/>
            <a:ext cx="5374807" cy="20420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Picture 10" descr="热电阻3 拷贝"/>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8009600" y="3944625"/>
            <a:ext cx="1098557" cy="159241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6"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06265" y="3944626"/>
            <a:ext cx="1049684" cy="15924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7" name="Picture 11" descr="WZP防爆热电阻"/>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a:xfrm>
            <a:off x="10917593" y="3944625"/>
            <a:ext cx="912762" cy="1592411"/>
          </a:xfrm>
          <a:prstGeom prst="rect">
            <a:avLst/>
          </a:prstGeom>
          <a:noFill/>
          <a:ln>
            <a:solidFill>
              <a:schemeClr val="tx1"/>
            </a:solidFill>
          </a:ln>
        </p:spPr>
      </p:pic>
      <p:pic>
        <p:nvPicPr>
          <p:cNvPr id="38"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2425" y="1866694"/>
            <a:ext cx="2251549" cy="148376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矩形 38"/>
          <p:cNvSpPr/>
          <p:nvPr/>
        </p:nvSpPr>
        <p:spPr>
          <a:xfrm>
            <a:off x="10175740" y="3397254"/>
            <a:ext cx="380209" cy="338554"/>
          </a:xfrm>
          <a:prstGeom prst="rect">
            <a:avLst/>
          </a:prstGeom>
        </p:spPr>
        <p:txBody>
          <a:bodyPr wrap="square">
            <a:spAutoFit/>
          </a:bodyPr>
          <a:lstStyle/>
          <a:p>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(a)</a:t>
            </a:r>
            <a:endParaRPr lang="zh-CN" altLang="en-US" sz="16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40" name="矩形 39"/>
          <p:cNvSpPr/>
          <p:nvPr/>
        </p:nvSpPr>
        <p:spPr>
          <a:xfrm>
            <a:off x="8207503" y="5694251"/>
            <a:ext cx="380209" cy="338554"/>
          </a:xfrm>
          <a:prstGeom prst="rect">
            <a:avLst/>
          </a:prstGeom>
        </p:spPr>
        <p:txBody>
          <a:bodyPr wrap="square">
            <a:spAutoFit/>
          </a:bodyPr>
          <a:lstStyle/>
          <a:p>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(b)</a:t>
            </a:r>
            <a:endParaRPr lang="zh-CN" altLang="en-US" sz="16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41" name="矩形 40"/>
          <p:cNvSpPr/>
          <p:nvPr/>
        </p:nvSpPr>
        <p:spPr>
          <a:xfrm>
            <a:off x="9867990" y="5678355"/>
            <a:ext cx="380209" cy="338554"/>
          </a:xfrm>
          <a:prstGeom prst="rect">
            <a:avLst/>
          </a:prstGeom>
        </p:spPr>
        <p:txBody>
          <a:bodyPr wrap="square">
            <a:spAutoFit/>
          </a:bodyPr>
          <a:lstStyle/>
          <a:p>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(c)</a:t>
            </a:r>
            <a:endParaRPr lang="zh-CN" altLang="en-US" sz="16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42" name="矩形 41"/>
          <p:cNvSpPr/>
          <p:nvPr/>
        </p:nvSpPr>
        <p:spPr>
          <a:xfrm>
            <a:off x="11212697" y="5687320"/>
            <a:ext cx="380209" cy="338554"/>
          </a:xfrm>
          <a:prstGeom prst="rect">
            <a:avLst/>
          </a:prstGeom>
        </p:spPr>
        <p:txBody>
          <a:bodyPr wrap="square">
            <a:spAutoFit/>
          </a:bodyPr>
          <a:lstStyle/>
          <a:p>
            <a:r>
              <a:rPr lang="en-US" altLang="zh-CN" sz="1600" dirty="0" smtClean="0">
                <a:latin typeface="Times New Roman" panose="02020603050405020304" pitchFamily="18" charset="0"/>
                <a:ea typeface="华文隶书" panose="02010800040101010101" pitchFamily="2" charset="-122"/>
                <a:cs typeface="Times New Roman" panose="02020603050405020304" pitchFamily="18" charset="0"/>
              </a:rPr>
              <a:t>(d)</a:t>
            </a:r>
            <a:endParaRPr lang="zh-CN" altLang="en-US" sz="1600" dirty="0">
              <a:latin typeface="Times New Roman" panose="02020603050405020304" pitchFamily="18" charset="0"/>
              <a:ea typeface="华文隶书"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1"/>
          <a:stretch>
            <a:fillRect/>
          </a:stretch>
        </p:blipFill>
        <p:spPr>
          <a:xfrm>
            <a:off x="0" y="-8732"/>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热电阻传感器及其应用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5697856"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常用热电阻的主要技术性能</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graphicFrame>
        <p:nvGraphicFramePr>
          <p:cNvPr id="7" name="Group 10"/>
          <p:cNvGraphicFramePr/>
          <p:nvPr/>
        </p:nvGraphicFramePr>
        <p:xfrm>
          <a:off x="1869141" y="1778000"/>
          <a:ext cx="8063753" cy="3959412"/>
        </p:xfrm>
        <a:graphic>
          <a:graphicData uri="http://schemas.openxmlformats.org/drawingml/2006/table">
            <a:tbl>
              <a:tblPr/>
              <a:tblGrid>
                <a:gridCol w="2743200"/>
                <a:gridCol w="2463800"/>
                <a:gridCol w="2856753"/>
              </a:tblGrid>
              <a:tr h="409915">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材料</a:t>
                      </a:r>
                      <a:endPar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铂</a:t>
                      </a:r>
                      <a:endPar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铜</a:t>
                      </a:r>
                      <a:endParaRPr kumimoji="0" lang="zh-CN" altLang="en-US" sz="1600" b="1"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229">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使用温度范围（℃）</a:t>
                      </a:r>
                      <a:endPar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200</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650</a:t>
                      </a:r>
                      <a:endPar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50</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150</a:t>
                      </a:r>
                      <a:endPar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r>
              <a:tr h="456497">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电阻率（</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Ω·m×10</a:t>
                      </a:r>
                      <a:r>
                        <a:rPr kumimoji="0" lang="en-US" altLang="zh-CN" sz="1600" b="0" i="0" u="none" strike="noStrike" cap="none" normalizeH="0" baseline="3000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-6</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endPar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0.0981</a:t>
                      </a:r>
                      <a:r>
                        <a:rPr kumimoji="0" lang="zh-CN" altLang="en-US"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0.106</a:t>
                      </a:r>
                      <a:endPar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0.017</a:t>
                      </a:r>
                      <a:endPar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746854">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100℃</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间电阻温度系数</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α</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（平均值）（</a:t>
                      </a:r>
                      <a:r>
                        <a:rPr kumimoji="0" lang="en-US" altLang="zh-CN"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1/</a:t>
                      </a:r>
                      <a:r>
                        <a:rPr kumimoji="0" lang="en-US" altLang="zh-CN" sz="1600" b="1"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a:t>
                      </a:r>
                      <a:endPar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0.00385</a:t>
                      </a:r>
                      <a:endPar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0.00428</a:t>
                      </a:r>
                      <a:endParaRPr kumimoji="0" lang="en-US" altLang="zh-CN"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r>
              <a:tr h="1282539">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特性</a:t>
                      </a:r>
                      <a:endParaRPr kumimoji="0" lang="zh-CN" altLang="en-US" sz="1600" b="0" i="0" u="none" strike="noStrike" cap="none" normalizeH="0" baseline="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线性良好，电阻率较高，容易加工，复制性好，物理、化学性能稳定，但温度系数较小，价格贵。</a:t>
                      </a:r>
                      <a:endParaRPr kumimoji="0" lang="zh-CN" altLang="en-US"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rPr>
                        <a:t>在测温范围内线性较好，温度系数高，容易提纯，价格便宜，但电阻率小，体积大，容易氧化。</a:t>
                      </a:r>
                      <a:endParaRPr kumimoji="0" lang="zh-CN" altLang="en-US" sz="1600" b="0" i="0" u="none" strike="noStrike" cap="none" normalizeH="0" baseline="0" dirty="0" smtClean="0">
                        <a:ln>
                          <a:noFill/>
                        </a:ln>
                        <a:solidFill>
                          <a:srgbClr val="000000"/>
                        </a:solidFill>
                        <a:effectLst/>
                        <a:latin typeface="Times New Roman" panose="02020603050405020304" pitchFamily="18" charset="0"/>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703378">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rPr>
                        <a:t>应用</a:t>
                      </a:r>
                      <a:endParaRPr kumimoji="0" lang="zh-CN" altLang="en-US" sz="1600" b="0" i="0" u="none" strike="noStrike" cap="none" normalizeH="0" baseline="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rPr>
                        <a:t>作为标准测温装置</a:t>
                      </a:r>
                      <a:endParaRPr kumimoji="0" lang="zh-CN" altLang="en-US" sz="1600" b="0" i="0" u="none" strike="noStrike" cap="none" normalizeH="0" baseline="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rPr>
                        <a:t>适用低温，无水分，无腐蚀性介质的测温。</a:t>
                      </a:r>
                      <a:endParaRPr kumimoji="0" lang="zh-CN" altLang="en-US" sz="1600" b="0" i="0" u="none" strike="noStrike" cap="none" normalizeH="0" baseline="0" dirty="0" smtClean="0">
                        <a:ln>
                          <a:noFill/>
                        </a:ln>
                        <a:solidFill>
                          <a:srgbClr val="000000"/>
                        </a:solidFill>
                        <a:effectLst/>
                        <a:latin typeface="华文隶书" panose="02010800040101010101" pitchFamily="2" charset="-122"/>
                        <a:ea typeface="华文隶书" panose="02010800040101010101" pitchFamily="2" charset="-122"/>
                        <a:cs typeface="Times New Roman" panose="02020603050405020304" pitchFamily="18"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1"/>
          <a:stretch>
            <a:fillRect/>
          </a:stretch>
        </p:blipFill>
        <p:spPr>
          <a:xfrm>
            <a:off x="0" y="0"/>
            <a:ext cx="12192000" cy="6858000"/>
          </a:xfrm>
          <a:prstGeom prst="rect">
            <a:avLst/>
          </a:prstGeom>
        </p:spPr>
      </p:pic>
      <p:sp>
        <p:nvSpPr>
          <p:cNvPr id="5" name="矩形 4"/>
          <p:cNvSpPr/>
          <p:nvPr/>
        </p:nvSpPr>
        <p:spPr>
          <a:xfrm>
            <a:off x="636664" y="1638935"/>
            <a:ext cx="11140807" cy="1246495"/>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热电阻是利用金属材料的电阻值随温度升高而增大的这一特性来测量温度的。测温时，先将温度的变化转换为电阻值的变化，由于电阻值变化很小（当温度升高</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1</a:t>
            </a:r>
            <a:r>
              <a:rPr lang="en-US" altLang="zh-CN" dirty="0">
                <a:latin typeface="华文隶书" panose="02010800040101010101" pitchFamily="2" charset="-122"/>
                <a:ea typeface="华文隶书" panose="02010800040101010101" pitchFamily="2" charset="-122"/>
                <a:cs typeface="微软雅黑" panose="020B0503020204020204" charset="-122"/>
              </a:rPr>
              <a:t> ℃ </a:t>
            </a:r>
            <a:r>
              <a:rPr lang="zh-CN" altLang="en-US" dirty="0" smtClean="0">
                <a:latin typeface="华文隶书" panose="02010800040101010101" pitchFamily="2" charset="-122"/>
                <a:ea typeface="华文隶书" panose="02010800040101010101" pitchFamily="2" charset="-122"/>
                <a:cs typeface="微软雅黑" panose="020B0503020204020204" charset="-122"/>
              </a:rPr>
              <a:t>时，金属材料的电阻值增加</a:t>
            </a:r>
            <a:r>
              <a:rPr lang="en-US" altLang="zh-CN" dirty="0" smtClean="0">
                <a:latin typeface="华文隶书" panose="02010800040101010101" pitchFamily="2" charset="-122"/>
                <a:ea typeface="华文隶书" panose="02010800040101010101" pitchFamily="2" charset="-122"/>
                <a:cs typeface="微软雅黑" panose="020B0503020204020204" charset="-122"/>
              </a:rPr>
              <a:t>0.4%-0.6%</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），因此要通过后续的测量电桥再转换成电压信号送至显示仪表指示或记录被测温度。</a:t>
            </a:r>
            <a:endPar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热电阻传感器及其应用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87842" y="955327"/>
            <a:ext cx="3998458"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热电阻测温原理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2" name="Picture 9" descr="调整大小 t629"/>
          <p:cNvPicPr>
            <a:picLocks noChangeAspect="1" noChangeArrowheads="1"/>
          </p:cNvPicPr>
          <p:nvPr/>
        </p:nvPicPr>
        <p:blipFill>
          <a:blip r:embed="rId2">
            <a:extLst>
              <a:ext uri="{28A0092B-C50C-407E-A947-70E740481C1C}">
                <a14:useLocalDpi xmlns:a14="http://schemas.microsoft.com/office/drawing/2010/main" val="0"/>
              </a:ext>
            </a:extLst>
          </a:blip>
          <a:srcRect l="781" r="2344"/>
          <a:stretch>
            <a:fillRect/>
          </a:stretch>
        </p:blipFill>
        <p:spPr>
          <a:xfrm>
            <a:off x="7521575" y="3225800"/>
            <a:ext cx="4255770" cy="2390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矩形 14"/>
          <p:cNvSpPr/>
          <p:nvPr/>
        </p:nvSpPr>
        <p:spPr>
          <a:xfrm>
            <a:off x="8510507" y="5616546"/>
            <a:ext cx="2986716" cy="523220"/>
          </a:xfrm>
          <a:prstGeom prst="rect">
            <a:avLst/>
          </a:prstGeom>
        </p:spPr>
        <p:txBody>
          <a:bodyPr vert="horz" wrap="none">
            <a:spAutoFit/>
          </a:bodyPr>
          <a:lstStyle/>
          <a:p>
            <a:pPr algn="ct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图</a:t>
            </a: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3 </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热电阻</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的测量电路</a:t>
            </a:r>
            <a:endParaRPr lang="zh-CN" altLang="en-US" sz="1400" dirty="0">
              <a:latin typeface="Times New Roman" panose="02020603050405020304" pitchFamily="18" charset="0"/>
              <a:ea typeface="华文隶书" panose="02010800040101010101" pitchFamily="2" charset="-122"/>
              <a:cs typeface="Times New Roman" panose="02020603050405020304" pitchFamily="18" charset="0"/>
            </a:endParaRPr>
          </a:p>
          <a:p>
            <a:pPr algn="ct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a</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r3</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接</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检流计（</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r3</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接电源回路</a:t>
            </a:r>
            <a:endParaRPr lang="zh-CN" altLang="en-US" sz="1400" dirty="0">
              <a:latin typeface="Times New Roman" panose="02020603050405020304" pitchFamily="18" charset="0"/>
              <a:ea typeface="华文隶书" panose="02010800040101010101" pitchFamily="2" charset="-122"/>
              <a:cs typeface="Times New Roman" panose="02020603050405020304" pitchFamily="18" charset="0"/>
            </a:endParaRPr>
          </a:p>
        </p:txBody>
      </p:sp>
      <p:sp>
        <p:nvSpPr>
          <p:cNvPr id="16" name="矩形 15"/>
          <p:cNvSpPr/>
          <p:nvPr/>
        </p:nvSpPr>
        <p:spPr>
          <a:xfrm>
            <a:off x="636905" y="3225800"/>
            <a:ext cx="6353810" cy="2784475"/>
          </a:xfrm>
          <a:prstGeom prst="rect">
            <a:avLst/>
          </a:prstGeom>
          <a:ln>
            <a:solidFill>
              <a:srgbClr val="92D050"/>
            </a:solidFill>
          </a:ln>
        </p:spPr>
        <p:txBody>
          <a:bodyPr wrap="square">
            <a:spAutoFit/>
          </a:bodyPr>
          <a:lstStyle/>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实际应用中，</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热电阻</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作为电桥的一个桥臂，其连接导线也就成为桥臂电阻的一部分，并随环境温度的变化而变化，由于热电阻很小，连接导线阻值的变化给测量带来了较大的误差</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endParaRP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工业上常采用</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sym typeface="+mn-ea"/>
              </a:rPr>
              <a:t>三线制接法</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，如下图所示。</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endParaRP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热电阻的两根引线的电阻值被分配在两个相邻的桥臂中，若</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r1=r2,</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则由环境温度变化引起的引线电阻值的变化造成的误差将相互抵消。 </a:t>
            </a:r>
            <a:endParaRPr lang="zh-CN" altLang="en-US" dirty="0" smtClean="0">
              <a:latin typeface="Times New Roman" panose="02020603050405020304" pitchFamily="18" charset="0"/>
              <a:ea typeface="华文隶书"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1"/>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热电阻传感器及其应用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03691"/>
            <a:ext cx="4516756"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a:t>
            </a:r>
            <a:r>
              <a:rPr lang="zh-CN" altLang="en-US" sz="2800" b="1" dirty="0">
                <a:latin typeface="华文行楷" panose="02010800040101010101" pitchFamily="2" charset="-122"/>
                <a:ea typeface="华文行楷" panose="02010800040101010101" pitchFamily="2" charset="-122"/>
                <a:cs typeface="微软雅黑" panose="020B0503020204020204" charset="-122"/>
              </a:rPr>
              <a:t>阻</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传感器的应用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7297" y="5286375"/>
            <a:ext cx="2064702" cy="1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735390"/>
            <a:ext cx="10431781" cy="646331"/>
          </a:xfrm>
          <a:prstGeom prst="rect">
            <a:avLst/>
          </a:prstGeom>
          <a:ln>
            <a:solidFill>
              <a:srgbClr val="92D050"/>
            </a:solidFill>
          </a:ln>
        </p:spPr>
        <p:txBody>
          <a:bodyPr wrap="square">
            <a:spAutoFit/>
          </a:bodyPr>
          <a:lstStyle/>
          <a:p>
            <a:r>
              <a:rPr lang="zh-CN" altLang="en-US" b="1" i="1" dirty="0" smtClean="0">
                <a:latin typeface="华文隶书" panose="02010800040101010101" pitchFamily="2" charset="-122"/>
                <a:ea typeface="华文隶书" panose="02010800040101010101" pitchFamily="2" charset="-122"/>
                <a:cs typeface="微软雅黑" panose="020B0503020204020204" charset="-122"/>
              </a:rPr>
              <a:t>管道温度检测</a:t>
            </a:r>
            <a:endParaRPr lang="en-US" altLang="zh-CN" b="1" i="1" dirty="0" smtClean="0">
              <a:latin typeface="华文隶书" panose="02010800040101010101" pitchFamily="2" charset="-122"/>
              <a:ea typeface="华文隶书" panose="02010800040101010101" pitchFamily="2" charset="-122"/>
              <a:cs typeface="微软雅黑" panose="020B0503020204020204" charset="-122"/>
            </a:endParaRPr>
          </a:p>
          <a:p>
            <a:r>
              <a:rPr lang="zh-CN" altLang="en-US" dirty="0" smtClean="0">
                <a:latin typeface="华文隶书" panose="02010800040101010101" pitchFamily="2" charset="-122"/>
                <a:ea typeface="华文隶书" panose="02010800040101010101" pitchFamily="2" charset="-122"/>
                <a:cs typeface="微软雅黑" panose="020B0503020204020204" charset="-122"/>
              </a:rPr>
              <a:t>工业生产中，各种反应釜、液体和气体管道都要进行温度的检测与控制，它们的温度一般为</a:t>
            </a:r>
            <a:r>
              <a:rPr lang="en-US" altLang="zh-CN" dirty="0" smtClean="0">
                <a:latin typeface="华文隶书" panose="02010800040101010101" pitchFamily="2" charset="-122"/>
                <a:ea typeface="华文隶书" panose="02010800040101010101" pitchFamily="2" charset="-122"/>
                <a:cs typeface="微软雅黑" panose="020B0503020204020204" charset="-122"/>
              </a:rPr>
              <a:t>0~+500℃</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4728510" y="5994648"/>
            <a:ext cx="2844246"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4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管道温度检测示意图</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7170" name="Picture 2" descr="https://gimg2.baidu.com/image_search/src=http%3A%2F%2Fimg95.699pic.com%2Fxsj%2F0o%2F5i%2Fdn.jpg%21%2Ffw%2F700%2Fwatermark%2Furl%2FL3hzai93YXRlcl9kZXRhaWwyLnBuZw%2Falign%2Fsoutheast&amp;refer=http%3A%2F%2Fimg95.699pic.com&amp;app=2002&amp;size=f9999,10000&amp;q=a80&amp;n=0&amp;g=0n&amp;fmt=auto?sec=1664704173&amp;t=9d0b216d0ac798d49ee109c1cdea49e6"/>
          <p:cNvPicPr>
            <a:picLocks noChangeAspect="1" noChangeArrowheads="1"/>
          </p:cNvPicPr>
          <p:nvPr/>
        </p:nvPicPr>
        <p:blipFill rotWithShape="1">
          <a:blip r:embed="rId3">
            <a:extLst>
              <a:ext uri="{28A0092B-C50C-407E-A947-70E740481C1C}">
                <a14:useLocalDpi xmlns:a14="http://schemas.microsoft.com/office/drawing/2010/main" val="0"/>
              </a:ext>
            </a:extLst>
          </a:blip>
          <a:srcRect t="19793" b="12003"/>
          <a:stretch>
            <a:fillRect/>
          </a:stretch>
        </p:blipFill>
        <p:spPr bwMode="auto">
          <a:xfrm>
            <a:off x="6096000" y="3145768"/>
            <a:ext cx="4581907" cy="2084833"/>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s://gimg2.baidu.com/image_search/src=http%3A%2F%2Faimg8.dlssyht.cn%2Fu%2F1973282%2Fueditor%2Fimage%2F987%2F1973282%2F1586421795482853.png&amp;refer=http%3A%2F%2Faimg8.dlssyht.cn&amp;app=2002&amp;size=f9999,10000&amp;q=a80&amp;n=0&amp;g=0n&amp;fmt=auto?sec=1664704295&amp;t=aa954e63c74787b98dfac0b0da3fcef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4424" y="2557700"/>
            <a:ext cx="4266296" cy="32609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1204</Words>
  <Application>WPS 演示</Application>
  <PresentationFormat>宽屏</PresentationFormat>
  <Paragraphs>136</Paragraphs>
  <Slides>10</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10</vt:i4>
      </vt:variant>
    </vt:vector>
  </HeadingPairs>
  <TitlesOfParts>
    <vt:vector size="25" baseType="lpstr">
      <vt:lpstr>Arial</vt:lpstr>
      <vt:lpstr>宋体</vt:lpstr>
      <vt:lpstr>Wingdings</vt:lpstr>
      <vt:lpstr>华文行楷</vt:lpstr>
      <vt:lpstr>华文隶书</vt:lpstr>
      <vt:lpstr>微软雅黑</vt:lpstr>
      <vt:lpstr>Times New Roman</vt:lpstr>
      <vt:lpstr>华文彩云</vt:lpstr>
      <vt:lpstr>Calibri</vt:lpstr>
      <vt:lpstr>Garamond</vt:lpstr>
      <vt:lpstr>Arial Unicode MS</vt:lpstr>
      <vt:lpstr>等线 Light</vt:lpstr>
      <vt:lpstr>等线</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cp:lastModifiedBy>
  <cp:revision>400</cp:revision>
  <dcterms:created xsi:type="dcterms:W3CDTF">2021-03-19T16:08:00Z</dcterms:created>
  <dcterms:modified xsi:type="dcterms:W3CDTF">2022-09-06T03:28:34Z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