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405" r:id="rId3"/>
    <p:sldId id="437" r:id="rId4"/>
    <p:sldId id="453" r:id="rId5"/>
    <p:sldId id="436" r:id="rId6"/>
    <p:sldId id="427" r:id="rId7"/>
    <p:sldId id="459" r:id="rId8"/>
    <p:sldId id="460" r:id="rId9"/>
    <p:sldId id="452" r:id="rId10"/>
    <p:sldId id="461" r:id="rId11"/>
    <p:sldId id="462" r:id="rId12"/>
    <p:sldId id="34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项目四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位移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9" y="-5865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二、互感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737564" cy="4848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</a:t>
            </a: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互感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式传感器应用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05205" y="5582121"/>
            <a:ext cx="5533002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差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动变压器式压力传感器的结构</a:t>
            </a:r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原理图</a:t>
            </a:r>
            <a:endParaRPr lang="zh-CN" altLang="en-US" sz="20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7891" y="1786567"/>
            <a:ext cx="5402582" cy="432426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差动变压器式压力传感器：</a:t>
            </a:r>
            <a:endParaRPr lang="en-US" altLang="zh-CN" sz="2400" b="1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测量电路框图如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图所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示。当被测压力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输入至膜盒中，膜盒的自由端面便产生一个与压力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成正比的位移，此位移带动衔铁上下移动，从而使差动变压器有正比于被测压力的电压输出。该传感器的信号输出处理电路与传感器组合在一个壳体内，输出信号可以是电压，也可以是电流。由于电流信号不易受干扰，且便于远距离传输，所以，在使用中多采用电流输出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型。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6410" y="1786567"/>
            <a:ext cx="5912811" cy="3575142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2062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9" y="-5865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二、互感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737564" cy="4848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</a:t>
            </a: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互感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式传感器应用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77496" y="5318884"/>
            <a:ext cx="5533002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6  </a:t>
            </a:r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差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动变压器式加速度传感器</a:t>
            </a:r>
            <a:endParaRPr lang="zh-CN" altLang="en-US" sz="20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9454" y="1886304"/>
            <a:ext cx="5402582" cy="317009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差动变压器式加速度传感器：</a:t>
            </a:r>
            <a:endParaRPr lang="en-US" altLang="zh-CN" sz="2400" b="1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加速度传感器主要由悬臂粱和差动变压器构成。测量时，将悬臂梁底座及差动变压器的线圈骨架固定，而将衔铁的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端与被测振动体相连。当被测体带动衔铁以振动时，导致差动变压器的输出电压也按相同规律变化。悬臂梁起支撑与动平衡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作用。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8330" y="1886304"/>
            <a:ext cx="5000105" cy="3170099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4609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了解自感式、互感式、电涡流式、光栅、磁栅等传感器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：掌握自感式、互感式、电涡流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式、光栅、磁栅等传感器识别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项目四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位移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38" name="矩形 37"/>
          <p:cNvSpPr/>
          <p:nvPr/>
        </p:nvSpPr>
        <p:spPr>
          <a:xfrm>
            <a:off x="5225827" y="2482886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二、互感式传感器及其应用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87459"/>
            <a:ext cx="10722726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互感式电感传感器又称变压器式传感器，而变压器式传感器以差动形式为最常用，差动变压器式传感器又简称差动变压器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、互感式传感器及其应用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互感式传感器工作原理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05731" y="5458741"/>
            <a:ext cx="6525490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 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）差动变压器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结构图　（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）差动变压器等效电路 </a:t>
            </a:r>
          </a:p>
          <a:p>
            <a:pPr algn="ctr"/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初级绕组；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次级绕组；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衔铁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3419" y="2891035"/>
            <a:ext cx="4003273" cy="34163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差动变压器的工作原理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组成：由衔铁、一次绕组和二次绕组等组成。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工作原理：差动变压器的等效电路如下图所示。初级次级绕组间的耦合能随衔铁的移动而变化，即绕组间互感随被测位移改变而变化。</a:t>
            </a:r>
          </a:p>
        </p:txBody>
      </p:sp>
      <p:pic>
        <p:nvPicPr>
          <p:cNvPr id="20" name="Picture 5" descr="差动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5731" y="2891035"/>
            <a:ext cx="6510414" cy="2425904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735054"/>
            <a:ext cx="10722726" cy="124264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差动变压器结构形式较多，有变间隙式、螺管式等，应用最多的是螺管式差动变压器，它可以测量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l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～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100 mm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的机械位移，并且具有测量精度高、灵敏度高、结构简单及性能可靠等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优点。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、互感式传感器及其应用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互感式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传感器类型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693419" y="3383657"/>
                <a:ext cx="5735090" cy="2785378"/>
              </a:xfrm>
              <a:prstGeom prst="rect">
                <a:avLst/>
              </a:prstGeom>
              <a:ln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3000"/>
                  </a:lnSpc>
                </a:pPr>
                <a:r>
                  <a:rPr lang="zh-CN" altLang="en-US" sz="2400" dirty="0" smtClean="0">
                    <a:latin typeface="华文隶书" panose="02010800040101010101" pitchFamily="2" charset="-122"/>
                    <a:ea typeface="华文隶书" panose="02010800040101010101" pitchFamily="2" charset="-122"/>
                    <a:cs typeface="微软雅黑" panose="020B0503020204020204" charset="-122"/>
                    <a:sym typeface="+mn-ea"/>
                  </a:rPr>
                  <a:t>（</a:t>
                </a:r>
                <a:r>
                  <a:rPr lang="en-US" altLang="zh-CN" sz="2400" dirty="0" smtClean="0">
                    <a:latin typeface="华文隶书" panose="02010800040101010101" pitchFamily="2" charset="-122"/>
                    <a:ea typeface="华文隶书" panose="02010800040101010101" pitchFamily="2" charset="-122"/>
                    <a:cs typeface="微软雅黑" panose="020B0503020204020204" charset="-122"/>
                    <a:sym typeface="+mn-ea"/>
                  </a:rPr>
                  <a:t>1</a:t>
                </a:r>
                <a:r>
                  <a:rPr lang="zh-CN" altLang="en-US" sz="2400" dirty="0" smtClean="0">
                    <a:latin typeface="华文隶书" panose="02010800040101010101" pitchFamily="2" charset="-122"/>
                    <a:ea typeface="华文隶书" panose="02010800040101010101" pitchFamily="2" charset="-122"/>
                    <a:cs typeface="微软雅黑" panose="020B0503020204020204" charset="-122"/>
                    <a:sym typeface="+mn-ea"/>
                  </a:rPr>
                  <a:t>）变</a:t>
                </a:r>
                <a:r>
                  <a:rPr lang="zh-CN" altLang="en-US" sz="2400" dirty="0">
                    <a:latin typeface="华文隶书" panose="02010800040101010101" pitchFamily="2" charset="-122"/>
                    <a:ea typeface="华文隶书" panose="02010800040101010101" pitchFamily="2" charset="-122"/>
                    <a:cs typeface="微软雅黑" panose="020B0503020204020204" charset="-122"/>
                    <a:sym typeface="+mn-ea"/>
                  </a:rPr>
                  <a:t>气隙式差动</a:t>
                </a:r>
                <a:r>
                  <a:rPr lang="zh-CN" altLang="en-US" sz="2400" dirty="0" smtClean="0">
                    <a:latin typeface="华文隶书" panose="02010800040101010101" pitchFamily="2" charset="-122"/>
                    <a:ea typeface="华文隶书" panose="02010800040101010101" pitchFamily="2" charset="-122"/>
                    <a:cs typeface="微软雅黑" panose="020B0503020204020204" charset="-122"/>
                    <a:sym typeface="+mn-ea"/>
                  </a:rPr>
                  <a:t>传感器</a:t>
                </a:r>
                <a:endParaRPr lang="en-US" altLang="zh-CN" sz="2400" dirty="0" smtClean="0">
                  <a:latin typeface="华文隶书" panose="02010800040101010101" pitchFamily="2" charset="-122"/>
                  <a:ea typeface="华文隶书" panose="02010800040101010101" pitchFamily="2" charset="-122"/>
                  <a:cs typeface="微软雅黑" panose="020B0503020204020204" charset="-122"/>
                  <a:sym typeface="+mn-ea"/>
                </a:endParaRPr>
              </a:p>
              <a:p>
                <a:pPr algn="just">
                  <a:lnSpc>
                    <a:spcPts val="3000"/>
                  </a:lnSpc>
                </a:pPr>
                <a:r>
                  <a:rPr lang="zh-CN" altLang="zh-CN" sz="2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当被测体有位移时，与被测体相连的衔铁的位置将产生相应的变化，使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/>
                        </m:ctrlPr>
                      </m:sSubPr>
                      <m:e>
                        <m:r>
                          <a:rPr lang="en-US" altLang="zh-CN" sz="2400" i="1"/>
                          <m:t>𝛿</m:t>
                        </m:r>
                      </m:e>
                      <m:sub>
                        <m:r>
                          <a:rPr lang="en-US" altLang="zh-CN" sz="2400" i="1"/>
                          <m:t>𝑎</m:t>
                        </m:r>
                      </m:sub>
                    </m:sSub>
                    <m:r>
                      <a:rPr lang="en-US" altLang="zh-CN" sz="2400"/>
                      <m:t>≠</m:t>
                    </m:r>
                    <m:sSub>
                      <m:sSubPr>
                        <m:ctrlPr>
                          <a:rPr lang="zh-CN" altLang="zh-CN" sz="2400" i="1"/>
                        </m:ctrlPr>
                      </m:sSubPr>
                      <m:e>
                        <m:r>
                          <a:rPr lang="en-US" altLang="zh-CN" sz="2400" i="1"/>
                          <m:t>𝛿</m:t>
                        </m:r>
                      </m:e>
                      <m:sub>
                        <m:r>
                          <a:rPr lang="en-US" altLang="zh-CN" sz="2400" i="1"/>
                          <m:t>𝑏</m:t>
                        </m:r>
                      </m:sub>
                    </m:sSub>
                  </m:oMath>
                </a14:m>
                <a:r>
                  <a:rPr lang="zh-CN" altLang="zh-CN" sz="2400" dirty="0"/>
                  <a:t>，</a:t>
                </a:r>
                <a:r>
                  <a:rPr lang="zh-CN" altLang="zh-CN" sz="2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互感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/>
                        </m:ctrlPr>
                      </m:sSubPr>
                      <m:e>
                        <m:r>
                          <a:rPr lang="en-US" altLang="zh-CN" sz="2400" i="1"/>
                          <m:t>𝑀</m:t>
                        </m:r>
                      </m:e>
                      <m:sub>
                        <m:r>
                          <a:rPr lang="en-US" altLang="zh-CN" sz="2400" i="1"/>
                          <m:t>𝑎</m:t>
                        </m:r>
                      </m:sub>
                    </m:sSub>
                    <m:r>
                      <a:rPr lang="en-US" altLang="zh-CN" sz="2400"/>
                      <m:t>≠</m:t>
                    </m:r>
                    <m:sSub>
                      <m:sSubPr>
                        <m:ctrlPr>
                          <a:rPr lang="zh-CN" altLang="zh-CN" sz="2400" i="1"/>
                        </m:ctrlPr>
                      </m:sSubPr>
                      <m:e>
                        <m:r>
                          <a:rPr lang="en-US" altLang="zh-CN" sz="2400" i="1"/>
                          <m:t>𝑀</m:t>
                        </m:r>
                      </m:e>
                      <m:sub>
                        <m:r>
                          <a:rPr lang="en-US" altLang="zh-CN" sz="2400" i="1"/>
                          <m:t>𝑏</m:t>
                        </m:r>
                      </m:sub>
                    </m:sSub>
                  </m:oMath>
                </a14:m>
                <a:r>
                  <a:rPr lang="zh-CN" altLang="zh-CN" sz="2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，两个次级绕组的互感电势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zh-CN" sz="2400" i="1"/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/>
                            </m:ctrlPr>
                          </m:sSubPr>
                          <m:e>
                            <m:r>
                              <a:rPr lang="en-US" altLang="zh-CN" sz="2400" i="1"/>
                              <m:t>𝐸</m:t>
                            </m:r>
                          </m:e>
                          <m:sub>
                            <m:r>
                              <a:rPr lang="en-US" altLang="zh-CN" sz="2400"/>
                              <m:t>2</m:t>
                            </m:r>
                            <m:r>
                              <a:rPr lang="en-US" altLang="zh-CN" sz="2400" i="1"/>
                              <m:t>𝑎</m:t>
                            </m:r>
                          </m:sub>
                        </m:sSub>
                      </m:e>
                    </m:acc>
                    <m:r>
                      <a:rPr lang="en-US" altLang="zh-CN" sz="2400"/>
                      <m:t>≠</m:t>
                    </m:r>
                    <m:acc>
                      <m:accPr>
                        <m:chr m:val="̇"/>
                        <m:ctrlPr>
                          <a:rPr lang="zh-CN" altLang="zh-CN" sz="2400" i="1"/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/>
                            </m:ctrlPr>
                          </m:sSubPr>
                          <m:e>
                            <m:r>
                              <a:rPr lang="en-US" altLang="zh-CN" sz="2400" i="1"/>
                              <m:t>𝐸</m:t>
                            </m:r>
                          </m:e>
                          <m:sub>
                            <m:r>
                              <a:rPr lang="en-US" altLang="zh-CN" sz="2400"/>
                              <m:t>2</m:t>
                            </m:r>
                            <m:r>
                              <a:rPr lang="en-US" altLang="zh-CN" sz="2400" i="1"/>
                              <m:t>𝑏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zh-CN" sz="2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，输出电压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zh-CN" sz="2400" i="1"/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/>
                            </m:ctrlPr>
                          </m:sSubPr>
                          <m:e>
                            <m:r>
                              <a:rPr lang="en-US" altLang="zh-CN" sz="2400" i="1"/>
                              <m:t>𝑈</m:t>
                            </m:r>
                          </m:e>
                          <m:sub>
                            <m:r>
                              <a:rPr lang="en-US" altLang="zh-CN" sz="2400"/>
                              <m:t>0</m:t>
                            </m:r>
                          </m:sub>
                        </m:sSub>
                      </m:e>
                    </m:acc>
                    <m:r>
                      <a:rPr lang="en-US" altLang="zh-CN" sz="2400"/>
                      <m:t>=</m:t>
                    </m:r>
                    <m:acc>
                      <m:accPr>
                        <m:chr m:val="̇"/>
                        <m:ctrlPr>
                          <a:rPr lang="zh-CN" altLang="zh-CN" sz="2400" i="1"/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/>
                            </m:ctrlPr>
                          </m:sSubPr>
                          <m:e>
                            <m:r>
                              <a:rPr lang="en-US" altLang="zh-CN" sz="2400" i="1"/>
                              <m:t>𝐸</m:t>
                            </m:r>
                          </m:e>
                          <m:sub>
                            <m:r>
                              <a:rPr lang="en-US" altLang="zh-CN" sz="2400"/>
                              <m:t>2</m:t>
                            </m:r>
                            <m:r>
                              <a:rPr lang="en-US" altLang="zh-CN" sz="2400" i="1"/>
                              <m:t>𝑎</m:t>
                            </m:r>
                          </m:sub>
                        </m:sSub>
                      </m:e>
                    </m:acc>
                    <m:r>
                      <a:rPr lang="en-US" altLang="zh-CN" sz="2400" i="1"/>
                      <m:t>−</m:t>
                    </m:r>
                    <m:acc>
                      <m:accPr>
                        <m:chr m:val="̇"/>
                        <m:ctrlPr>
                          <a:rPr lang="zh-CN" altLang="zh-CN" sz="2400" i="1"/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/>
                            </m:ctrlPr>
                          </m:sSubPr>
                          <m:e>
                            <m:r>
                              <a:rPr lang="en-US" altLang="zh-CN" sz="2400" i="1"/>
                              <m:t>𝐸</m:t>
                            </m:r>
                          </m:e>
                          <m:sub>
                            <m:r>
                              <a:rPr lang="en-US" altLang="zh-CN" sz="2400"/>
                              <m:t>2</m:t>
                            </m:r>
                            <m:r>
                              <a:rPr lang="en-US" altLang="zh-CN" sz="2400" i="1"/>
                              <m:t>𝑏</m:t>
                            </m:r>
                          </m:sub>
                        </m:sSub>
                      </m:e>
                    </m:acc>
                    <m:r>
                      <a:rPr lang="en-US" altLang="zh-CN" sz="2400"/>
                      <m:t>≠0</m:t>
                    </m:r>
                  </m:oMath>
                </a14:m>
                <a:r>
                  <a:rPr lang="zh-CN" altLang="zh-CN" sz="2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，即差动变压器有电压输出，此电压的极性和大小就反映了被测体位移的方向及大小。</a:t>
                </a:r>
                <a:endParaRPr lang="zh-CN" altLang="en-US" sz="3200" dirty="0">
                  <a:latin typeface="华文隶书" panose="02010800040101010101" pitchFamily="2" charset="-122"/>
                  <a:ea typeface="华文隶书" panose="02010800040101010101" pitchFamily="2" charset="-122"/>
                  <a:cs typeface="微软雅黑" panose="020B0503020204020204" charset="-122"/>
                  <a:sym typeface="+mn-ea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19" y="3383657"/>
                <a:ext cx="5735090" cy="2785378"/>
              </a:xfrm>
              <a:prstGeom prst="rect">
                <a:avLst/>
              </a:prstGeom>
              <a:blipFill>
                <a:blip r:embed="rId3"/>
                <a:stretch>
                  <a:fillRect l="-1591" t="-1089" r="-6787" b="-3704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28" y="3225290"/>
            <a:ext cx="3867033" cy="2476816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7398938" y="5776813"/>
            <a:ext cx="3822633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 变气隙式差动传感器结构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6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、互感式传感器及其应用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互感式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传感器类型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19" y="1813876"/>
            <a:ext cx="5942908" cy="432426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）螺管式差动传感器</a:t>
            </a:r>
            <a:endParaRPr lang="en-US" altLang="zh-CN" sz="2400" dirty="0" smtClean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螺旋管式差动变压器按线圈绕组排列方式的不同可分为一节式、二节式、三节式、四节式和五节式等类型，一节式灵敏度较高，二节式零点残余电压较小，三节式零点电位较小，四节式和五节式改善了传感器的线性度，通常采用的是二节式和三节式两类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。</a:t>
            </a:r>
            <a:endParaRPr lang="en-US" altLang="zh-CN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工作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原理：当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铁芯移动时，差动变压器输出电压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(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空载时在数值上即为感应电势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)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与活动衔铁位移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∆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成线性关系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。</a:t>
            </a:r>
            <a:endParaRPr lang="zh-CN" altLang="en-US" sz="32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98938" y="5776813"/>
            <a:ext cx="3822633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 螺管式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差动传感器结构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27" y="1248939"/>
            <a:ext cx="4099643" cy="2134570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5" name="图片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27" y="3640274"/>
            <a:ext cx="4099643" cy="2043561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38769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互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感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7892" y="1557842"/>
            <a:ext cx="6220006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零点残余电压：实际上，当衔铁在中间位置时，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baseline="-25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并不等于零，通常把差动变压器在零位移时的输出电压称为零点残余电压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457892" y="2897483"/>
            <a:ext cx="9184872" cy="34163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零点残余电压的消除：</a:t>
            </a:r>
          </a:p>
          <a:p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尽量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使传感器几何尺寸、线圈电气参数及磁路相互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对称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；</a:t>
            </a:r>
          </a:p>
          <a:p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采用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良好的导磁材料制作壳体，进行屏蔽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抗干扰；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传感器工作区域设置在磁化曲线的线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性区；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选用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相敏检波电路作为测量电路，既可判别衔铁移动方向又可改善输出特性，减小零点残余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电动势；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进行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外电路补偿。主要有如下图所示的几类补偿电路。图中电阻是用康铜丝绕制的，串联电阻值为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0.5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</a:t>
            </a:r>
            <a:r>
              <a:rPr lang="el-GR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并联电阻值为数十至数百千欧，并联电容为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500pF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之间，实际参数要通过实验确定。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07269" y="804242"/>
            <a:ext cx="3643058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零点残余电压</a:t>
            </a:r>
          </a:p>
        </p:txBody>
      </p:sp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477" y="1042769"/>
            <a:ext cx="3704358" cy="2753697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4" name="矩形 3"/>
          <p:cNvSpPr/>
          <p:nvPr/>
        </p:nvSpPr>
        <p:spPr>
          <a:xfrm>
            <a:off x="8259195" y="3864143"/>
            <a:ext cx="3693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螺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管式差动变压器输出特性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1105</Words>
  <Application>Microsoft Office PowerPoint</Application>
  <PresentationFormat>宽屏</PresentationFormat>
  <Paragraphs>77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等线</vt:lpstr>
      <vt:lpstr>等线 Light</vt:lpstr>
      <vt:lpstr>华文彩云</vt:lpstr>
      <vt:lpstr>华文行楷</vt:lpstr>
      <vt:lpstr>华文隶书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438</cp:revision>
  <dcterms:created xsi:type="dcterms:W3CDTF">2021-03-19T16:08:00Z</dcterms:created>
  <dcterms:modified xsi:type="dcterms:W3CDTF">2022-10-30T13:38:43Z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