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405" r:id="rId3"/>
    <p:sldId id="437" r:id="rId4"/>
    <p:sldId id="490" r:id="rId5"/>
    <p:sldId id="436" r:id="rId6"/>
    <p:sldId id="427" r:id="rId7"/>
    <p:sldId id="491" r:id="rId8"/>
    <p:sldId id="492" r:id="rId9"/>
    <p:sldId id="500" r:id="rId10"/>
    <p:sldId id="493" r:id="rId11"/>
    <p:sldId id="504" r:id="rId12"/>
    <p:sldId id="505" r:id="rId13"/>
    <p:sldId id="506" r:id="rId14"/>
    <p:sldId id="495" r:id="rId15"/>
    <p:sldId id="496" r:id="rId16"/>
    <p:sldId id="503" r:id="rId17"/>
    <p:sldId id="497" r:id="rId18"/>
    <p:sldId id="498" r:id="rId19"/>
    <p:sldId id="499" r:id="rId20"/>
    <p:sldId id="501" r:id="rId21"/>
    <p:sldId id="344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A2A"/>
    <a:srgbClr val="008B8F"/>
    <a:srgbClr val="048A90"/>
    <a:srgbClr val="00A0A2"/>
    <a:srgbClr val="E6E9E9"/>
    <a:srgbClr val="4C99CB"/>
    <a:srgbClr val="009EA0"/>
    <a:srgbClr val="183B52"/>
    <a:srgbClr val="3786BC"/>
    <a:srgbClr val="008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333" autoAdjust="0"/>
  </p:normalViewPr>
  <p:slideViewPr>
    <p:cSldViewPr snapToGrid="0">
      <p:cViewPr varScale="1">
        <p:scale>
          <a:sx n="69" d="100"/>
          <a:sy n="69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15A2E-EEE5-44D4-A416-F7DCE8504A6D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5126-3523-486A-A835-18C36D373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4C4B4-8F8F-48B7-9852-CA3FC0568717}" type="datetimeFigureOut">
              <a:rPr lang="zh-CN" altLang="en-US" smtClean="0"/>
              <a:t>2022/11/24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05415" y="3482431"/>
            <a:ext cx="5015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项目六</a:t>
            </a:r>
            <a:r>
              <a:rPr lang="en-US" altLang="zh-CN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r>
              <a:rPr lang="zh-CN" altLang="en-US" sz="44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液位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检测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005"/>
            <a:ext cx="12192000" cy="2752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640581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变间隙式电容传感器</a:t>
            </a:r>
          </a:p>
        </p:txBody>
      </p:sp>
      <p:grpSp>
        <p:nvGrpSpPr>
          <p:cNvPr id="68" name="Group 5"/>
          <p:cNvGrpSpPr>
            <a:grpSpLocks/>
          </p:cNvGrpSpPr>
          <p:nvPr/>
        </p:nvGrpSpPr>
        <p:grpSpPr bwMode="auto">
          <a:xfrm>
            <a:off x="1777204" y="1875918"/>
            <a:ext cx="8870942" cy="2308225"/>
            <a:chOff x="364" y="882"/>
            <a:chExt cx="5588" cy="1454"/>
          </a:xfrm>
        </p:grpSpPr>
        <p:pic>
          <p:nvPicPr>
            <p:cNvPr id="69" name="Picture 6" descr="rf0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8" y="884"/>
              <a:ext cx="2564" cy="1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7" descr="rf0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" y="882"/>
              <a:ext cx="2921" cy="1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1" name="AutoShape 8"/>
          <p:cNvSpPr>
            <a:spLocks noChangeArrowheads="1"/>
          </p:cNvSpPr>
          <p:nvPr/>
        </p:nvSpPr>
        <p:spPr bwMode="auto">
          <a:xfrm>
            <a:off x="402472" y="4650189"/>
            <a:ext cx="1273175" cy="1128712"/>
          </a:xfrm>
          <a:prstGeom prst="irregularSeal1">
            <a:avLst/>
          </a:prstGeom>
          <a:solidFill>
            <a:srgbClr val="00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zh-CN" altLang="en-US" sz="2400" b="0" dirty="0">
                <a:latin typeface="Arial" panose="020B0604020202020204" pitchFamily="34" charset="0"/>
                <a:ea typeface="华文新魏" panose="02010800040101010101" pitchFamily="2" charset="-122"/>
              </a:rPr>
              <a:t>应用</a:t>
            </a:r>
          </a:p>
        </p:txBody>
      </p:sp>
      <p:sp>
        <p:nvSpPr>
          <p:cNvPr id="72" name="矩形 71"/>
          <p:cNvSpPr/>
          <p:nvPr/>
        </p:nvSpPr>
        <p:spPr>
          <a:xfrm>
            <a:off x="1848644" y="4405772"/>
            <a:ext cx="8799502" cy="163121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kumimoji="1"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指纹识别所需电容传感器包含一个大约有数万个金属导体的阵列，其外面是一层绝缘的表面，当用户的手指放在上面时，金属导体阵列</a:t>
            </a:r>
            <a:r>
              <a:rPr kumimoji="1"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/</a:t>
            </a:r>
            <a:r>
              <a:rPr kumimoji="1"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绝缘物</a:t>
            </a:r>
            <a:r>
              <a:rPr kumimoji="1"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/</a:t>
            </a:r>
            <a:r>
              <a:rPr kumimoji="1"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皮肤就构成了相应的小电容器阵列。它们的电容值随着脊（近的）和沟（远的）与金属导体之间的距离不同而变化</a:t>
            </a:r>
            <a:r>
              <a:rPr kumimoji="1"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。</a:t>
            </a:r>
            <a:endParaRPr kumimoji="1"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26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640581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变间隙式电容传感器</a:t>
            </a:r>
          </a:p>
        </p:txBody>
      </p:sp>
      <p:sp>
        <p:nvSpPr>
          <p:cNvPr id="71" name="AutoShape 8"/>
          <p:cNvSpPr>
            <a:spLocks noChangeArrowheads="1"/>
          </p:cNvSpPr>
          <p:nvPr/>
        </p:nvSpPr>
        <p:spPr bwMode="auto">
          <a:xfrm>
            <a:off x="1058646" y="5097319"/>
            <a:ext cx="1273175" cy="1128712"/>
          </a:xfrm>
          <a:prstGeom prst="irregularSeal1">
            <a:avLst/>
          </a:prstGeom>
          <a:solidFill>
            <a:srgbClr val="00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zh-CN" altLang="en-US" sz="2400" b="0" dirty="0">
                <a:latin typeface="Arial" panose="020B0604020202020204" pitchFamily="34" charset="0"/>
                <a:ea typeface="华文新魏" panose="02010800040101010101" pitchFamily="2" charset="-122"/>
              </a:rPr>
              <a:t>应用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102" y="1632372"/>
            <a:ext cx="5972527" cy="480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3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640581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变间隙式电容传感器</a:t>
            </a:r>
          </a:p>
        </p:txBody>
      </p:sp>
      <p:sp>
        <p:nvSpPr>
          <p:cNvPr id="71" name="AutoShape 8"/>
          <p:cNvSpPr>
            <a:spLocks noChangeArrowheads="1"/>
          </p:cNvSpPr>
          <p:nvPr/>
        </p:nvSpPr>
        <p:spPr bwMode="auto">
          <a:xfrm>
            <a:off x="1058646" y="5097319"/>
            <a:ext cx="1273175" cy="1128712"/>
          </a:xfrm>
          <a:prstGeom prst="irregularSeal1">
            <a:avLst/>
          </a:prstGeom>
          <a:solidFill>
            <a:srgbClr val="00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zh-CN" altLang="en-US" sz="2400" b="0" dirty="0">
                <a:latin typeface="Arial" panose="020B0604020202020204" pitchFamily="34" charset="0"/>
                <a:ea typeface="华文新魏" panose="02010800040101010101" pitchFamily="2" charset="-122"/>
              </a:rPr>
              <a:t>应用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393" y="1632372"/>
            <a:ext cx="5961352" cy="480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43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640581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变间隙式电容传感器</a:t>
            </a:r>
          </a:p>
        </p:txBody>
      </p:sp>
      <p:sp>
        <p:nvSpPr>
          <p:cNvPr id="71" name="AutoShape 8"/>
          <p:cNvSpPr>
            <a:spLocks noChangeArrowheads="1"/>
          </p:cNvSpPr>
          <p:nvPr/>
        </p:nvSpPr>
        <p:spPr bwMode="auto">
          <a:xfrm>
            <a:off x="1058646" y="5097319"/>
            <a:ext cx="1273175" cy="1128712"/>
          </a:xfrm>
          <a:prstGeom prst="irregularSeal1">
            <a:avLst/>
          </a:prstGeom>
          <a:solidFill>
            <a:srgbClr val="00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zh-CN" altLang="en-US" sz="2400" b="0" dirty="0">
                <a:latin typeface="Arial" panose="020B0604020202020204" pitchFamily="34" charset="0"/>
                <a:ea typeface="华文新魏" panose="02010800040101010101" pitchFamily="2" charset="-122"/>
              </a:rPr>
              <a:t>应用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708" y="1548842"/>
            <a:ext cx="6006934" cy="4837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640581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变面积式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电容传感器</a:t>
            </a:r>
          </a:p>
        </p:txBody>
      </p:sp>
      <p:pic>
        <p:nvPicPr>
          <p:cNvPr id="6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4588" y="1896259"/>
            <a:ext cx="2808287" cy="3198812"/>
          </a:xfrm>
          <a:prstGeom prst="rect">
            <a:avLst/>
          </a:prstGeom>
          <a:noFill/>
          <a:ln/>
        </p:spPr>
      </p:pic>
      <p:pic>
        <p:nvPicPr>
          <p:cNvPr id="69" name="Picture 7" descr="调整大小 t33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8" r="9795"/>
          <a:stretch/>
        </p:blipFill>
        <p:spPr>
          <a:xfrm>
            <a:off x="3538477" y="2396321"/>
            <a:ext cx="3311236" cy="2698750"/>
          </a:xfrm>
          <a:prstGeom prst="rect">
            <a:avLst/>
          </a:prstGeom>
          <a:noFill/>
          <a:ln/>
        </p:spPr>
      </p:pic>
      <p:sp>
        <p:nvSpPr>
          <p:cNvPr id="70" name="Text Box 4"/>
          <p:cNvSpPr txBox="1">
            <a:spLocks noChangeArrowheads="1"/>
          </p:cNvSpPr>
          <p:nvPr/>
        </p:nvSpPr>
        <p:spPr bwMode="auto">
          <a:xfrm>
            <a:off x="1157198" y="5503864"/>
            <a:ext cx="5589965" cy="37151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r>
              <a:rPr lang="zh-CN" altLang="en-US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直线位移型电容传感器         </a:t>
            </a:r>
            <a:r>
              <a:rPr lang="zh-CN" altLang="en-US" b="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        </a:t>
            </a:r>
            <a:r>
              <a:rPr lang="zh-CN" altLang="en-US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角位移型电容传感器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7012167" y="1247755"/>
            <a:ext cx="4943114" cy="833178"/>
          </a:xfrm>
          <a:prstGeom prst="rect">
            <a:avLst/>
          </a:prstGeom>
          <a:solidFill>
            <a:schemeClr val="accent1"/>
          </a:solidFill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电容传感器的容量与投影面积的关系演示工作原理演示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278" y="2374527"/>
            <a:ext cx="4346976" cy="350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7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5250182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4.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变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介电常数式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电容传感器</a:t>
            </a:r>
          </a:p>
        </p:txBody>
      </p:sp>
      <p:sp>
        <p:nvSpPr>
          <p:cNvPr id="70" name="Text Box 4"/>
          <p:cNvSpPr txBox="1">
            <a:spLocks noChangeArrowheads="1"/>
          </p:cNvSpPr>
          <p:nvPr/>
        </p:nvSpPr>
        <p:spPr bwMode="auto">
          <a:xfrm>
            <a:off x="1711554" y="5320394"/>
            <a:ext cx="2749784" cy="37151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变介电常数式电容传感器 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673" y="2299338"/>
            <a:ext cx="5215546" cy="28196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818909" y="1762617"/>
            <a:ext cx="6020954" cy="2308225"/>
          </a:xfrm>
          <a:prstGeom prst="rect">
            <a:avLst/>
          </a:prstGeom>
          <a:solidFill>
            <a:schemeClr val="accent1"/>
          </a:solidFill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dirty="0">
                <a:solidFill>
                  <a:srgbClr val="A5002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应用：</a:t>
            </a:r>
            <a:r>
              <a:rPr kumimoji="1"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测量头构成电容器的一个极板，另一个极板是物体本身，当物体移向接近开关时，物体和接近开关的介电常数发生变化，使得和测量头相连的电路状态也随之发生变化</a:t>
            </a:r>
            <a:r>
              <a:rPr kumimoji="1"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.</a:t>
            </a:r>
            <a:r>
              <a:rPr kumimoji="1"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接近开关的检测物体，并不限于金属导体，也可以是绝缘的液体或粉状</a:t>
            </a:r>
            <a:r>
              <a:rPr kumimoji="1"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物体。</a:t>
            </a:r>
            <a:endParaRPr kumimoji="1"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054703" y="4901047"/>
            <a:ext cx="322262" cy="1014413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 flipH="1">
            <a:off x="6346678" y="5378885"/>
            <a:ext cx="708025" cy="0"/>
          </a:xfrm>
          <a:prstGeom prst="line">
            <a:avLst/>
          </a:prstGeom>
          <a:noFill/>
          <a:ln w="635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>
            <a:off x="6346678" y="5378885"/>
            <a:ext cx="0" cy="954087"/>
          </a:xfrm>
          <a:prstGeom prst="line">
            <a:avLst/>
          </a:prstGeom>
          <a:noFill/>
          <a:ln w="635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 flipH="1">
            <a:off x="6089503" y="6285775"/>
            <a:ext cx="51435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" name="Group 9"/>
          <p:cNvGrpSpPr>
            <a:grpSpLocks/>
          </p:cNvGrpSpPr>
          <p:nvPr/>
        </p:nvGrpSpPr>
        <p:grpSpPr bwMode="auto">
          <a:xfrm>
            <a:off x="7872265" y="4640697"/>
            <a:ext cx="1546225" cy="1611313"/>
            <a:chOff x="1632" y="2352"/>
            <a:chExt cx="1152" cy="1296"/>
          </a:xfrm>
        </p:grpSpPr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1632" y="2352"/>
              <a:ext cx="1152" cy="12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1728" y="2544"/>
              <a:ext cx="192" cy="8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 flipH="1">
              <a:off x="1920" y="2928"/>
              <a:ext cx="672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Rectangle 13"/>
            <p:cNvSpPr>
              <a:spLocks noChangeArrowheads="1"/>
            </p:cNvSpPr>
            <p:nvPr/>
          </p:nvSpPr>
          <p:spPr bwMode="auto">
            <a:xfrm>
              <a:off x="1728" y="2400"/>
              <a:ext cx="480" cy="96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Rectangle 14"/>
            <p:cNvSpPr>
              <a:spLocks noChangeArrowheads="1"/>
            </p:cNvSpPr>
            <p:nvPr/>
          </p:nvSpPr>
          <p:spPr bwMode="auto">
            <a:xfrm>
              <a:off x="1728" y="3456"/>
              <a:ext cx="480" cy="96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Rectangle 15"/>
            <p:cNvSpPr>
              <a:spLocks noChangeArrowheads="1"/>
            </p:cNvSpPr>
            <p:nvPr/>
          </p:nvSpPr>
          <p:spPr bwMode="auto">
            <a:xfrm>
              <a:off x="2208" y="2400"/>
              <a:ext cx="96" cy="1152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6" name="AutoShape 16"/>
          <p:cNvSpPr>
            <a:spLocks noChangeArrowheads="1"/>
          </p:cNvSpPr>
          <p:nvPr/>
        </p:nvSpPr>
        <p:spPr bwMode="auto">
          <a:xfrm>
            <a:off x="9508978" y="5220135"/>
            <a:ext cx="385762" cy="239712"/>
          </a:xfrm>
          <a:prstGeom prst="rightArrow">
            <a:avLst>
              <a:gd name="adj1" fmla="val 50000"/>
              <a:gd name="adj2" fmla="val 40232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10023329" y="4975660"/>
            <a:ext cx="1233340" cy="9556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</a:rPr>
              <a:t>振荡电路</a:t>
            </a:r>
          </a:p>
        </p:txBody>
      </p:sp>
      <p:sp>
        <p:nvSpPr>
          <p:cNvPr id="28" name="AutoShape 18"/>
          <p:cNvSpPr>
            <a:spLocks noChangeArrowheads="1"/>
          </p:cNvSpPr>
          <p:nvPr/>
        </p:nvSpPr>
        <p:spPr bwMode="auto">
          <a:xfrm>
            <a:off x="11392903" y="5220135"/>
            <a:ext cx="385762" cy="239712"/>
          </a:xfrm>
          <a:prstGeom prst="rightArrow">
            <a:avLst>
              <a:gd name="adj1" fmla="val 50000"/>
              <a:gd name="adj2" fmla="val 40232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Text Box 19" descr="10%"/>
          <p:cNvSpPr txBox="1">
            <a:spLocks noChangeArrowheads="1"/>
          </p:cNvSpPr>
          <p:nvPr/>
        </p:nvSpPr>
        <p:spPr bwMode="auto">
          <a:xfrm>
            <a:off x="9601989" y="4539830"/>
            <a:ext cx="1295400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pattFill prst="pct10">
                  <a:fgClr>
                    <a:srgbClr val="99CC00"/>
                  </a:fgClr>
                  <a:bgClr>
                    <a:schemeClr val="bg1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感应电极</a:t>
            </a:r>
          </a:p>
        </p:txBody>
      </p:sp>
      <p:sp>
        <p:nvSpPr>
          <p:cNvPr id="30" name="Text Box 20" descr="10%"/>
          <p:cNvSpPr txBox="1">
            <a:spLocks noChangeArrowheads="1"/>
          </p:cNvSpPr>
          <p:nvPr/>
        </p:nvSpPr>
        <p:spPr bwMode="auto">
          <a:xfrm>
            <a:off x="5516661" y="4570630"/>
            <a:ext cx="1299776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pattFill prst="pct10">
                  <a:fgClr>
                    <a:srgbClr val="99CC00"/>
                  </a:fgClr>
                  <a:bgClr>
                    <a:schemeClr val="bg1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被测物体</a:t>
            </a:r>
          </a:p>
        </p:txBody>
      </p:sp>
    </p:spTree>
    <p:extLst>
      <p:ext uri="{BB962C8B-B14F-4D97-AF65-F5344CB8AC3E}">
        <p14:creationId xmlns:p14="http://schemas.microsoft.com/office/powerpoint/2010/main" val="140088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5250182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4.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变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介电常数式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电容传感器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4" y="1487466"/>
            <a:ext cx="6158345" cy="4959640"/>
          </a:xfrm>
          <a:prstGeom prst="rect">
            <a:avLst/>
          </a:prstGeom>
        </p:spPr>
      </p:pic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1058646" y="5097319"/>
            <a:ext cx="1273175" cy="1128712"/>
          </a:xfrm>
          <a:prstGeom prst="irregularSeal1">
            <a:avLst/>
          </a:prstGeom>
          <a:solidFill>
            <a:srgbClr val="00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zh-CN" altLang="en-US" sz="2400" b="0" dirty="0">
                <a:latin typeface="Arial" panose="020B0604020202020204" pitchFamily="34" charset="0"/>
                <a:ea typeface="华文新魏" panose="02010800040101010101" pitchFamily="2" charset="-122"/>
              </a:rPr>
              <a:t>应用</a:t>
            </a:r>
          </a:p>
        </p:txBody>
      </p:sp>
    </p:spTree>
    <p:extLst>
      <p:ext uri="{BB962C8B-B14F-4D97-AF65-F5344CB8AC3E}">
        <p14:creationId xmlns:p14="http://schemas.microsoft.com/office/powerpoint/2010/main" val="297186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525018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5.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电容式传感器测量电路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3342992" y="2235200"/>
            <a:ext cx="879475" cy="2308225"/>
          </a:xfrm>
          <a:prstGeom prst="rect">
            <a:avLst/>
          </a:prstGeom>
          <a:solidFill>
            <a:schemeClr val="accent1"/>
          </a:solidFill>
          <a:ln w="25400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电容式传感器的测量电路</a:t>
            </a:r>
          </a:p>
        </p:txBody>
      </p:sp>
      <p:sp>
        <p:nvSpPr>
          <p:cNvPr id="32" name="AutoShape 5" descr="10%"/>
          <p:cNvSpPr>
            <a:spLocks/>
          </p:cNvSpPr>
          <p:nvPr/>
        </p:nvSpPr>
        <p:spPr bwMode="auto">
          <a:xfrm>
            <a:off x="4287555" y="2197100"/>
            <a:ext cx="1168400" cy="2443163"/>
          </a:xfrm>
          <a:prstGeom prst="leftBrace">
            <a:avLst>
              <a:gd name="adj1" fmla="val 17425"/>
              <a:gd name="adj2" fmla="val 50000"/>
            </a:avLst>
          </a:prstGeom>
          <a:noFill/>
          <a:ln w="127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pattFill prst="pct10">
                  <a:fgClr>
                    <a:srgbClr val="99CC00"/>
                  </a:fgClr>
                  <a:bgClr>
                    <a:schemeClr val="bg1"/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33" name="Text Box 6" descr="10%"/>
          <p:cNvSpPr txBox="1">
            <a:spLocks noChangeArrowheads="1"/>
          </p:cNvSpPr>
          <p:nvPr/>
        </p:nvSpPr>
        <p:spPr bwMode="auto">
          <a:xfrm>
            <a:off x="5562317" y="2085975"/>
            <a:ext cx="2665413" cy="267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pattFill prst="pct10">
                  <a:fgClr>
                    <a:srgbClr val="99CC00"/>
                  </a:fgClr>
                  <a:bgClr>
                    <a:schemeClr val="bg1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电桥电路</a:t>
            </a:r>
          </a:p>
          <a:p>
            <a:pPr>
              <a:spcBef>
                <a:spcPct val="50000"/>
              </a:spcBef>
            </a:pPr>
            <a:r>
              <a:rPr lang="zh-CN" altLang="en-US" sz="2400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运放电路</a:t>
            </a:r>
          </a:p>
          <a:p>
            <a:pPr>
              <a:spcBef>
                <a:spcPct val="50000"/>
              </a:spcBef>
            </a:pPr>
            <a:r>
              <a:rPr lang="zh-CN" altLang="en-US" sz="2400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双</a:t>
            </a:r>
            <a:r>
              <a:rPr lang="en-US" altLang="zh-CN" sz="2400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en-US" sz="2400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电路</a:t>
            </a:r>
          </a:p>
          <a:p>
            <a:pPr>
              <a:spcBef>
                <a:spcPct val="50000"/>
              </a:spcBef>
            </a:pPr>
            <a:r>
              <a:rPr lang="zh-CN" altLang="en-US" sz="2400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调频（谐振）电路</a:t>
            </a:r>
          </a:p>
          <a:p>
            <a:pPr>
              <a:spcBef>
                <a:spcPct val="50000"/>
              </a:spcBef>
            </a:pPr>
            <a:r>
              <a:rPr lang="zh-CN" altLang="en-US" sz="2400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脉冲宽度调制电路 </a:t>
            </a:r>
          </a:p>
        </p:txBody>
      </p:sp>
    </p:spTree>
    <p:extLst>
      <p:ext uri="{BB962C8B-B14F-4D97-AF65-F5344CB8AC3E}">
        <p14:creationId xmlns:p14="http://schemas.microsoft.com/office/powerpoint/2010/main" val="92111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525018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6.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电容式液位传感器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7806218" y="2996364"/>
            <a:ext cx="3974966" cy="2487267"/>
            <a:chOff x="4870" y="1876"/>
            <a:chExt cx="4942" cy="2077"/>
          </a:xfrm>
        </p:grpSpPr>
        <p:pic>
          <p:nvPicPr>
            <p:cNvPr id="11" name="Picture 5" descr="电容水位计"/>
            <p:cNvPicPr>
              <a:picLocks noChangeAspect="1" noChangeArrowheads="1"/>
            </p:cNvPicPr>
            <p:nvPr/>
          </p:nvPicPr>
          <p:blipFill>
            <a:blip r:embed="rId3">
              <a:lum bright="-6000" contrast="-24000"/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876846">
              <a:off x="4870" y="2594"/>
              <a:ext cx="2273" cy="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6" descr="20080125175839418826"/>
            <p:cNvPicPr>
              <a:picLocks noChangeAspect="1" noChangeArrowheads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4" y="1876"/>
              <a:ext cx="2538" cy="2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8215400" y="5847440"/>
            <a:ext cx="3033709" cy="37151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r>
              <a:rPr lang="zh-CN" altLang="en-US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电容式液位传感器的外形图 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933895" y="1873086"/>
            <a:ext cx="3338945" cy="710067"/>
          </a:xfrm>
          <a:prstGeom prst="rect">
            <a:avLst/>
          </a:prstGeom>
          <a:noFill/>
          <a:ln w="25400" algn="ctr">
            <a:solidFill>
              <a:srgbClr val="9933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r>
              <a:rPr kumimoji="1" lang="zh-CN" altLang="en-US" sz="2000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电容式液位传感器的外形图，主要有棒式和缆式两种</a:t>
            </a:r>
            <a:r>
              <a:rPr kumimoji="1" lang="zh-CN" altLang="en-US" sz="1600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</a:p>
        </p:txBody>
      </p:sp>
      <p:graphicFrame>
        <p:nvGraphicFramePr>
          <p:cNvPr id="21" name="Group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9834822"/>
              </p:ext>
            </p:extLst>
          </p:nvPr>
        </p:nvGraphicFramePr>
        <p:xfrm>
          <a:off x="289200" y="1685318"/>
          <a:ext cx="7136057" cy="4776480"/>
        </p:xfrm>
        <a:graphic>
          <a:graphicData uri="http://schemas.openxmlformats.org/drawingml/2006/table">
            <a:tbl>
              <a:tblPr/>
              <a:tblGrid>
                <a:gridCol w="1551126">
                  <a:extLst>
                    <a:ext uri="{9D8B030D-6E8A-4147-A177-3AD203B41FA5}">
                      <a16:colId xmlns:a16="http://schemas.microsoft.com/office/drawing/2014/main" val="1135190030"/>
                    </a:ext>
                  </a:extLst>
                </a:gridCol>
                <a:gridCol w="5584931">
                  <a:extLst>
                    <a:ext uri="{9D8B030D-6E8A-4147-A177-3AD203B41FA5}">
                      <a16:colId xmlns:a16="http://schemas.microsoft.com/office/drawing/2014/main" val="1529896282"/>
                    </a:ext>
                  </a:extLst>
                </a:gridCol>
              </a:tblGrid>
              <a:tr h="24447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探头类型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典型应用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483128"/>
                  </a:ext>
                </a:extLst>
              </a:tr>
              <a:tr h="29845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金属裸棒探头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非导电介质＋导电容器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492148"/>
                  </a:ext>
                </a:extLst>
              </a:tr>
              <a:tr h="29845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全绝缘棒式探头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导电介质或非导电介质＋导电容器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631885"/>
                  </a:ext>
                </a:extLst>
              </a:tr>
              <a:tr h="6350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带同轴接地管金属裸棒探头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介电常数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«5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的非导电非结晶液体介质；非导电非结晶液体介质＋非导电容器；非导电非结晶液体介质＋容器虽导电但径向尺寸较小且形状不规则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540273"/>
                  </a:ext>
                </a:extLst>
              </a:tr>
              <a:tr h="4413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带同轴接地管全绝缘探头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导电非结晶液体介质＋容器导电但径向尺寸较小且形状不规则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017119"/>
                  </a:ext>
                </a:extLst>
              </a:tr>
              <a:tr h="29845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金属裸缆探头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非导电介质＋导电容器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83275"/>
                  </a:ext>
                </a:extLst>
              </a:tr>
              <a:tr h="3000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全绝缘缆式探头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导电介质或非导电介质＋大型导电容器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5260236"/>
                  </a:ext>
                </a:extLst>
              </a:tr>
              <a:tr h="4524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带参考电极金属裸棒双杆探头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非导电易结晶液体介质＋非导电容器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398784"/>
                  </a:ext>
                </a:extLst>
              </a:tr>
              <a:tr h="4540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带参考电极全绝缘棒式双杆探头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导电且易结晶液体介质＋非导电容器；导电且易结晶液体介质＋容器导电但径向尺寸较小且形状不规则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383634"/>
                  </a:ext>
                </a:extLst>
              </a:tr>
              <a:tr h="4540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整体聚四氟乙烯包覆探头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anose="02020404030301010803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隶书" panose="02010800040101010101" pitchFamily="2" charset="-122"/>
                          <a:ea typeface="华文隶书" panose="02010800040101010101" pitchFamily="2" charset="-122"/>
                        </a:rPr>
                        <a:t>导电或非导电强腐蚀性介质而且环境有腐蚀性挥发物，腐蚀性蒸汽环境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62157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454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525018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6.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电容式液位传感器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9079232" y="5847439"/>
            <a:ext cx="2854382" cy="37151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生产中电容式液位传感器</a:t>
            </a:r>
          </a:p>
        </p:txBody>
      </p:sp>
      <p:pic>
        <p:nvPicPr>
          <p:cNvPr id="16" name="Picture 5" descr="射频电容式物位限位开关8A“一键通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5059" y="2253590"/>
            <a:ext cx="2232857" cy="3344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652" y="1632371"/>
            <a:ext cx="5695119" cy="458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03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8"/>
          <a:stretch>
            <a:fillRect/>
          </a:stretch>
        </p:blipFill>
        <p:spPr>
          <a:xfrm>
            <a:off x="0" y="0"/>
            <a:ext cx="358832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68156" y="190247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33" name="矩形 32"/>
          <p:cNvSpPr/>
          <p:nvPr/>
        </p:nvSpPr>
        <p:spPr>
          <a:xfrm>
            <a:off x="5974097" y="40510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4" name="矩形 3"/>
          <p:cNvSpPr/>
          <p:nvPr/>
        </p:nvSpPr>
        <p:spPr>
          <a:xfrm>
            <a:off x="4336473" y="800143"/>
            <a:ext cx="7162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kern="1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学习目标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知识目标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了解电容式、超声波传感器等传感器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的基本原理，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掌握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各类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传感器在检测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中的应用。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技能目标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：掌握电容式、超声波传感器等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传感器识别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、选用和检测方法。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素质目标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：提高学生分析问题和解决问题的能力，培养学生沟通能力及团队协作精神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451593" y="0"/>
            <a:ext cx="2579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项目六</a:t>
            </a:r>
            <a:r>
              <a:rPr lang="en-US" altLang="zh-CN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2000" b="1" dirty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液位</a:t>
            </a:r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检测</a:t>
            </a:r>
            <a:endParaRPr lang="zh-CN" altLang="en-US" sz="2000" b="1" dirty="0">
              <a:solidFill>
                <a:srgbClr val="008B8F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525018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6.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电容式液位传感器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8215401" y="5847440"/>
            <a:ext cx="2854382" cy="37151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生产中电容式液位传感器</a:t>
            </a:r>
          </a:p>
        </p:txBody>
      </p:sp>
      <p:pic>
        <p:nvPicPr>
          <p:cNvPr id="17" name="Picture 12" descr="guolvj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90785" y="2172180"/>
            <a:ext cx="4091616" cy="333689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693417" y="1897939"/>
            <a:ext cx="6187769" cy="124649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kumimoji="1"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棒状电极（金属管）外面包裹聚四氟乙烯套管，当被测液体的液面上升时，引起棒状电极与导电液体之间的电容变化。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693416" y="3353947"/>
            <a:ext cx="6187770" cy="3001912"/>
          </a:xfrm>
          <a:prstGeom prst="rect">
            <a:avLst/>
          </a:prstGeom>
          <a:solidFill>
            <a:srgbClr val="99CC00"/>
          </a:solidFill>
          <a:ln w="25400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0" anchor="ctr">
            <a:spAutoFit/>
          </a:bodyPr>
          <a:lstStyle/>
          <a:p>
            <a:r>
              <a:rPr kumimoji="1"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注意：</a:t>
            </a:r>
          </a:p>
          <a:p>
            <a:r>
              <a:rPr kumimoji="1"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kumimoji="1"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kumimoji="1"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）屏蔽和接地 </a:t>
            </a:r>
          </a:p>
          <a:p>
            <a:r>
              <a:rPr kumimoji="1"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kumimoji="1"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kumimoji="1"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）增加初始电容值，降低容抗。</a:t>
            </a:r>
          </a:p>
          <a:p>
            <a:r>
              <a:rPr kumimoji="1"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kumimoji="1"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c</a:t>
            </a:r>
            <a:r>
              <a:rPr kumimoji="1"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）导线间分布电容有静电感应，因此导线和导线要离得远，线要尽可能短，最好成直角排列，若采用平行排列时可采用同轴屏蔽线。</a:t>
            </a:r>
          </a:p>
          <a:p>
            <a:r>
              <a:rPr kumimoji="1"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kumimoji="1"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d</a:t>
            </a:r>
            <a:r>
              <a:rPr kumimoji="1"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）尽可能一点接地，避免多点接地。</a:t>
            </a:r>
          </a:p>
        </p:txBody>
      </p:sp>
    </p:spTree>
    <p:extLst>
      <p:ext uri="{BB962C8B-B14F-4D97-AF65-F5344CB8AC3E}">
        <p14:creationId xmlns:p14="http://schemas.microsoft.com/office/powerpoint/2010/main" val="57317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结束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2232" cy="6869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2012729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2180205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电容式传感器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221144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4061792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4197986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4217610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超声波传感器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2" name="矩形 21"/>
          <p:cNvSpPr/>
          <p:nvPr/>
        </p:nvSpPr>
        <p:spPr>
          <a:xfrm>
            <a:off x="6111093" y="3809132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35" name="矩形 34"/>
          <p:cNvSpPr/>
          <p:nvPr/>
        </p:nvSpPr>
        <p:spPr>
          <a:xfrm>
            <a:off x="6085693" y="498214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2012729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2180205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电容式传感器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221144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4061792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4197986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4217610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超声波传感器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2" name="矩形 21"/>
          <p:cNvSpPr/>
          <p:nvPr/>
        </p:nvSpPr>
        <p:spPr>
          <a:xfrm>
            <a:off x="6111093" y="3809132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35" name="矩形 34"/>
          <p:cNvSpPr/>
          <p:nvPr/>
        </p:nvSpPr>
        <p:spPr>
          <a:xfrm>
            <a:off x="6085693" y="498214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5119714" y="1987733"/>
            <a:ext cx="6711516" cy="814058"/>
          </a:xfrm>
          <a:prstGeom prst="rect">
            <a:avLst/>
          </a:prstGeom>
          <a:noFill/>
          <a:ln w="76200">
            <a:solidFill>
              <a:srgbClr val="CD2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39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692569" y="3295293"/>
            <a:ext cx="76952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一、电容式传感器及其应用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924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20" y="2095728"/>
            <a:ext cx="3537922" cy="3554819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是把被测非电量转换为电容量变化的一种传感器。它具有高阻抗，小功率；动态范围大，响应速度快；几乎没有零漂；结构简单、适应性强，可在恶劣的环境下使用等优点，但它具有分布电容影响严重的缺点。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3792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电容式传感器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2" name="Picture 4" descr="电容式液位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57743" y="750571"/>
            <a:ext cx="2008187" cy="3035300"/>
          </a:xfrm>
          <a:prstGeom prst="rect">
            <a:avLst/>
          </a:prstGeom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4599708" y="1547764"/>
            <a:ext cx="3570287" cy="1030287"/>
          </a:xfrm>
          <a:prstGeom prst="rect">
            <a:avLst/>
          </a:prstGeom>
          <a:solidFill>
            <a:srgbClr val="00CC00"/>
          </a:solidFill>
          <a:ln w="25400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电容式传感器的工作原理</a:t>
            </a:r>
            <a:r>
              <a:rPr lang="zh-CN" altLang="en-US" sz="2400" b="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zh-CN" altLang="en-US" sz="2400" b="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平板式电容器的电容量：</a:t>
            </a:r>
            <a:r>
              <a:rPr lang="zh-CN" altLang="en-US" b="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Rectangle 6" descr="10%"/>
          <p:cNvSpPr>
            <a:spLocks noChangeArrowheads="1"/>
          </p:cNvSpPr>
          <p:nvPr/>
        </p:nvSpPr>
        <p:spPr bwMode="auto">
          <a:xfrm>
            <a:off x="7277035" y="4002231"/>
            <a:ext cx="3095625" cy="941388"/>
          </a:xfrm>
          <a:prstGeom prst="rect">
            <a:avLst/>
          </a:prstGeom>
          <a:pattFill prst="pct10">
            <a:fgClr>
              <a:srgbClr val="99CC00"/>
            </a:fgClr>
            <a:bgClr>
              <a:schemeClr val="bg1"/>
            </a:bgClr>
          </a:pattFill>
          <a:ln w="254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/>
            <a:r>
              <a:rPr lang="en-US" altLang="zh-CN" b="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为两极板相互覆盖的有效面积；</a:t>
            </a:r>
            <a:r>
              <a:rPr lang="en-US" altLang="zh-CN" b="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为两极板间的距离；为极板间介质的介电常数。 </a:t>
            </a:r>
          </a:p>
        </p:txBody>
      </p:sp>
      <p:sp>
        <p:nvSpPr>
          <p:cNvPr id="17" name="Text Box 7" descr="10%"/>
          <p:cNvSpPr txBox="1">
            <a:spLocks noChangeArrowheads="1"/>
          </p:cNvSpPr>
          <p:nvPr/>
        </p:nvSpPr>
        <p:spPr bwMode="auto">
          <a:xfrm>
            <a:off x="7220009" y="5046185"/>
            <a:ext cx="3798888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pattFill prst="pct10">
                  <a:fgClr>
                    <a:srgbClr val="99CC00"/>
                  </a:fgClr>
                  <a:bgClr>
                    <a:schemeClr val="bg1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变间隙式（或变极距式</a:t>
            </a:r>
            <a:r>
              <a:rPr lang="zh-CN" altLang="en-US" sz="2000" b="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）</a:t>
            </a:r>
            <a:endParaRPr lang="zh-CN" altLang="en-US" sz="2000" b="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变面积</a:t>
            </a:r>
            <a:r>
              <a:rPr lang="zh-CN" altLang="en-US" sz="2000" b="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式</a:t>
            </a:r>
            <a:endParaRPr lang="zh-CN" altLang="en-US" sz="2000" b="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b="0" dirty="0">
                <a:latin typeface="华文隶书" panose="02010800040101010101" pitchFamily="2" charset="-122"/>
                <a:ea typeface="华文隶书" panose="02010800040101010101" pitchFamily="2" charset="-122"/>
              </a:rPr>
              <a:t>变介电常数式</a:t>
            </a:r>
          </a:p>
        </p:txBody>
      </p:sp>
      <p:grpSp>
        <p:nvGrpSpPr>
          <p:cNvPr id="18" name="Group 8"/>
          <p:cNvGrpSpPr>
            <a:grpSpLocks/>
          </p:cNvGrpSpPr>
          <p:nvPr/>
        </p:nvGrpSpPr>
        <p:grpSpPr bwMode="auto">
          <a:xfrm>
            <a:off x="4556978" y="3100387"/>
            <a:ext cx="2160588" cy="2789238"/>
            <a:chOff x="349" y="1389"/>
            <a:chExt cx="1873" cy="2508"/>
          </a:xfrm>
        </p:grpSpPr>
        <p:sp>
          <p:nvSpPr>
            <p:cNvPr id="19" name="AutoShape 9" descr="90%"/>
            <p:cNvSpPr>
              <a:spLocks noChangeArrowheads="1"/>
            </p:cNvSpPr>
            <p:nvPr/>
          </p:nvSpPr>
          <p:spPr bwMode="auto">
            <a:xfrm>
              <a:off x="1062" y="1612"/>
              <a:ext cx="364" cy="1520"/>
            </a:xfrm>
            <a:prstGeom prst="roundRect">
              <a:avLst>
                <a:gd name="adj" fmla="val 16667"/>
              </a:avLst>
            </a:prstGeom>
            <a:pattFill prst="pct90">
              <a:fgClr>
                <a:srgbClr val="FFFF66"/>
              </a:fgClr>
              <a:bgClr>
                <a:schemeClr val="accent2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941" y="1612"/>
              <a:ext cx="121" cy="152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1426" y="1612"/>
              <a:ext cx="121" cy="152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 flipH="1">
              <a:off x="456" y="2417"/>
              <a:ext cx="485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Line 13"/>
            <p:cNvSpPr>
              <a:spLocks noChangeShapeType="1"/>
            </p:cNvSpPr>
            <p:nvPr/>
          </p:nvSpPr>
          <p:spPr bwMode="auto">
            <a:xfrm>
              <a:off x="1547" y="2417"/>
              <a:ext cx="485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Oval 14"/>
            <p:cNvSpPr>
              <a:spLocks noChangeArrowheads="1"/>
            </p:cNvSpPr>
            <p:nvPr/>
          </p:nvSpPr>
          <p:spPr bwMode="auto">
            <a:xfrm>
              <a:off x="2032" y="2363"/>
              <a:ext cx="113" cy="11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Oval 15"/>
            <p:cNvSpPr>
              <a:spLocks noChangeArrowheads="1"/>
            </p:cNvSpPr>
            <p:nvPr/>
          </p:nvSpPr>
          <p:spPr bwMode="auto">
            <a:xfrm>
              <a:off x="349" y="2354"/>
              <a:ext cx="113" cy="11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1062" y="1792"/>
              <a:ext cx="365" cy="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1600" b="0">
                  <a:latin typeface="Times New Roman" panose="02020603050405020304" pitchFamily="18" charset="0"/>
                </a:rPr>
                <a:t>+</a:t>
              </a:r>
            </a:p>
            <a:p>
              <a:pPr>
                <a:spcBef>
                  <a:spcPct val="50000"/>
                </a:spcBef>
              </a:pPr>
              <a:r>
                <a:rPr kumimoji="1" lang="en-US" altLang="zh-CN" sz="1600" b="0">
                  <a:latin typeface="Times New Roman" panose="02020603050405020304" pitchFamily="18" charset="0"/>
                </a:rPr>
                <a:t>+</a:t>
              </a:r>
            </a:p>
            <a:p>
              <a:pPr>
                <a:spcBef>
                  <a:spcPct val="50000"/>
                </a:spcBef>
              </a:pPr>
              <a:r>
                <a:rPr kumimoji="1" lang="en-US" altLang="zh-CN" sz="1600" b="0">
                  <a:latin typeface="Times New Roman" panose="02020603050405020304" pitchFamily="18" charset="0"/>
                </a:rPr>
                <a:t>+</a:t>
              </a:r>
              <a:endParaRPr kumimoji="1" lang="en-US" altLang="zh-CN" sz="2400" b="0">
                <a:latin typeface="Times New Roman" panose="02020603050405020304" pitchFamily="18" charset="0"/>
              </a:endParaRPr>
            </a:p>
          </p:txBody>
        </p:sp>
        <p:sp>
          <p:nvSpPr>
            <p:cNvPr id="27" name="Line 17"/>
            <p:cNvSpPr>
              <a:spLocks noChangeShapeType="1"/>
            </p:cNvSpPr>
            <p:nvPr/>
          </p:nvSpPr>
          <p:spPr bwMode="auto">
            <a:xfrm>
              <a:off x="1062" y="3158"/>
              <a:ext cx="0" cy="71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Line 18"/>
            <p:cNvSpPr>
              <a:spLocks noChangeShapeType="1"/>
            </p:cNvSpPr>
            <p:nvPr/>
          </p:nvSpPr>
          <p:spPr bwMode="auto">
            <a:xfrm>
              <a:off x="1426" y="3158"/>
              <a:ext cx="0" cy="71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Line 19"/>
            <p:cNvSpPr>
              <a:spLocks noChangeShapeType="1"/>
            </p:cNvSpPr>
            <p:nvPr/>
          </p:nvSpPr>
          <p:spPr bwMode="auto">
            <a:xfrm>
              <a:off x="1062" y="3784"/>
              <a:ext cx="1134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" name="Line 20"/>
            <p:cNvSpPr>
              <a:spLocks noChangeShapeType="1"/>
            </p:cNvSpPr>
            <p:nvPr/>
          </p:nvSpPr>
          <p:spPr bwMode="auto">
            <a:xfrm>
              <a:off x="1062" y="3784"/>
              <a:ext cx="36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lg" len="lg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1111" y="3430"/>
              <a:ext cx="227" cy="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800">
                  <a:latin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32" name="Text Box 22"/>
            <p:cNvSpPr txBox="1">
              <a:spLocks noChangeArrowheads="1"/>
            </p:cNvSpPr>
            <p:nvPr/>
          </p:nvSpPr>
          <p:spPr bwMode="auto">
            <a:xfrm>
              <a:off x="1738" y="1819"/>
              <a:ext cx="484" cy="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kumimoji="1"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A</a:t>
              </a:r>
            </a:p>
          </p:txBody>
        </p:sp>
        <p:sp>
          <p:nvSpPr>
            <p:cNvPr id="33" name="Line 23"/>
            <p:cNvSpPr>
              <a:spLocks noChangeShapeType="1"/>
            </p:cNvSpPr>
            <p:nvPr/>
          </p:nvSpPr>
          <p:spPr bwMode="auto">
            <a:xfrm flipV="1">
              <a:off x="1547" y="2024"/>
              <a:ext cx="426" cy="21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" name="Text Box 24"/>
            <p:cNvSpPr txBox="1">
              <a:spLocks noChangeArrowheads="1"/>
            </p:cNvSpPr>
            <p:nvPr/>
          </p:nvSpPr>
          <p:spPr bwMode="auto">
            <a:xfrm>
              <a:off x="1718" y="1389"/>
              <a:ext cx="486" cy="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kumimoji="1" lang="en-US" altLang="zh-CN" sz="2800">
                  <a:latin typeface="Times New Roman" panose="02020603050405020304" pitchFamily="18" charset="0"/>
                  <a:sym typeface="Symbol" panose="05050102010706020507" pitchFamily="18" charset="2"/>
                </a:rPr>
                <a:t></a:t>
              </a:r>
              <a:endParaRPr kumimoji="1" lang="en-US" altLang="zh-CN" sz="2800">
                <a:latin typeface="Times New Roman" panose="02020603050405020304" pitchFamily="18" charset="0"/>
              </a:endParaRPr>
            </a:p>
          </p:txBody>
        </p:sp>
        <p:sp>
          <p:nvSpPr>
            <p:cNvPr id="35" name="Line 25"/>
            <p:cNvSpPr>
              <a:spLocks noChangeShapeType="1"/>
            </p:cNvSpPr>
            <p:nvPr/>
          </p:nvSpPr>
          <p:spPr bwMode="auto">
            <a:xfrm flipV="1">
              <a:off x="1248" y="1634"/>
              <a:ext cx="725" cy="35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7469520" y="2964443"/>
                <a:ext cx="1333614" cy="6938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𝑪</m:t>
                      </m:r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400" b="1" i="1" smtClean="0">
                              <a:latin typeface="Cambria Math" panose="02040503050406030204" pitchFamily="18" charset="0"/>
                            </a:rPr>
                            <m:t>𝝐</m:t>
                          </m:r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num>
                        <m:den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𝒅</m:t>
                          </m:r>
                        </m:den>
                      </m:f>
                    </m:oMath>
                  </m:oMathPara>
                </a14:m>
                <a:endParaRPr lang="zh-CN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9520" y="2964443"/>
                <a:ext cx="1333614" cy="693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3792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电容式传感器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36" name="Picture 5" descr="调整大小 调整大小 t33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8187" y="1816579"/>
            <a:ext cx="8175625" cy="3094037"/>
          </a:xfrm>
          <a:prstGeom prst="rect">
            <a:avLst/>
          </a:prstGeom>
          <a:noFill/>
          <a:ln>
            <a:solidFill>
              <a:srgbClr val="00CC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2462380" y="5075789"/>
            <a:ext cx="7505700" cy="1216025"/>
          </a:xfrm>
          <a:prstGeom prst="rect">
            <a:avLst/>
          </a:prstGeom>
          <a:solidFill>
            <a:schemeClr val="accent1"/>
          </a:solidFill>
          <a:ln w="254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各种电容式传感器的结构示意图</a:t>
            </a:r>
          </a:p>
          <a:p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变极距</a:t>
            </a:r>
            <a:r>
              <a:rPr lang="en-US" altLang="zh-CN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(δ)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型：</a:t>
            </a:r>
            <a:r>
              <a:rPr lang="en-US" altLang="zh-CN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(a)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(e)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；</a:t>
            </a:r>
          </a:p>
          <a:p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变面积</a:t>
            </a:r>
            <a:r>
              <a:rPr lang="en-US" altLang="zh-CN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(S)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型：</a:t>
            </a:r>
            <a:r>
              <a:rPr lang="en-US" altLang="zh-CN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(b)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(c)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(d)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(f)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(g)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、（</a:t>
            </a:r>
            <a:r>
              <a:rPr lang="en-US" altLang="zh-CN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）；</a:t>
            </a:r>
          </a:p>
          <a:p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变介电常数</a:t>
            </a:r>
            <a:r>
              <a:rPr lang="en-US" altLang="zh-CN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(ε)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型：（</a:t>
            </a:r>
            <a:r>
              <a:rPr lang="en-US" altLang="zh-CN" b="0" dirty="0" err="1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）～（</a:t>
            </a:r>
            <a:r>
              <a:rPr lang="en-US" altLang="zh-CN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en-US" b="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65419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640581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变间隙式电容传感器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06992" y="2048524"/>
            <a:ext cx="4051096" cy="463846"/>
          </a:xfrm>
          <a:prstGeom prst="rect">
            <a:avLst/>
          </a:prstGeom>
          <a:solidFill>
            <a:srgbClr val="00CC00"/>
          </a:solidFill>
          <a:ln w="254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）变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间隙式电容传感器</a:t>
            </a:r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1757072" y="3117266"/>
            <a:ext cx="3717925" cy="2497138"/>
            <a:chOff x="5760" y="1128"/>
            <a:chExt cx="3345" cy="1482"/>
          </a:xfrm>
        </p:grpSpPr>
        <p:grpSp>
          <p:nvGrpSpPr>
            <p:cNvPr id="11" name="Group 6"/>
            <p:cNvGrpSpPr>
              <a:grpSpLocks/>
            </p:cNvGrpSpPr>
            <p:nvPr/>
          </p:nvGrpSpPr>
          <p:grpSpPr bwMode="auto">
            <a:xfrm>
              <a:off x="5940" y="1752"/>
              <a:ext cx="540" cy="312"/>
              <a:chOff x="2520" y="2532"/>
              <a:chExt cx="540" cy="312"/>
            </a:xfrm>
          </p:grpSpPr>
          <p:sp>
            <p:nvSpPr>
              <p:cNvPr id="51" name="Line 7"/>
              <p:cNvSpPr>
                <a:spLocks noChangeShapeType="1"/>
              </p:cNvSpPr>
              <p:nvPr/>
            </p:nvSpPr>
            <p:spPr bwMode="auto">
              <a:xfrm flipH="1">
                <a:off x="2520" y="2532"/>
                <a:ext cx="5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Line 8"/>
              <p:cNvSpPr>
                <a:spLocks noChangeShapeType="1"/>
              </p:cNvSpPr>
              <p:nvPr/>
            </p:nvSpPr>
            <p:spPr bwMode="auto">
              <a:xfrm flipH="1">
                <a:off x="2520" y="2844"/>
                <a:ext cx="5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" name="Group 9"/>
            <p:cNvGrpSpPr>
              <a:grpSpLocks/>
            </p:cNvGrpSpPr>
            <p:nvPr/>
          </p:nvGrpSpPr>
          <p:grpSpPr bwMode="auto">
            <a:xfrm>
              <a:off x="5760" y="1128"/>
              <a:ext cx="3345" cy="1482"/>
              <a:chOff x="1440" y="2064"/>
              <a:chExt cx="3345" cy="1482"/>
            </a:xfrm>
          </p:grpSpPr>
          <p:grpSp>
            <p:nvGrpSpPr>
              <p:cNvPr id="14" name="Group 10"/>
              <p:cNvGrpSpPr>
                <a:grpSpLocks/>
              </p:cNvGrpSpPr>
              <p:nvPr/>
            </p:nvGrpSpPr>
            <p:grpSpPr bwMode="auto">
              <a:xfrm>
                <a:off x="1440" y="2220"/>
                <a:ext cx="900" cy="1248"/>
                <a:chOff x="1440" y="2220"/>
                <a:chExt cx="900" cy="1248"/>
              </a:xfrm>
            </p:grpSpPr>
            <p:sp>
              <p:nvSpPr>
                <p:cNvPr id="48" name="Line 11"/>
                <p:cNvSpPr>
                  <a:spLocks noChangeShapeType="1"/>
                </p:cNvSpPr>
                <p:nvPr/>
              </p:nvSpPr>
              <p:spPr bwMode="auto">
                <a:xfrm>
                  <a:off x="1800" y="2220"/>
                  <a:ext cx="0" cy="46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9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1800" y="3000"/>
                  <a:ext cx="0" cy="46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0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440" y="2592"/>
                  <a:ext cx="900" cy="5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just"/>
                  <a:r>
                    <a:rPr lang="en-US" altLang="zh-CN" sz="1400" b="0">
                      <a:latin typeface="Times New Roman" panose="02020603050405020304" pitchFamily="18" charset="0"/>
                    </a:rPr>
                    <a:t>d</a:t>
                  </a:r>
                  <a:endParaRPr lang="en-US" altLang="zh-CN" sz="1400" b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" name="Group 14"/>
              <p:cNvGrpSpPr>
                <a:grpSpLocks/>
              </p:cNvGrpSpPr>
              <p:nvPr/>
            </p:nvGrpSpPr>
            <p:grpSpPr bwMode="auto">
              <a:xfrm>
                <a:off x="2160" y="2064"/>
                <a:ext cx="2625" cy="1482"/>
                <a:chOff x="2160" y="2064"/>
                <a:chExt cx="2625" cy="1482"/>
              </a:xfrm>
            </p:grpSpPr>
            <p:grpSp>
              <p:nvGrpSpPr>
                <p:cNvPr id="16" name="Group 15"/>
                <p:cNvGrpSpPr>
                  <a:grpSpLocks/>
                </p:cNvGrpSpPr>
                <p:nvPr/>
              </p:nvGrpSpPr>
              <p:grpSpPr bwMode="auto">
                <a:xfrm>
                  <a:off x="2160" y="2064"/>
                  <a:ext cx="1800" cy="1482"/>
                  <a:chOff x="2160" y="2064"/>
                  <a:chExt cx="1800" cy="1482"/>
                </a:xfrm>
              </p:grpSpPr>
              <p:grpSp>
                <p:nvGrpSpPr>
                  <p:cNvPr id="19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2160" y="2064"/>
                    <a:ext cx="1800" cy="1482"/>
                    <a:chOff x="1800" y="3624"/>
                    <a:chExt cx="1800" cy="1482"/>
                  </a:xfrm>
                </p:grpSpPr>
                <p:sp>
                  <p:nvSpPr>
                    <p:cNvPr id="35" name="Rectangl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00" y="4092"/>
                      <a:ext cx="1800" cy="156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" name="Rectangle 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00" y="4560"/>
                      <a:ext cx="1800" cy="156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00" y="4248"/>
                      <a:ext cx="0" cy="31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60" y="4248"/>
                      <a:ext cx="0" cy="31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20" y="4248"/>
                      <a:ext cx="0" cy="31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40" y="4248"/>
                      <a:ext cx="0" cy="31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80" y="4248"/>
                      <a:ext cx="0" cy="31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00" y="3780"/>
                      <a:ext cx="0" cy="31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00" y="4716"/>
                      <a:ext cx="0" cy="31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6" name="Oval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10" y="4950"/>
                      <a:ext cx="180" cy="15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7" name="Oval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10" y="3624"/>
                      <a:ext cx="180" cy="15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0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2340" y="2376"/>
                    <a:ext cx="1440" cy="156"/>
                    <a:chOff x="2340" y="8460"/>
                    <a:chExt cx="1440" cy="312"/>
                  </a:xfrm>
                </p:grpSpPr>
                <p:grpSp>
                  <p:nvGrpSpPr>
                    <p:cNvPr id="21" name="Group 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40" y="8460"/>
                      <a:ext cx="720" cy="312"/>
                      <a:chOff x="2340" y="8460"/>
                      <a:chExt cx="720" cy="312"/>
                    </a:xfrm>
                  </p:grpSpPr>
                  <p:grpSp>
                    <p:nvGrpSpPr>
                      <p:cNvPr id="29" name="Group 3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40" y="8460"/>
                        <a:ext cx="360" cy="312"/>
                        <a:chOff x="2340" y="8460"/>
                        <a:chExt cx="360" cy="312"/>
                      </a:xfrm>
                    </p:grpSpPr>
                    <p:sp>
                      <p:nvSpPr>
                        <p:cNvPr id="33" name="Line 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340" y="8460"/>
                          <a:ext cx="180" cy="3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34" name="Line 3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520" y="8460"/>
                          <a:ext cx="180" cy="3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30" name="Group 3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00" y="8460"/>
                        <a:ext cx="360" cy="312"/>
                        <a:chOff x="2340" y="8460"/>
                        <a:chExt cx="360" cy="312"/>
                      </a:xfrm>
                    </p:grpSpPr>
                    <p:sp>
                      <p:nvSpPr>
                        <p:cNvPr id="31" name="Line 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340" y="8460"/>
                          <a:ext cx="180" cy="3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32" name="Line 3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520" y="8460"/>
                          <a:ext cx="180" cy="3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  <p:grpSp>
                  <p:nvGrpSpPr>
                    <p:cNvPr id="22" name="Group 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60" y="8460"/>
                      <a:ext cx="720" cy="312"/>
                      <a:chOff x="2340" y="8460"/>
                      <a:chExt cx="720" cy="312"/>
                    </a:xfrm>
                  </p:grpSpPr>
                  <p:grpSp>
                    <p:nvGrpSpPr>
                      <p:cNvPr id="23" name="Group 3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40" y="8460"/>
                        <a:ext cx="360" cy="312"/>
                        <a:chOff x="2340" y="8460"/>
                        <a:chExt cx="360" cy="312"/>
                      </a:xfrm>
                    </p:grpSpPr>
                    <p:sp>
                      <p:nvSpPr>
                        <p:cNvPr id="27" name="Line 3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340" y="8460"/>
                          <a:ext cx="180" cy="3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8" name="Line 3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520" y="8460"/>
                          <a:ext cx="180" cy="3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24" name="Group 4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00" y="8460"/>
                        <a:ext cx="360" cy="312"/>
                        <a:chOff x="2340" y="8460"/>
                        <a:chExt cx="360" cy="312"/>
                      </a:xfrm>
                    </p:grpSpPr>
                    <p:sp>
                      <p:nvSpPr>
                        <p:cNvPr id="25" name="Line 4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340" y="8460"/>
                          <a:ext cx="180" cy="3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" name="Line 4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520" y="8460"/>
                          <a:ext cx="180" cy="3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17" name="Line 43"/>
                <p:cNvSpPr>
                  <a:spLocks noChangeShapeType="1"/>
                </p:cNvSpPr>
                <p:nvPr/>
              </p:nvSpPr>
              <p:spPr bwMode="auto">
                <a:xfrm>
                  <a:off x="4140" y="2844"/>
                  <a:ext cx="0" cy="62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8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4065" y="2904"/>
                  <a:ext cx="720" cy="4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just"/>
                  <a:r>
                    <a:rPr lang="en-US" altLang="zh-CN" sz="1400" b="0">
                      <a:latin typeface="宋体" panose="02010600030101010101" pitchFamily="2" charset="-122"/>
                    </a:rPr>
                    <a:t>Δ</a:t>
                  </a:r>
                  <a:r>
                    <a:rPr lang="en-US" altLang="zh-CN" sz="1400" b="0">
                      <a:latin typeface="Times New Roman" panose="02020603050405020304" pitchFamily="18" charset="0"/>
                    </a:rPr>
                    <a:t>d</a:t>
                  </a:r>
                  <a:endParaRPr lang="en-US" altLang="zh-CN" sz="1400" b="0">
                    <a:latin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53" name="AutoShape 45"/>
          <p:cNvSpPr>
            <a:spLocks noChangeArrowheads="1"/>
          </p:cNvSpPr>
          <p:nvPr/>
        </p:nvSpPr>
        <p:spPr bwMode="auto">
          <a:xfrm>
            <a:off x="7015331" y="3429000"/>
            <a:ext cx="4020490" cy="2102852"/>
          </a:xfrm>
          <a:prstGeom prst="cloudCallout">
            <a:avLst>
              <a:gd name="adj1" fmla="val -81005"/>
              <a:gd name="adj2" fmla="val 38426"/>
            </a:avLst>
          </a:prstGeom>
          <a:solidFill>
            <a:srgbClr val="8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/>
            <a:r>
              <a:rPr kumimoji="1" lang="en-US" altLang="zh-CN" sz="24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d </a:t>
            </a:r>
            <a:r>
              <a:rPr kumimoji="1"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取值不能大，否则将降低灵敏度</a:t>
            </a:r>
            <a:r>
              <a:rPr kumimoji="1"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,</a:t>
            </a:r>
            <a:r>
              <a:rPr kumimoji="1"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实际应用常采用差动式结构</a:t>
            </a:r>
          </a:p>
        </p:txBody>
      </p:sp>
    </p:spTree>
    <p:extLst>
      <p:ext uri="{BB962C8B-B14F-4D97-AF65-F5344CB8AC3E}">
        <p14:creationId xmlns:p14="http://schemas.microsoft.com/office/powerpoint/2010/main" val="304300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电容式传感器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8" y="1010412"/>
            <a:ext cx="4640581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变间隙式电容传感器</a:t>
            </a:r>
          </a:p>
        </p:txBody>
      </p:sp>
      <p:sp>
        <p:nvSpPr>
          <p:cNvPr id="54" name="矩形 53"/>
          <p:cNvSpPr/>
          <p:nvPr/>
        </p:nvSpPr>
        <p:spPr>
          <a:xfrm>
            <a:off x="6999005" y="1362771"/>
            <a:ext cx="3537922" cy="2396810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差动式结构优点：</a:t>
            </a:r>
          </a:p>
          <a:p>
            <a:pPr marL="342900" indent="-342900" algn="just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减小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非线性误差</a:t>
            </a:r>
          </a:p>
          <a:p>
            <a:pPr marL="342900" indent="-342900" algn="just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提高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传感器灵敏度</a:t>
            </a:r>
          </a:p>
          <a:p>
            <a:pPr marL="342900" indent="-342900" algn="just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减小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寄生电容的影响</a:t>
            </a:r>
          </a:p>
          <a:p>
            <a:pPr marL="342900" indent="-342900" algn="just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减小温度、湿度等环境因素的影响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75" name="Group 5"/>
          <p:cNvGrpSpPr>
            <a:grpSpLocks/>
          </p:cNvGrpSpPr>
          <p:nvPr/>
        </p:nvGrpSpPr>
        <p:grpSpPr bwMode="auto">
          <a:xfrm>
            <a:off x="7024968" y="3953296"/>
            <a:ext cx="4103687" cy="2562225"/>
            <a:chOff x="2971" y="2432"/>
            <a:chExt cx="2585" cy="1678"/>
          </a:xfrm>
        </p:grpSpPr>
        <p:sp>
          <p:nvSpPr>
            <p:cNvPr id="76" name="Rectangle 6"/>
            <p:cNvSpPr>
              <a:spLocks noChangeArrowheads="1"/>
            </p:cNvSpPr>
            <p:nvPr/>
          </p:nvSpPr>
          <p:spPr bwMode="auto">
            <a:xfrm>
              <a:off x="2971" y="2432"/>
              <a:ext cx="2585" cy="1678"/>
            </a:xfrm>
            <a:prstGeom prst="rect">
              <a:avLst/>
            </a:prstGeom>
            <a:noFill/>
            <a:ln w="38100">
              <a:solidFill>
                <a:srgbClr val="8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AEAEA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7" name="Group 7"/>
            <p:cNvGrpSpPr>
              <a:grpSpLocks/>
            </p:cNvGrpSpPr>
            <p:nvPr/>
          </p:nvGrpSpPr>
          <p:grpSpPr bwMode="auto">
            <a:xfrm>
              <a:off x="3061" y="2659"/>
              <a:ext cx="2404" cy="1129"/>
              <a:chOff x="3288" y="2755"/>
              <a:chExt cx="2404" cy="1129"/>
            </a:xfrm>
          </p:grpSpPr>
          <p:grpSp>
            <p:nvGrpSpPr>
              <p:cNvPr id="78" name="Group 8"/>
              <p:cNvGrpSpPr>
                <a:grpSpLocks/>
              </p:cNvGrpSpPr>
              <p:nvPr/>
            </p:nvGrpSpPr>
            <p:grpSpPr bwMode="auto">
              <a:xfrm>
                <a:off x="3742" y="2755"/>
                <a:ext cx="1859" cy="1129"/>
                <a:chOff x="3992" y="3134"/>
                <a:chExt cx="1201" cy="609"/>
              </a:xfrm>
            </p:grpSpPr>
            <p:sp>
              <p:nvSpPr>
                <p:cNvPr id="86" name="Rectangle 9"/>
                <p:cNvSpPr>
                  <a:spLocks noChangeArrowheads="1"/>
                </p:cNvSpPr>
                <p:nvPr/>
              </p:nvSpPr>
              <p:spPr bwMode="auto">
                <a:xfrm>
                  <a:off x="3996" y="3134"/>
                  <a:ext cx="907" cy="63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7" name="Rectangle 10"/>
                <p:cNvSpPr>
                  <a:spLocks noChangeArrowheads="1"/>
                </p:cNvSpPr>
                <p:nvPr/>
              </p:nvSpPr>
              <p:spPr bwMode="auto">
                <a:xfrm>
                  <a:off x="3997" y="3384"/>
                  <a:ext cx="907" cy="63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8" name="Rectangle 11"/>
                <p:cNvSpPr>
                  <a:spLocks noChangeArrowheads="1"/>
                </p:cNvSpPr>
                <p:nvPr/>
              </p:nvSpPr>
              <p:spPr bwMode="auto">
                <a:xfrm>
                  <a:off x="3992" y="3680"/>
                  <a:ext cx="907" cy="63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9" name="Line 12"/>
                <p:cNvSpPr>
                  <a:spLocks noChangeShapeType="1"/>
                </p:cNvSpPr>
                <p:nvPr/>
              </p:nvSpPr>
              <p:spPr bwMode="auto">
                <a:xfrm>
                  <a:off x="4905" y="3160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oval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0" name="Line 13"/>
                <p:cNvSpPr>
                  <a:spLocks noChangeShapeType="1"/>
                </p:cNvSpPr>
                <p:nvPr/>
              </p:nvSpPr>
              <p:spPr bwMode="auto">
                <a:xfrm>
                  <a:off x="4905" y="3415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oval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1" name="Line 14"/>
                <p:cNvSpPr>
                  <a:spLocks noChangeShapeType="1"/>
                </p:cNvSpPr>
                <p:nvPr/>
              </p:nvSpPr>
              <p:spPr bwMode="auto">
                <a:xfrm>
                  <a:off x="4900" y="3712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oval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" name="Line 15"/>
                <p:cNvSpPr>
                  <a:spLocks noChangeShapeType="1"/>
                </p:cNvSpPr>
                <p:nvPr/>
              </p:nvSpPr>
              <p:spPr bwMode="auto">
                <a:xfrm>
                  <a:off x="4802" y="3198"/>
                  <a:ext cx="0" cy="187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" name="Line 16"/>
                <p:cNvSpPr>
                  <a:spLocks noChangeShapeType="1"/>
                </p:cNvSpPr>
                <p:nvPr/>
              </p:nvSpPr>
              <p:spPr bwMode="auto">
                <a:xfrm>
                  <a:off x="4806" y="3450"/>
                  <a:ext cx="0" cy="227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4" name="Line 17"/>
                <p:cNvSpPr>
                  <a:spLocks noChangeShapeType="1"/>
                </p:cNvSpPr>
                <p:nvPr/>
              </p:nvSpPr>
              <p:spPr bwMode="auto">
                <a:xfrm>
                  <a:off x="4298" y="3307"/>
                  <a:ext cx="0" cy="227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79" name="Rectangle 18"/>
              <p:cNvSpPr>
                <a:spLocks noChangeArrowheads="1"/>
              </p:cNvSpPr>
              <p:nvPr/>
            </p:nvSpPr>
            <p:spPr bwMode="auto">
              <a:xfrm>
                <a:off x="5329" y="3435"/>
                <a:ext cx="363" cy="2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marL="449263" indent="-449263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6286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1" lang="en-US" altLang="zh-CN" b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C</a:t>
                </a:r>
                <a:r>
                  <a:rPr kumimoji="1" lang="en-US" altLang="zh-CN" b="0" baseline="-250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2</a:t>
                </a:r>
              </a:p>
            </p:txBody>
          </p:sp>
          <p:sp>
            <p:nvSpPr>
              <p:cNvPr id="80" name="Rectangle 19"/>
              <p:cNvSpPr>
                <a:spLocks noChangeArrowheads="1"/>
              </p:cNvSpPr>
              <p:nvPr/>
            </p:nvSpPr>
            <p:spPr bwMode="auto">
              <a:xfrm>
                <a:off x="5320" y="2891"/>
                <a:ext cx="363" cy="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marL="449263" indent="-449263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6286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1" lang="en-US" altLang="zh-CN" b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C</a:t>
                </a:r>
                <a:r>
                  <a:rPr kumimoji="1" lang="en-US" altLang="zh-CN" b="0" baseline="-250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1</a:t>
                </a:r>
              </a:p>
            </p:txBody>
          </p:sp>
          <p:sp>
            <p:nvSpPr>
              <p:cNvPr id="81" name="Rectangle 20"/>
              <p:cNvSpPr>
                <a:spLocks noChangeArrowheads="1"/>
              </p:cNvSpPr>
              <p:nvPr/>
            </p:nvSpPr>
            <p:spPr bwMode="auto">
              <a:xfrm rot="16200000">
                <a:off x="4603" y="2891"/>
                <a:ext cx="36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marL="449263" indent="-449263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6286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1" lang="en-US" altLang="zh-CN" b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d</a:t>
                </a:r>
                <a:r>
                  <a:rPr kumimoji="1" lang="en-US" altLang="zh-CN" b="0" baseline="-250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1</a:t>
                </a:r>
              </a:p>
            </p:txBody>
          </p:sp>
          <p:sp>
            <p:nvSpPr>
              <p:cNvPr id="82" name="Rectangle 21"/>
              <p:cNvSpPr>
                <a:spLocks noChangeArrowheads="1"/>
              </p:cNvSpPr>
              <p:nvPr/>
            </p:nvSpPr>
            <p:spPr bwMode="auto">
              <a:xfrm rot="16200000">
                <a:off x="4611" y="3426"/>
                <a:ext cx="36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marL="449263" indent="-449263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6286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1" lang="en-US" altLang="zh-CN" b="0">
                    <a:latin typeface="Times New Roman" panose="02020603050405020304" pitchFamily="18" charset="0"/>
                    <a:ea typeface="黑体" panose="02010609060101010101" pitchFamily="49" charset="-122"/>
                  </a:rPr>
                  <a:t>d</a:t>
                </a:r>
                <a:r>
                  <a:rPr kumimoji="1" lang="en-US" altLang="zh-CN" b="0" baseline="-25000">
                    <a:latin typeface="Times New Roman" panose="02020603050405020304" pitchFamily="18" charset="0"/>
                    <a:ea typeface="黑体" panose="02010609060101010101" pitchFamily="49" charset="-122"/>
                  </a:rPr>
                  <a:t>2</a:t>
                </a:r>
              </a:p>
            </p:txBody>
          </p:sp>
          <p:sp>
            <p:nvSpPr>
              <p:cNvPr id="83" name="Rectangle 22"/>
              <p:cNvSpPr>
                <a:spLocks noChangeArrowheads="1"/>
              </p:cNvSpPr>
              <p:nvPr/>
            </p:nvSpPr>
            <p:spPr bwMode="auto">
              <a:xfrm>
                <a:off x="3651" y="3435"/>
                <a:ext cx="544" cy="2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marL="449263" indent="-449263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6286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1" lang="el-GR" altLang="zh-CN" b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ε</a:t>
                </a:r>
                <a:r>
                  <a:rPr kumimoji="1" lang="en-US" altLang="zh-CN" b="0" baseline="-2500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84" name="Rectangle 23"/>
              <p:cNvSpPr>
                <a:spLocks noChangeArrowheads="1"/>
              </p:cNvSpPr>
              <p:nvPr/>
            </p:nvSpPr>
            <p:spPr bwMode="auto">
              <a:xfrm>
                <a:off x="3651" y="2829"/>
                <a:ext cx="544" cy="2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marL="449263" indent="-449263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6286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1" lang="el-GR" altLang="zh-CN" b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ε</a:t>
                </a:r>
                <a:r>
                  <a:rPr kumimoji="1" lang="en-US" altLang="zh-CN" b="0" baseline="-2500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85" name="Rectangle 24"/>
              <p:cNvSpPr>
                <a:spLocks noChangeArrowheads="1"/>
              </p:cNvSpPr>
              <p:nvPr/>
            </p:nvSpPr>
            <p:spPr bwMode="auto">
              <a:xfrm>
                <a:off x="3288" y="3141"/>
                <a:ext cx="544" cy="2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marL="449263" indent="-449263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6286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1" lang="el-GR" altLang="zh-CN" b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Δ</a:t>
                </a:r>
                <a:r>
                  <a:rPr kumimoji="1" lang="el-GR" altLang="zh-CN" b="0">
                    <a:latin typeface="黑体" panose="02010609060101010101" pitchFamily="49" charset="-122"/>
                    <a:ea typeface="黑体" panose="02010609060101010101" pitchFamily="49" charset="-122"/>
                    <a:cs typeface="Times New Roman" panose="02020603050405020304" pitchFamily="18" charset="0"/>
                  </a:rPr>
                  <a:t>δ</a:t>
                </a:r>
                <a:endParaRPr kumimoji="1" lang="en-US" altLang="zh-CN" b="0" baseline="-2500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68" name="图片 6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998" y="1844517"/>
            <a:ext cx="5236906" cy="421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9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</TotalTime>
  <Words>1087</Words>
  <Application>Microsoft Office PowerPoint</Application>
  <PresentationFormat>宽屏</PresentationFormat>
  <Paragraphs>142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7" baseType="lpstr">
      <vt:lpstr>等线</vt:lpstr>
      <vt:lpstr>等线 Light</vt:lpstr>
      <vt:lpstr>黑体</vt:lpstr>
      <vt:lpstr>华文彩云</vt:lpstr>
      <vt:lpstr>华文行楷</vt:lpstr>
      <vt:lpstr>华文隶书</vt:lpstr>
      <vt:lpstr>华文新魏</vt:lpstr>
      <vt:lpstr>宋体</vt:lpstr>
      <vt:lpstr>微软雅黑</vt:lpstr>
      <vt:lpstr>Arial</vt:lpstr>
      <vt:lpstr>Calibri</vt:lpstr>
      <vt:lpstr>Cambria Math</vt:lpstr>
      <vt:lpstr>Symbol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yang</cp:lastModifiedBy>
  <cp:revision>523</cp:revision>
  <dcterms:created xsi:type="dcterms:W3CDTF">2021-03-19T16:08:00Z</dcterms:created>
  <dcterms:modified xsi:type="dcterms:W3CDTF">2022-11-24T04:46:36Z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88038CD3B1904411A135EB2CA67EF591</vt:lpwstr>
  </property>
  <property fmtid="{D5CDD505-2E9C-101B-9397-08002B2CF9AE}" pid="3" name="KSOProductBuildVer">
    <vt:lpwstr>2052-11.1.0.11365</vt:lpwstr>
  </property>
</Properties>
</file>