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png" ContentType="image/png"/>
  <Default Extension="wdp" ContentType="image/vnd.ms-photo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405" r:id="rId4"/>
    <p:sldId id="423" r:id="rId5"/>
    <p:sldId id="436" r:id="rId6"/>
    <p:sldId id="427" r:id="rId7"/>
    <p:sldId id="439" r:id="rId8"/>
    <p:sldId id="428" r:id="rId9"/>
    <p:sldId id="440" r:id="rId10"/>
    <p:sldId id="441" r:id="rId11"/>
    <p:sldId id="442" r:id="rId12"/>
    <p:sldId id="437" r:id="rId13"/>
    <p:sldId id="344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333" autoAdjust="0"/>
  </p:normalViewPr>
  <p:slideViewPr>
    <p:cSldViewPr snapToGrid="0">
      <p:cViewPr>
        <p:scale>
          <a:sx n="100" d="100"/>
          <a:sy n="100" d="100"/>
        </p:scale>
        <p:origin x="9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file:///C:\Documents%20and%20Settings\chl\My%20Documents\6t26.tif" TargetMode="External"/><Relationship Id="rId3" Type="http://schemas.openxmlformats.org/officeDocument/2006/relationships/image" Target="../media/image13.png"/><Relationship Id="rId2" Type="http://schemas.openxmlformats.org/officeDocument/2006/relationships/hyperlink" Target="../../../../../../%20(G:)" TargetMode="Externa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file:///C:\Documents%20and%20Settings\chl\My%20Documents\6t18.tif" TargetMode="External"/><Relationship Id="rId3" Type="http://schemas.openxmlformats.org/officeDocument/2006/relationships/image" Target="../media/image7.png"/><Relationship Id="rId2" Type="http://schemas.openxmlformats.org/officeDocument/2006/relationships/hyperlink" Target="../../../../../../%20(G:)" TargetMode="Externa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wmf"/><Relationship Id="rId2" Type="http://schemas.openxmlformats.org/officeDocument/2006/relationships/control" Target="../activeX/activeX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726138" y="3186925"/>
            <a:ext cx="49130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项目二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温度检测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内容页(修改第二稿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20" y="167990"/>
            <a:ext cx="355960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五、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非接触式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20" y="1010412"/>
            <a:ext cx="290703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红外传感器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61156" y="4201922"/>
            <a:ext cx="2103946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红外</a:t>
            </a:r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测温仪方框图</a:t>
            </a:r>
            <a:endParaRPr lang="zh-CN" altLang="en-US" sz="1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10" descr="C:\Documents and Settings\chl\My Documents\6t26.tif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87362" y="1702247"/>
            <a:ext cx="8251534" cy="247189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矩形 11"/>
          <p:cNvSpPr/>
          <p:nvPr/>
        </p:nvSpPr>
        <p:spPr>
          <a:xfrm>
            <a:off x="1487362" y="4514157"/>
            <a:ext cx="8251534" cy="201593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热敏探测器与光子探测器的性能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比较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）热敏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探测器对各种波长都能响应，光子探测器只对一段波长区间有响应。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）热敏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探测器不需要冷却，光子探测器需要冷却。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）热敏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探测器响应时间长。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）光子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探测器容易实现规格化。</a:t>
            </a:r>
            <a:endParaRPr lang="en-US" altLang="zh-CN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内容页(修改第二稿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68719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五、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非接触式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3419" y="1531733"/>
            <a:ext cx="10917334" cy="2400657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红外测温的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特点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）测量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过程不影响被测目标的温度分布，可用于对远距离、带电及不能接触的物体测温。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）响应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速度快，适宜对高速运动物体进行测温。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）灵敏度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高，能分辨微小的温度变化。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）测温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范围宽，在测量－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10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～＋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1300℃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之间温度时，采用比色（双波段）测温原理的比色温度计是不需要修正读数的测温计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3418" y="948349"/>
            <a:ext cx="3687195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红外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2" name="Picture 11" descr="红外耳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4626" y="4097226"/>
            <a:ext cx="2074652" cy="2181082"/>
          </a:xfrm>
          <a:prstGeom prst="rect">
            <a:avLst/>
          </a:prstGeom>
          <a:noFill/>
        </p:spPr>
      </p:pic>
      <p:pic>
        <p:nvPicPr>
          <p:cNvPr id="14" name="Picture 12" descr="红外耳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511" y="4069880"/>
            <a:ext cx="2126266" cy="223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3" descr="红外耳朵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946" y="4158197"/>
            <a:ext cx="1503943" cy="20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818071" y="6332999"/>
            <a:ext cx="19351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常见</a:t>
            </a:r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的几种耳温仪</a:t>
            </a:r>
            <a:endParaRPr lang="zh-CN" altLang="en-US" sz="1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0105" y="4149577"/>
            <a:ext cx="3947763" cy="207637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8345949" y="6305653"/>
            <a:ext cx="15760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红外感应探头</a:t>
            </a:r>
            <a:endParaRPr lang="zh-CN" altLang="en-US" sz="1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>
            <a:fillRect/>
          </a:stretch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  <a:endParaRPr lang="zh-CN" altLang="en-US" sz="27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  <a:endParaRPr lang="zh-CN" altLang="en-US" sz="27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36473" y="938693"/>
            <a:ext cx="7162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  <a:endParaRPr lang="zh-CN" altLang="zh-CN" sz="3600" b="1" kern="100" dirty="0">
              <a:solidFill>
                <a:schemeClr val="accent2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zh-CN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了解热电式传感器的基本原理，掌握热电偶、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热电阻、热敏电阻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在各种检测中的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应用</a:t>
            </a:r>
            <a:r>
              <a:rPr lang="zh-CN" altLang="zh-CN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zh-CN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掌握热电式传感器的识别、选用和检测方法</a:t>
            </a:r>
            <a:r>
              <a:rPr lang="zh-CN" altLang="zh-CN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zh-CN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</a:t>
            </a:r>
            <a:r>
              <a:rPr lang="zh-CN" altLang="zh-CN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，培养</a:t>
            </a:r>
            <a:r>
              <a:rPr lang="zh-CN" altLang="zh-CN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学生沟通能力及团队协作精神。</a:t>
            </a:r>
            <a:endParaRPr lang="zh-CN" altLang="zh-CN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194416" y="0"/>
            <a:ext cx="2892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项目一</a:t>
            </a:r>
            <a:r>
              <a:rPr lang="en-US" altLang="zh-CN" sz="24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4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温度检测</a:t>
            </a:r>
            <a:endParaRPr lang="zh-CN" altLang="en-US" sz="24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025634" y="1040409"/>
            <a:ext cx="7085574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219048"/>
            <a:ext cx="357438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热电偶传感器及其应用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65378" y="121219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  <a:endParaRPr lang="zh-CN" altLang="en-US" sz="27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5" name="矩形 174"/>
          <p:cNvSpPr/>
          <p:nvPr/>
        </p:nvSpPr>
        <p:spPr>
          <a:xfrm>
            <a:off x="5821697" y="4979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  <a:endParaRPr lang="zh-CN" altLang="en-US" sz="27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113490"/>
            <a:ext cx="7085574" cy="804489"/>
            <a:chOff x="-2084598" y="2234120"/>
            <a:chExt cx="8036634" cy="690823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71407" y="2244605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  <a:endParaRPr lang="zh-CN" altLang="en-US" sz="27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269036" y="2251129"/>
            <a:ext cx="3894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热电阻传感器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104202"/>
            <a:ext cx="7085574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2353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  <a:endParaRPr lang="zh-CN" altLang="en-US" sz="27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08722" y="3241841"/>
            <a:ext cx="3894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热电敏传感器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021735" y="5021841"/>
            <a:ext cx="7085574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111093" y="5152956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  <a:endParaRPr lang="zh-CN" altLang="en-US" sz="27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208722" y="5159480"/>
            <a:ext cx="3894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非接触式传感器及其应用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188132" y="4990905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5132954" y="4074978"/>
            <a:ext cx="7085574" cy="804489"/>
            <a:chOff x="-2084598" y="2234120"/>
            <a:chExt cx="8036634" cy="690823"/>
          </a:xfrm>
        </p:grpSpPr>
        <p:pic>
          <p:nvPicPr>
            <p:cNvPr id="39" name="图片" descr="968662221142889241625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图片" descr="968662221142889241625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6222312" y="420609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  <a:endParaRPr lang="zh-CN" altLang="en-US" sz="27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319941" y="4212617"/>
            <a:ext cx="389454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集成温度传感器及其应用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545823" y="3259434"/>
            <a:ext cx="83715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五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、非接触式传感器</a:t>
            </a:r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及其应用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6041" y="1619157"/>
            <a:ext cx="5494709" cy="4708981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任何物体只要在绝对零度以上时，因其内部带电粒子的运动，会以一定波长电磁波的形式向外辐射能量，只是在低温段的辐射能量很弱。常温下，自然界的所有物体都是红外辐射的发射源，只是红外辐射的波长不同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。如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，人体温度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37℃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，红外辐射波长为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9~10μm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（属远红外区）；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400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～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700℃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物体的红外辐射波长为</a:t>
            </a:r>
            <a:r>
              <a:rPr lang="en-US" altLang="zh-CN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3~5μm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（属中红外区）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。非接触式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测温传感器就是利用物体的辐射能量随温度而变化的原理制成的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dirty="0" smtClean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红外检测器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将吸收的辐射转化为热能，提高检测器的温度。并把温度变化数据转化成电子信号，放大显示出来。红外检测器可以在短时间内远距离测量温度，在某些情况下非常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实用 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427302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2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五</a:t>
            </a:r>
            <a:r>
              <a:rPr lang="zh-CN" altLang="en-US" sz="22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非接触式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应用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6041" y="1010412"/>
            <a:ext cx="2275259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红外辐射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394716" y="5414771"/>
            <a:ext cx="1563249" cy="30777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电磁波</a:t>
            </a:r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波谱图</a:t>
            </a:r>
            <a:endParaRPr lang="zh-CN" altLang="en-US" sz="1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8" name="Picture 10" descr="C:\Documents and Settings\chl\My Documents\6t18.tif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4745" y="1811593"/>
            <a:ext cx="5703260" cy="342167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6041" y="1814230"/>
            <a:ext cx="5170859" cy="355346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红外辐射的物理本质是热辐射。红外辐射和所有电磁波一样，是以波的形式在空间直线传播的。它在真空中的传播速度与光在真空中的传播速度相同为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3×10</a:t>
            </a:r>
            <a:r>
              <a:rPr lang="en-US" altLang="zh-CN" baseline="30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8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m/s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传播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时，由于散射、吸收作用，辐射在传输过程中逐渐衰减。仅在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～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2.6μm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～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5μm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和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8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～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14μm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三个波段能较好地穿透大气层。因此这三个波段称为“大气窗口”，一般红外传感器都工作在这三个波段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427302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2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五</a:t>
            </a:r>
            <a:r>
              <a:rPr lang="zh-CN" altLang="en-US" sz="22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非接触式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应用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6041" y="1010412"/>
            <a:ext cx="2313359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红外辐射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030" name="Picture 6" descr="https://gimg2.baidu.com/image_search/src=http%3A%2F%2Fwww.chengde.114chn.com%2Ft%2F371300%2F2012101500000002%2Fpic%2F201210241545303906.jpg&amp;refer=http%3A%2F%2Fwww.chengde.114chn.com&amp;app=2002&amp;size=f9999,10000&amp;q=a80&amp;n=0&amp;g=0n&amp;fmt=auto?sec=1664775488&amp;t=611ff3e2f8fd9fa5495ab2d1552f9c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14230"/>
            <a:ext cx="5127625" cy="3683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内容页(修改第二稿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20" y="167990"/>
            <a:ext cx="3634032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五、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非接触式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2783205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红外传感器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3419" y="1653397"/>
            <a:ext cx="11236311" cy="47705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红外传感器也称红外探测器，能把红外辐射转换成电量变化的装置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分为：红外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热敏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探测器、红外光电探测器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。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77605" y="2735354"/>
            <a:ext cx="482889" cy="308642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wordArtVertRtl" wrap="none">
            <a:spAutoFit/>
          </a:bodyPr>
          <a:lstStyle/>
          <a:p>
            <a:pPr algn="ctr"/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防盗报警器工作原理演示</a:t>
            </a:r>
            <a:endParaRPr lang="zh-CN" altLang="en-US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098" name="ShockwaveFlash1" r:id="rId2" imgW="6104165" imgH="4191224"/>
        </mc:Choice>
        <mc:Fallback>
          <p:control name="ShockwaveFlash1" r:id="rId2" imgW="6104165" imgH="4191224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2976039" y="2262739"/>
                  <a:ext cx="6104165" cy="4191224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内容页(修改第二稿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20" y="167990"/>
            <a:ext cx="3634032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五、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非接触式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2668905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红外传感器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3420" y="1653397"/>
            <a:ext cx="10747214" cy="124649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红外热敏探测器</a:t>
            </a:r>
            <a:endParaRPr lang="zh-CN" altLang="en-US" b="1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工作原理：利用红外辐射的热效应制成的，探测器的敏感元件为热敏元件，它吸收辐射后引起温度升高，进而使有关物理参数发生相应变化，通过测量物理参数的变化，便可确定探测器所吸收的红外辐射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297578" y="3393620"/>
            <a:ext cx="431800" cy="2295525"/>
          </a:xfrm>
          <a:prstGeom prst="rect">
            <a:avLst/>
          </a:prstGeom>
          <a:solidFill>
            <a:srgbClr val="808000"/>
          </a:solidFill>
          <a:ln w="12700">
            <a:solidFill>
              <a:srgbClr val="00CC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红热敏探测器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AutoShape 11" descr="10%"/>
          <p:cNvSpPr/>
          <p:nvPr/>
        </p:nvSpPr>
        <p:spPr bwMode="auto">
          <a:xfrm>
            <a:off x="1921465" y="3342820"/>
            <a:ext cx="639763" cy="2336800"/>
          </a:xfrm>
          <a:prstGeom prst="leftBrace">
            <a:avLst>
              <a:gd name="adj1" fmla="val 30438"/>
              <a:gd name="adj2" fmla="val 50000"/>
            </a:avLst>
          </a:prstGeom>
          <a:noFill/>
          <a:ln w="12700">
            <a:solidFill>
              <a:srgbClr val="80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14" name="Rectangle 12" descr="10%"/>
          <p:cNvSpPr>
            <a:spLocks noChangeArrowheads="1"/>
          </p:cNvSpPr>
          <p:nvPr/>
        </p:nvSpPr>
        <p:spPr bwMode="auto">
          <a:xfrm>
            <a:off x="2619965" y="3222102"/>
            <a:ext cx="1806575" cy="267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热释电型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热敏电阻型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热电阻型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气体型 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5" name="Picture 10" descr="照片 3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39070" y="3091639"/>
            <a:ext cx="5840669" cy="28821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矩形 15"/>
          <p:cNvSpPr/>
          <p:nvPr/>
        </p:nvSpPr>
        <p:spPr>
          <a:xfrm>
            <a:off x="7012798" y="6012189"/>
            <a:ext cx="2397016" cy="52322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红外热电传感器结构图</a:t>
            </a:r>
            <a:endParaRPr lang="zh-CN" altLang="en-US" sz="1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）结构  </a:t>
            </a:r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）内部电路</a:t>
            </a:r>
            <a:endParaRPr lang="zh-CN" altLang="en-US" sz="1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内容页(修改第二稿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20" y="167990"/>
            <a:ext cx="3634032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五、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非接触式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2840355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红外传感器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3420" y="1653397"/>
            <a:ext cx="11076822" cy="163121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红外光电探测器</a:t>
            </a:r>
            <a:endParaRPr lang="zh-CN" altLang="en-US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　　又称光子探测器，它利用入射红外辐射的光子流与探测器材料中的电子相互作用，改变电子的能量状态，引起各种电学现象（这一过程也称为光子效应）。常用的光子效应有光电效应、光生伏特效应、光电磁效应和光导效应。通过测量材料电子性质的变化，可以知道红外辐射的强弱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34537" y="6092403"/>
            <a:ext cx="5729499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altLang="zh-CN" sz="1400" dirty="0" err="1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PbS</a:t>
            </a:r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红外光敏元件结构图      </a:t>
            </a:r>
            <a:r>
              <a:rPr lang="zh-CN" altLang="en-US" sz="1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　　  </a:t>
            </a:r>
            <a:r>
              <a:rPr lang="en-US" altLang="zh-CN" sz="1400" dirty="0" err="1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ZnSb</a:t>
            </a:r>
            <a:r>
              <a:rPr lang="zh-CN" altLang="en-US" sz="1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红外光敏元件结构图</a:t>
            </a:r>
            <a:endParaRPr lang="zh-CN" altLang="en-US" sz="1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7" name="Picture 11" descr="照片6 0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451" y="3409700"/>
            <a:ext cx="2580991" cy="263653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照片6 03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130" y="3409701"/>
            <a:ext cx="2672342" cy="263653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Mjc2YTg2ZWNhNmI0NjcxOTJiMWJkYmMyZmFlMTkzY2U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1497</Words>
  <Application>WPS 演示</Application>
  <PresentationFormat>宽屏</PresentationFormat>
  <Paragraphs>120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华文行楷</vt:lpstr>
      <vt:lpstr>华文隶书</vt:lpstr>
      <vt:lpstr>微软雅黑</vt:lpstr>
      <vt:lpstr>Times New Roman</vt:lpstr>
      <vt:lpstr>华文彩云</vt:lpstr>
      <vt:lpstr>Calibri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</cp:lastModifiedBy>
  <cp:revision>437</cp:revision>
  <dcterms:created xsi:type="dcterms:W3CDTF">2021-03-19T16:08:00Z</dcterms:created>
  <dcterms:modified xsi:type="dcterms:W3CDTF">2022-09-13T02:11:04Z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2052-11.1.0.11365</vt:lpwstr>
  </property>
</Properties>
</file>