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405" r:id="rId3"/>
    <p:sldId id="437" r:id="rId4"/>
    <p:sldId id="459" r:id="rId5"/>
    <p:sldId id="436" r:id="rId6"/>
    <p:sldId id="427" r:id="rId7"/>
    <p:sldId id="483" r:id="rId8"/>
    <p:sldId id="471" r:id="rId9"/>
    <p:sldId id="484" r:id="rId10"/>
    <p:sldId id="485" r:id="rId11"/>
    <p:sldId id="486" r:id="rId12"/>
    <p:sldId id="487" r:id="rId13"/>
    <p:sldId id="488" r:id="rId14"/>
    <p:sldId id="489" r:id="rId15"/>
    <p:sldId id="344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2A2A"/>
    <a:srgbClr val="008B8F"/>
    <a:srgbClr val="048A90"/>
    <a:srgbClr val="00A0A2"/>
    <a:srgbClr val="E6E9E9"/>
    <a:srgbClr val="4C99CB"/>
    <a:srgbClr val="009EA0"/>
    <a:srgbClr val="183B52"/>
    <a:srgbClr val="3786BC"/>
    <a:srgbClr val="008C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1" autoAdjust="0"/>
    <p:restoredTop sz="94333" autoAdjust="0"/>
  </p:normalViewPr>
  <p:slideViewPr>
    <p:cSldViewPr snapToGrid="0">
      <p:cViewPr>
        <p:scale>
          <a:sx n="66" d="100"/>
          <a:sy n="66" d="100"/>
        </p:scale>
        <p:origin x="8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15A2E-EEE5-44D4-A416-F7DCE8504A6D}" type="datetimeFigureOut">
              <a:rPr lang="zh-CN" altLang="en-US" smtClean="0"/>
              <a:t>2022/11/10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5126-3523-486A-A835-18C36D373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4C4B4-8F8F-48B7-9852-CA3FC0568717}" type="datetimeFigureOut">
              <a:rPr lang="zh-CN" altLang="en-US" smtClean="0"/>
              <a:t>2022/11/10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805415" y="3482431"/>
            <a:ext cx="5015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项目五</a:t>
            </a:r>
            <a:r>
              <a:rPr lang="en-US" altLang="zh-CN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</a:t>
            </a:r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速度检测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5005"/>
            <a:ext cx="12192000" cy="27528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1725418"/>
            <a:ext cx="10235837" cy="1569660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4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工作原理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：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光源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通过透镜照射到码盘上，当码盘随轴转动时，通过亮区（透光窄缝）的光线由光敏元件接收，输出为“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1”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；而在暗区，输出为“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0”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。码盘旋至不同的位置时，一组光敏元件输出信号的组合反映了一定规律编码的数字量，代表了码盘轴的角位移的大小。</a:t>
            </a: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四、光电编码器及其应用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312524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4.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绝对式编码器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1" name="Picture 5" descr="转动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60728" y="20996"/>
            <a:ext cx="613650" cy="57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小型空心轴绝对型编码器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88051" y="3543287"/>
            <a:ext cx="2510577" cy="2358253"/>
          </a:xfrm>
          <a:prstGeom prst="rect">
            <a:avLst/>
          </a:prstGeom>
          <a:noFill/>
          <a:ln w="25400">
            <a:solidFill>
              <a:srgbClr val="8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5"/>
          <p:cNvGrpSpPr>
            <a:grpSpLocks/>
          </p:cNvGrpSpPr>
          <p:nvPr/>
        </p:nvGrpSpPr>
        <p:grpSpPr bwMode="auto">
          <a:xfrm>
            <a:off x="934909" y="3521352"/>
            <a:ext cx="6902806" cy="2368151"/>
            <a:chOff x="204" y="1833"/>
            <a:chExt cx="4859" cy="1442"/>
          </a:xfrm>
        </p:grpSpPr>
        <p:pic>
          <p:nvPicPr>
            <p:cNvPr id="16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" y="1833"/>
              <a:ext cx="3039" cy="1442"/>
            </a:xfrm>
            <a:prstGeom prst="rect">
              <a:avLst/>
            </a:prstGeom>
            <a:noFill/>
            <a:ln w="25400">
              <a:solidFill>
                <a:srgbClr val="808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7" descr="照片6 02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0" y="1842"/>
              <a:ext cx="1503" cy="1423"/>
            </a:xfrm>
            <a:prstGeom prst="rect">
              <a:avLst/>
            </a:prstGeom>
            <a:noFill/>
            <a:ln w="25400">
              <a:solidFill>
                <a:srgbClr val="808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2508165" y="6114134"/>
            <a:ext cx="7898578" cy="371513"/>
          </a:xfrm>
          <a:prstGeom prst="rect">
            <a:avLst/>
          </a:prstGeom>
          <a:solidFill>
            <a:srgbClr val="FFCC00"/>
          </a:solidFill>
          <a:ln w="25400" algn="ctr">
            <a:solidFill>
              <a:srgbClr val="008000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 dirty="0">
                <a:latin typeface="华文隶书" panose="02010800040101010101" pitchFamily="2" charset="-122"/>
                <a:ea typeface="华文隶书" panose="02010800040101010101" pitchFamily="2" charset="-122"/>
              </a:rPr>
              <a:t>绝对式编码器</a:t>
            </a:r>
            <a:r>
              <a:rPr lang="zh-CN" altLang="en-US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 　　　</a:t>
            </a:r>
            <a:r>
              <a:rPr lang="zh-CN" altLang="en-US" sz="18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  </a:t>
            </a:r>
            <a:r>
              <a:rPr lang="zh-CN" altLang="en-US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　　　　</a:t>
            </a:r>
            <a:r>
              <a:rPr lang="zh-CN" altLang="en-US" sz="1800" b="1" dirty="0">
                <a:latin typeface="华文隶书" panose="02010800040101010101" pitchFamily="2" charset="-122"/>
                <a:ea typeface="华文隶书" panose="02010800040101010101" pitchFamily="2" charset="-122"/>
              </a:rPr>
              <a:t>六位二进制码盘结</a:t>
            </a:r>
            <a:r>
              <a:rPr lang="zh-CN" altLang="en-US" sz="1800" b="1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构                绝对式编码器         </a:t>
            </a:r>
            <a:r>
              <a:rPr lang="zh-CN" altLang="en-US" sz="18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endParaRPr lang="zh-CN" altLang="en-US" sz="18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40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2086202"/>
            <a:ext cx="4626487" cy="3416320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拖板的横向运动为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Z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轴，由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Z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轴进给伺服电动机通过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Z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轴滚珠丝杆来实现；拖板上刀架的径向运动为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轴，由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轴进给伺服电动机通过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轴滚珠丝杆来实现。伺服电动机端部配有光电编码器，用于角位移测量和数字测速，角位移通过丝杆螺距间接反映拖板或刀架的直线位移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四、光电编码器及其应用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023724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5.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光电编码器的应用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1" name="Picture 5" descr="转动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60728" y="20996"/>
            <a:ext cx="613650" cy="57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 descr="100 0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2086202"/>
            <a:ext cx="4774122" cy="3416320"/>
          </a:xfrm>
          <a:prstGeom prst="rect">
            <a:avLst/>
          </a:prstGeom>
          <a:noFill/>
          <a:ln>
            <a:solidFill>
              <a:srgbClr val="00CC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文本框 18"/>
          <p:cNvSpPr txBox="1"/>
          <p:nvPr/>
        </p:nvSpPr>
        <p:spPr>
          <a:xfrm>
            <a:off x="7679584" y="5621897"/>
            <a:ext cx="2419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图</a:t>
            </a:r>
            <a:r>
              <a:rPr lang="en-US" altLang="zh-CN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5 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数控机床内部结构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530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1897520"/>
            <a:ext cx="10667309" cy="1200329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例如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：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某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带有光电编码器的伺服电动机与滚珠丝杆直连（传动比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1∶1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），光电编码器的分辨率为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1024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脉冲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/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周，丝杆螺距为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8mm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，数控系统中断时间内计数脉冲为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2048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脉冲，求在这段时间内工作台位移多少？</a:t>
            </a: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四、光电编码器及其应用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023724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5.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光电编码器的应用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1" name="Picture 5" descr="转动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60728" y="20996"/>
            <a:ext cx="613650" cy="57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693419" y="3335662"/>
            <a:ext cx="10667309" cy="1200329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解：编码器旋转一周，对应丝杆移过一个螺距。</a:t>
            </a:r>
          </a:p>
          <a:p>
            <a:pPr algn="just"/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而编码器的分辨率为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1024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脉冲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/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周，在中断时间内，测得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2048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个脉冲，即转了两周。所以就得到了这段时间内工作台的位移是两个螺距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16mm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93418" y="4761486"/>
            <a:ext cx="10667310" cy="1584686"/>
          </a:xfrm>
          <a:prstGeom prst="rect">
            <a:avLst/>
          </a:prstGeom>
          <a:solidFill>
            <a:srgbClr val="99CCFF"/>
          </a:solidFill>
          <a:ln w="25400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just" eaLnBrk="1" hangingPunct="1"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  <a:defRPr/>
            </a:pP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对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采用增量式位置检测装置的伺服系统（如增量式光电编码器），因为输出信号是增量值（一串脉冲），失电后控制器就失去了对当前位置的记忆。因此，每次开机启动后要回到一个基准点，然后从这里算起，来记录增量值，这一过程称为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回参考点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426374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1897520"/>
            <a:ext cx="4226923" cy="3046988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高速旋转测速 </a:t>
            </a:r>
          </a:p>
          <a:p>
            <a:pPr algn="just"/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　　高速旋转测速一般采用在给定的时间间隔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内对编码器的输出脉冲进行计数，这种方法测量的是平均速度，又称为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M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法测速。它的原理框图如下图（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）所示，输出脉冲示意图如下图（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b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）所示。</a:t>
            </a: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四、光电编码器及其应用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023724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5.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光电编码器的应用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1" name="Picture 5" descr="转动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60728" y="20996"/>
            <a:ext cx="613650" cy="57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3"/>
          <p:cNvGrpSpPr>
            <a:grpSpLocks/>
          </p:cNvGrpSpPr>
          <p:nvPr/>
        </p:nvGrpSpPr>
        <p:grpSpPr bwMode="auto">
          <a:xfrm>
            <a:off x="5153681" y="1897437"/>
            <a:ext cx="6501916" cy="3047072"/>
            <a:chOff x="649" y="822"/>
            <a:chExt cx="4567" cy="1819"/>
          </a:xfrm>
        </p:grpSpPr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4" y="1226"/>
              <a:ext cx="2222" cy="1150"/>
            </a:xfrm>
            <a:prstGeom prst="rect">
              <a:avLst/>
            </a:prstGeom>
            <a:noFill/>
            <a:ln>
              <a:solidFill>
                <a:srgbClr val="00CC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5" descr="照片1 04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" y="822"/>
              <a:ext cx="2206" cy="1819"/>
            </a:xfrm>
            <a:prstGeom prst="rect">
              <a:avLst/>
            </a:prstGeom>
            <a:noFill/>
            <a:ln>
              <a:solidFill>
                <a:srgbClr val="00CC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6096000" y="5272501"/>
            <a:ext cx="4902200" cy="804863"/>
          </a:xfrm>
          <a:prstGeom prst="rect">
            <a:avLst/>
          </a:prstGeom>
          <a:noFill/>
          <a:ln w="25400" algn="ctr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 　　　　　　       （</a:t>
            </a:r>
            <a:r>
              <a:rPr lang="en-US" altLang="zh-CN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1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6  </a:t>
            </a:r>
            <a:r>
              <a:rPr lang="zh-CN" altLang="en-US" sz="1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高速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旋转测速（</a:t>
            </a:r>
            <a:r>
              <a:rPr lang="en-US" altLang="zh-CN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法测速）</a:t>
            </a:r>
          </a:p>
        </p:txBody>
      </p:sp>
    </p:spTree>
    <p:extLst>
      <p:ext uri="{BB962C8B-B14F-4D97-AF65-F5344CB8AC3E}">
        <p14:creationId xmlns:p14="http://schemas.microsoft.com/office/powerpoint/2010/main" val="337271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996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1897520"/>
            <a:ext cx="4226923" cy="3416320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低转速测速 </a:t>
            </a:r>
          </a:p>
          <a:p>
            <a:pPr algn="just"/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　　采用脉冲周期作为计数器的门控信号，时钟脉冲作为计数脉冲，时钟脉冲周期远小于输出脉冲周期。这种方法测量的是瞬时转速，又称为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法测速。它的原理框图如下图（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）所示，输出脉冲示意图如下图（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b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）所示。</a:t>
            </a: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四、光电编码器及其应用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023724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5.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光电编码器的应用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1" name="Picture 5" descr="转动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60728" y="20996"/>
            <a:ext cx="613650" cy="57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7228114" y="5436184"/>
            <a:ext cx="3044371" cy="371513"/>
          </a:xfrm>
          <a:prstGeom prst="rect">
            <a:avLst/>
          </a:prstGeom>
          <a:noFill/>
          <a:ln w="25400" algn="ctr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None/>
            </a:pPr>
            <a:r>
              <a:rPr lang="zh-CN" altLang="en-US" sz="1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1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7  </a:t>
            </a:r>
            <a:r>
              <a:rPr lang="zh-CN" altLang="en-US" sz="1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低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转速测速（</a:t>
            </a:r>
            <a:r>
              <a:rPr lang="en-US" altLang="zh-CN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法测速）</a:t>
            </a:r>
          </a:p>
        </p:txBody>
      </p:sp>
      <p:grpSp>
        <p:nvGrpSpPr>
          <p:cNvPr id="12" name="Group 3"/>
          <p:cNvGrpSpPr>
            <a:grpSpLocks/>
          </p:cNvGrpSpPr>
          <p:nvPr/>
        </p:nvGrpSpPr>
        <p:grpSpPr bwMode="auto">
          <a:xfrm>
            <a:off x="5208695" y="2139169"/>
            <a:ext cx="6458858" cy="2933021"/>
            <a:chOff x="1800" y="2688"/>
            <a:chExt cx="8280" cy="2808"/>
          </a:xfrm>
        </p:grpSpPr>
        <p:pic>
          <p:nvPicPr>
            <p:cNvPr id="18" name="Picture 4" descr="照片1 04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0" y="2688"/>
              <a:ext cx="4140" cy="2808"/>
            </a:xfrm>
            <a:prstGeom prst="rect">
              <a:avLst/>
            </a:prstGeom>
            <a:noFill/>
            <a:ln>
              <a:solidFill>
                <a:srgbClr val="00CC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0" y="2688"/>
              <a:ext cx="3960" cy="2808"/>
            </a:xfrm>
            <a:prstGeom prst="rect">
              <a:avLst/>
            </a:prstGeom>
            <a:noFill/>
            <a:ln>
              <a:solidFill>
                <a:srgbClr val="00CC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945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结束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2232" cy="6869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68"/>
          <a:stretch>
            <a:fillRect/>
          </a:stretch>
        </p:blipFill>
        <p:spPr>
          <a:xfrm>
            <a:off x="0" y="0"/>
            <a:ext cx="3588327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868156" y="190247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33" name="矩形 32"/>
          <p:cNvSpPr/>
          <p:nvPr/>
        </p:nvSpPr>
        <p:spPr>
          <a:xfrm>
            <a:off x="5974097" y="405105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4" name="矩形 3"/>
          <p:cNvSpPr/>
          <p:nvPr/>
        </p:nvSpPr>
        <p:spPr>
          <a:xfrm>
            <a:off x="4336473" y="800143"/>
            <a:ext cx="71628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kern="1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学习目标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知识目标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了解霍尔传感器、磁电式、光电式、光电编码器等传感器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的基本原理，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掌握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各类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传感器在检测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中的应用。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技能目标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：掌握霍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尔、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磁电式、光电式、光电编码器等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传感器识别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、选用和检测方法。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素质目标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：提高学生分析问题和解决问题的能力，培养学生沟通能力及团队协作精神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800" kern="1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451593" y="0"/>
            <a:ext cx="2579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项目五</a:t>
            </a:r>
            <a:r>
              <a:rPr lang="en-US" altLang="zh-CN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 </a:t>
            </a:r>
            <a:r>
              <a:rPr lang="zh-CN" altLang="en-US" sz="2000" b="1" dirty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速度</a:t>
            </a:r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检测</a:t>
            </a:r>
            <a:endParaRPr lang="zh-CN" altLang="en-US" sz="2000" b="1" dirty="0">
              <a:solidFill>
                <a:srgbClr val="008B8F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119714" y="1278432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1445908"/>
            <a:ext cx="3893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霍尔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103478" y="147715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3963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2523936"/>
            <a:ext cx="7059162" cy="806762"/>
            <a:chOff x="-2084598" y="2232162"/>
            <a:chExt cx="8036634" cy="692781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7" y="2232162"/>
              <a:ext cx="1804781" cy="619131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48593" y="266013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230936" y="2679754"/>
            <a:ext cx="418001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磁电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021735" y="3668492"/>
            <a:ext cx="7119476" cy="804489"/>
            <a:chOff x="-2084598" y="2234120"/>
            <a:chExt cx="8036634" cy="690823"/>
          </a:xfrm>
        </p:grpSpPr>
        <p:pic>
          <p:nvPicPr>
            <p:cNvPr id="1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11093" y="3809132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3" name="矩形 22"/>
          <p:cNvSpPr/>
          <p:nvPr/>
        </p:nvSpPr>
        <p:spPr>
          <a:xfrm>
            <a:off x="7208722" y="3825181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光电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24" name="矩形 23"/>
          <p:cNvSpPr/>
          <p:nvPr/>
        </p:nvSpPr>
        <p:spPr>
          <a:xfrm>
            <a:off x="5796297" y="49284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996335" y="4841503"/>
            <a:ext cx="7119476" cy="804489"/>
            <a:chOff x="-2084598" y="2234120"/>
            <a:chExt cx="8036634" cy="690823"/>
          </a:xfrm>
        </p:grpSpPr>
        <p:pic>
          <p:nvPicPr>
            <p:cNvPr id="26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085693" y="4982143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</a:p>
        </p:txBody>
      </p:sp>
      <p:sp>
        <p:nvSpPr>
          <p:cNvPr id="36" name="矩形 35"/>
          <p:cNvSpPr/>
          <p:nvPr/>
        </p:nvSpPr>
        <p:spPr>
          <a:xfrm>
            <a:off x="7183322" y="4998192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光电编码器及其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应用</a:t>
            </a:r>
          </a:p>
        </p:txBody>
      </p:sp>
      <p:sp>
        <p:nvSpPr>
          <p:cNvPr id="44" name="矩形 43"/>
          <p:cNvSpPr/>
          <p:nvPr/>
        </p:nvSpPr>
        <p:spPr>
          <a:xfrm>
            <a:off x="5656597" y="57920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119714" y="1278432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1445908"/>
            <a:ext cx="3893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霍尔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103478" y="147715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3963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2523936"/>
            <a:ext cx="7059162" cy="806762"/>
            <a:chOff x="-2084598" y="2232162"/>
            <a:chExt cx="8036634" cy="692781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7" y="2232162"/>
              <a:ext cx="1804781" cy="619131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48593" y="266013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230936" y="2679754"/>
            <a:ext cx="418001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磁电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021735" y="3668492"/>
            <a:ext cx="7119476" cy="804489"/>
            <a:chOff x="-2084598" y="2234120"/>
            <a:chExt cx="8036634" cy="690823"/>
          </a:xfrm>
        </p:grpSpPr>
        <p:pic>
          <p:nvPicPr>
            <p:cNvPr id="1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11093" y="3809132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3" name="矩形 22"/>
          <p:cNvSpPr/>
          <p:nvPr/>
        </p:nvSpPr>
        <p:spPr>
          <a:xfrm>
            <a:off x="7208722" y="3825181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光电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24" name="矩形 23"/>
          <p:cNvSpPr/>
          <p:nvPr/>
        </p:nvSpPr>
        <p:spPr>
          <a:xfrm>
            <a:off x="5796297" y="49284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996335" y="4841503"/>
            <a:ext cx="7119476" cy="804489"/>
            <a:chOff x="-2084598" y="2234120"/>
            <a:chExt cx="8036634" cy="690823"/>
          </a:xfrm>
        </p:grpSpPr>
        <p:pic>
          <p:nvPicPr>
            <p:cNvPr id="26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085693" y="4982143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</a:p>
        </p:txBody>
      </p:sp>
      <p:sp>
        <p:nvSpPr>
          <p:cNvPr id="36" name="矩形 35"/>
          <p:cNvSpPr/>
          <p:nvPr/>
        </p:nvSpPr>
        <p:spPr>
          <a:xfrm>
            <a:off x="7183322" y="4998192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光电编码器及其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应用</a:t>
            </a:r>
          </a:p>
        </p:txBody>
      </p:sp>
      <p:sp>
        <p:nvSpPr>
          <p:cNvPr id="44" name="矩形 43"/>
          <p:cNvSpPr/>
          <p:nvPr/>
        </p:nvSpPr>
        <p:spPr>
          <a:xfrm>
            <a:off x="5656597" y="57920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37" name="矩形 36"/>
          <p:cNvSpPr/>
          <p:nvPr/>
        </p:nvSpPr>
        <p:spPr>
          <a:xfrm>
            <a:off x="5175349" y="4797131"/>
            <a:ext cx="6711516" cy="814058"/>
          </a:xfrm>
          <a:prstGeom prst="rect">
            <a:avLst/>
          </a:prstGeom>
          <a:noFill/>
          <a:ln w="76200">
            <a:solidFill>
              <a:srgbClr val="CD2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10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692569" y="3295293"/>
            <a:ext cx="76952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四、光电编码器及其应用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3400"/>
            <a:ext cx="12192000" cy="2924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2095728"/>
            <a:ext cx="5446124" cy="3170099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光电编码器是一种光电传感器，广泛使用于测量转轴的转速、角位移、丝杆的线位移等方面。它将光源、透镜、随轴旋转的码盘、窄缝和光敏元件组成在一起。当码盘转动时，光敏元件接收到一串亮暗相间的光线，由后续电路转换为一串脉冲，它将转速信号直接转换为脉冲输出。因此它是一种数字式传感器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光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电编码器及其应用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537922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光电编码器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1" name="Picture 5" descr="转动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60728" y="20996"/>
            <a:ext cx="613650" cy="57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光电编码器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16746" y="990783"/>
            <a:ext cx="3729958" cy="2152147"/>
          </a:xfrm>
          <a:prstGeom prst="rect">
            <a:avLst/>
          </a:prstGeom>
          <a:ln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8115012" y="5831448"/>
            <a:ext cx="218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图</a:t>
            </a:r>
            <a:r>
              <a:rPr lang="en-US" altLang="zh-CN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1 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各种光电编码器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0" name="Picture 4" descr="光电编码器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08860" y="3261359"/>
            <a:ext cx="3707597" cy="2431989"/>
          </a:xfrm>
          <a:prstGeom prst="rect">
            <a:avLst/>
          </a:prstGeom>
          <a:ln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光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电编码器及其应用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023724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光电编码器的分类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1" name="Picture 5" descr="转动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60728" y="20996"/>
            <a:ext cx="613650" cy="57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4"/>
          <p:cNvSpPr>
            <a:spLocks/>
          </p:cNvSpPr>
          <p:nvPr/>
        </p:nvSpPr>
        <p:spPr bwMode="auto">
          <a:xfrm>
            <a:off x="2745243" y="2594879"/>
            <a:ext cx="415925" cy="1978025"/>
          </a:xfrm>
          <a:prstGeom prst="leftBrace">
            <a:avLst>
              <a:gd name="adj1" fmla="val 39631"/>
              <a:gd name="adj2" fmla="val 50000"/>
            </a:avLst>
          </a:pr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909207" y="2308683"/>
            <a:ext cx="649287" cy="2679837"/>
          </a:xfrm>
          <a:prstGeom prst="rect">
            <a:avLst/>
          </a:prstGeom>
          <a:noFill/>
          <a:ln w="25400">
            <a:solidFill>
              <a:srgbClr val="00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码盘和内部结构 </a:t>
            </a:r>
          </a:p>
        </p:txBody>
      </p:sp>
      <p:sp>
        <p:nvSpPr>
          <p:cNvPr id="14" name="Text Box 6" descr="10%"/>
          <p:cNvSpPr txBox="1">
            <a:spLocks noChangeArrowheads="1"/>
          </p:cNvSpPr>
          <p:nvPr/>
        </p:nvSpPr>
        <p:spPr bwMode="auto">
          <a:xfrm>
            <a:off x="3169105" y="2527978"/>
            <a:ext cx="2016125" cy="212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增量式编码器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绝对式编码器 </a:t>
            </a:r>
          </a:p>
        </p:txBody>
      </p:sp>
      <p:grpSp>
        <p:nvGrpSpPr>
          <p:cNvPr id="15" name="Group 7"/>
          <p:cNvGrpSpPr>
            <a:grpSpLocks/>
          </p:cNvGrpSpPr>
          <p:nvPr/>
        </p:nvGrpSpPr>
        <p:grpSpPr bwMode="auto">
          <a:xfrm>
            <a:off x="5473021" y="1666762"/>
            <a:ext cx="4120921" cy="3507011"/>
            <a:chOff x="6120" y="3546"/>
            <a:chExt cx="3960" cy="3042"/>
          </a:xfrm>
        </p:grpSpPr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6120" y="3546"/>
              <a:ext cx="1260" cy="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 dirty="0">
                  <a:latin typeface="华文隶书" panose="02010800040101010101" pitchFamily="2" charset="-122"/>
                  <a:ea typeface="华文隶书" panose="02010800040101010101" pitchFamily="2" charset="-122"/>
                </a:rPr>
                <a:t>10</a:t>
              </a:r>
              <a:r>
                <a:rPr lang="zh-CN" altLang="en-US" sz="1600" dirty="0">
                  <a:latin typeface="华文隶书" panose="02010800040101010101" pitchFamily="2" charset="-122"/>
                  <a:ea typeface="华文隶书" panose="02010800040101010101" pitchFamily="2" charset="-122"/>
                </a:rPr>
                <a:t>码道绝对式光电码盘</a:t>
              </a:r>
            </a:p>
          </p:txBody>
        </p:sp>
        <p:pic>
          <p:nvPicPr>
            <p:cNvPr id="17" name="Picture 9" descr="(x)码盘"/>
            <p:cNvPicPr>
              <a:picLocks noChangeAspect="1" noChangeArrowheads="1"/>
            </p:cNvPicPr>
            <p:nvPr/>
          </p:nvPicPr>
          <p:blipFill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0" y="4092"/>
              <a:ext cx="2700" cy="2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6120" y="5496"/>
              <a:ext cx="1257" cy="1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600" dirty="0">
                  <a:latin typeface="华文隶书" panose="02010800040101010101" pitchFamily="2" charset="-122"/>
                  <a:ea typeface="华文隶书" panose="02010800040101010101" pitchFamily="2" charset="-122"/>
                </a:rPr>
                <a:t>增量式码盘</a:t>
              </a:r>
            </a:p>
            <a:p>
              <a:pPr algn="just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zh-CN" sz="1400" dirty="0" smtClean="0">
                <a:latin typeface="Times New Roman" panose="02020603050405020304" pitchFamily="18" charset="0"/>
              </a:endParaRPr>
            </a:p>
            <a:p>
              <a:pPr algn="just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400" dirty="0">
                <a:latin typeface="Times New Roman" panose="02020603050405020304" pitchFamily="18" charset="0"/>
              </a:endParaRPr>
            </a:p>
            <a:p>
              <a:pPr algn="just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800" dirty="0">
                  <a:latin typeface="华文隶书" panose="02010800040101010101" pitchFamily="2" charset="-122"/>
                  <a:ea typeface="华文隶书" panose="02010800040101010101" pitchFamily="2" charset="-122"/>
                </a:rPr>
                <a:t>零位标志</a:t>
              </a:r>
            </a:p>
          </p:txBody>
        </p:sp>
        <p:sp>
          <p:nvSpPr>
            <p:cNvPr id="19" name="Line 11"/>
            <p:cNvSpPr>
              <a:spLocks noChangeShapeType="1"/>
            </p:cNvSpPr>
            <p:nvPr/>
          </p:nvSpPr>
          <p:spPr bwMode="auto">
            <a:xfrm>
              <a:off x="7200" y="4011"/>
              <a:ext cx="540" cy="46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Line 12"/>
            <p:cNvSpPr>
              <a:spLocks noChangeShapeType="1"/>
            </p:cNvSpPr>
            <p:nvPr/>
          </p:nvSpPr>
          <p:spPr bwMode="auto">
            <a:xfrm>
              <a:off x="7200" y="5652"/>
              <a:ext cx="162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Line 13"/>
            <p:cNvSpPr>
              <a:spLocks noChangeShapeType="1"/>
            </p:cNvSpPr>
            <p:nvPr/>
          </p:nvSpPr>
          <p:spPr bwMode="auto">
            <a:xfrm flipV="1">
              <a:off x="7020" y="5964"/>
              <a:ext cx="2880" cy="31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7129824" y="5295785"/>
            <a:ext cx="2057400" cy="371513"/>
          </a:xfrm>
          <a:prstGeom prst="rect">
            <a:avLst/>
          </a:prstGeom>
          <a:solidFill>
            <a:srgbClr val="FFCC00"/>
          </a:solidFill>
          <a:ln w="25400" algn="ctr">
            <a:solidFill>
              <a:srgbClr val="008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两种码盘的外形图</a:t>
            </a:r>
          </a:p>
        </p:txBody>
      </p:sp>
    </p:spTree>
    <p:extLst>
      <p:ext uri="{BB962C8B-B14F-4D97-AF65-F5344CB8AC3E}">
        <p14:creationId xmlns:p14="http://schemas.microsoft.com/office/powerpoint/2010/main" val="336017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20" y="1853763"/>
            <a:ext cx="6128294" cy="4154984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工作原理：光电编码器的光栏板外圈上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B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两个狭缝的间距是码盘上的两个狭缝距离的（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m +1/4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）倍，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m 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为正整数，由于彼此错开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1/4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节距，两组狭缝相对应的光敏元件所产生的信号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B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彼此相差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90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相位。当码盘随轴正转时，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信号超前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B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信号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90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；当码盘反转时，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B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信号超前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信号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90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，波形如下图所示。这样可以判断码盘旋转的方向。</a:t>
            </a:r>
          </a:p>
          <a:p>
            <a:pPr algn="just"/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码盘里圈的狭缝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C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，每转仅产生一个脉冲，该脉冲信号又称“一转信号”或零标志脉冲，作为测量的起始基准。</a:t>
            </a: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四、光电编码器及其应用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312524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3.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增量式编码器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1" name="Picture 5" descr="转动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60728" y="20996"/>
            <a:ext cx="613650" cy="57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39920" y="2120447"/>
            <a:ext cx="3724275" cy="3300413"/>
          </a:xfrm>
          <a:prstGeom prst="rect">
            <a:avLst/>
          </a:prstGeom>
          <a:noFill/>
          <a:ln w="25400">
            <a:solidFill>
              <a:srgbClr val="8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文本框 14"/>
          <p:cNvSpPr txBox="1"/>
          <p:nvPr/>
        </p:nvSpPr>
        <p:spPr>
          <a:xfrm>
            <a:off x="8115012" y="5831448"/>
            <a:ext cx="2650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图</a:t>
            </a:r>
            <a:r>
              <a:rPr lang="en-US" altLang="zh-CN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2 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增量式编码器示意图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142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四、光电编码器及其应用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312524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3.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增量式编码器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1" name="Picture 5" descr="转动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60728" y="20996"/>
            <a:ext cx="613650" cy="57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文本框 14"/>
          <p:cNvSpPr txBox="1"/>
          <p:nvPr/>
        </p:nvSpPr>
        <p:spPr>
          <a:xfrm>
            <a:off x="8187584" y="5460861"/>
            <a:ext cx="1957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图</a:t>
            </a:r>
            <a:r>
              <a:rPr lang="en-US" altLang="zh-CN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4 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增量式编码器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2" name="Picture 5" descr="(x)辨向信号和零标志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5315" y="1887459"/>
            <a:ext cx="5031603" cy="3184950"/>
          </a:xfrm>
          <a:prstGeom prst="rect">
            <a:avLst/>
          </a:prstGeom>
          <a:noFill/>
          <a:ln w="25400">
            <a:solidFill>
              <a:srgbClr val="8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文本框 13"/>
          <p:cNvSpPr txBox="1"/>
          <p:nvPr/>
        </p:nvSpPr>
        <p:spPr>
          <a:xfrm>
            <a:off x="1801736" y="5460861"/>
            <a:ext cx="3169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图</a:t>
            </a:r>
            <a:r>
              <a:rPr lang="en-US" altLang="zh-CN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3 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增量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式编码器输出波形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图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6" name="Picture 4" descr="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82749" y="1861477"/>
            <a:ext cx="3128962" cy="3236913"/>
          </a:xfrm>
          <a:prstGeom prst="rect">
            <a:avLst/>
          </a:prstGeom>
          <a:noFill/>
          <a:ln w="25400">
            <a:solidFill>
              <a:srgbClr val="8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09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629</TotalTime>
  <Words>1073</Words>
  <Application>Microsoft Office PowerPoint</Application>
  <PresentationFormat>宽屏</PresentationFormat>
  <Paragraphs>84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等线</vt:lpstr>
      <vt:lpstr>等线 Light</vt:lpstr>
      <vt:lpstr>华文彩云</vt:lpstr>
      <vt:lpstr>华文行楷</vt:lpstr>
      <vt:lpstr>华文隶书</vt:lpstr>
      <vt:lpstr>宋体</vt:lpstr>
      <vt:lpstr>微软雅黑</vt:lpstr>
      <vt:lpstr>Arial</vt:lpstr>
      <vt:lpstr>Calibri</vt:lpstr>
      <vt:lpstr>Garamond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yang</cp:lastModifiedBy>
  <cp:revision>493</cp:revision>
  <dcterms:created xsi:type="dcterms:W3CDTF">2021-03-19T16:08:00Z</dcterms:created>
  <dcterms:modified xsi:type="dcterms:W3CDTF">2022-11-10T07:15:26Z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88038CD3B1904411A135EB2CA67EF591</vt:lpwstr>
  </property>
  <property fmtid="{D5CDD505-2E9C-101B-9397-08002B2CF9AE}" pid="3" name="KSOProductBuildVer">
    <vt:lpwstr>2052-11.1.0.11365</vt:lpwstr>
  </property>
</Properties>
</file>