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405" r:id="rId3"/>
    <p:sldId id="257" r:id="rId4"/>
    <p:sldId id="424" r:id="rId5"/>
    <p:sldId id="423" r:id="rId6"/>
    <p:sldId id="412" r:id="rId7"/>
    <p:sldId id="413" r:id="rId8"/>
    <p:sldId id="414" r:id="rId9"/>
    <p:sldId id="415" r:id="rId10"/>
    <p:sldId id="416" r:id="rId11"/>
    <p:sldId id="344"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333" autoAdjust="0"/>
  </p:normalViewPr>
  <p:slideViewPr>
    <p:cSldViewPr snapToGrid="0">
      <p:cViewPr varScale="1">
        <p:scale>
          <a:sx n="107" d="100"/>
          <a:sy n="107" d="100"/>
        </p:scale>
        <p:origin x="65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microsoft.com/office/2007/relationships/hdphoto" Target="../media/hdphoto7.wdp"/><Relationship Id="rId5" Type="http://schemas.openxmlformats.org/officeDocument/2006/relationships/image" Target="../media/image11.png"/><Relationship Id="rId4" Type="http://schemas.microsoft.com/office/2007/relationships/hdphoto" Target="../media/hdphoto6.wdp"/></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4" Type="http://schemas.microsoft.com/office/2007/relationships/hdphoto" Target="../media/hdphoto4.wdp"/></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1.xml"/><Relationship Id="rId4"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459967" y="3338995"/>
            <a:ext cx="6276111"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项目一</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检测</a:t>
            </a:r>
            <a:r>
              <a:rPr lang="zh-CN" altLang="en-US" sz="4400" b="1" dirty="0">
                <a:solidFill>
                  <a:srgbClr val="008B8F"/>
                </a:solidFill>
                <a:latin typeface="华文行楷" panose="02010800040101010101" pitchFamily="2" charset="-122"/>
                <a:ea typeface="华文行楷" panose="02010800040101010101" pitchFamily="2" charset="-122"/>
              </a:rPr>
              <a:t>技术</a:t>
            </a:r>
            <a:r>
              <a:rPr lang="zh-CN" altLang="en-US" sz="4400" b="1" dirty="0" smtClean="0">
                <a:solidFill>
                  <a:srgbClr val="008B8F"/>
                </a:solidFill>
                <a:latin typeface="华文行楷" panose="02010800040101010101" pitchFamily="2" charset="-122"/>
                <a:ea typeface="华文行楷" panose="02010800040101010101" pitchFamily="2" charset="-122"/>
              </a:rPr>
              <a:t>基础</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9" y="1738478"/>
            <a:ext cx="10667308" cy="2015936"/>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传感器的基本特性通常可以分为</a:t>
            </a:r>
            <a:r>
              <a:rPr lang="zh-CN" altLang="en-US" b="1" dirty="0">
                <a:latin typeface="华文隶书" panose="02010800040101010101" pitchFamily="2" charset="-122"/>
                <a:ea typeface="华文隶书" panose="02010800040101010101" pitchFamily="2" charset="-122"/>
                <a:cs typeface="微软雅黑" panose="020B0503020204020204" charset="-122"/>
                <a:sym typeface="+mn-ea"/>
              </a:rPr>
              <a:t>静态特性</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和</a:t>
            </a:r>
            <a:r>
              <a:rPr lang="zh-CN" altLang="en-US" b="1" dirty="0">
                <a:latin typeface="华文隶书" panose="02010800040101010101" pitchFamily="2" charset="-122"/>
                <a:ea typeface="华文隶书" panose="02010800040101010101" pitchFamily="2" charset="-122"/>
                <a:cs typeface="微软雅黑" panose="020B0503020204020204" charset="-122"/>
                <a:sym typeface="+mn-ea"/>
              </a:rPr>
              <a:t>动态特性</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b="1" dirty="0" smtClean="0">
                <a:latin typeface="华文隶书" panose="02010800040101010101" pitchFamily="2" charset="-122"/>
                <a:ea typeface="华文隶书" panose="02010800040101010101" pitchFamily="2" charset="-122"/>
                <a:cs typeface="微软雅黑" panose="020B0503020204020204" charset="-122"/>
              </a:rPr>
              <a:t>动态特性</a:t>
            </a:r>
            <a:endParaRPr lang="zh-CN" altLang="en-US" b="1" dirty="0">
              <a:latin typeface="华文隶书" panose="02010800040101010101" pitchFamily="2" charset="-122"/>
              <a:ea typeface="华文隶书" panose="02010800040101010101" pitchFamily="2" charset="-122"/>
              <a:cs typeface="微软雅黑" panose="020B0503020204020204" charset="-122"/>
            </a:endParaRP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传感器动态特性是指传感器对动态激励</a:t>
            </a:r>
            <a:r>
              <a:rPr lang="en-US" altLang="zh-CN" dirty="0">
                <a:latin typeface="华文隶书" panose="02010800040101010101" pitchFamily="2" charset="-122"/>
                <a:ea typeface="华文隶书" panose="02010800040101010101" pitchFamily="2" charset="-122"/>
                <a:cs typeface="微软雅黑" panose="020B0503020204020204" charset="-122"/>
              </a:rPr>
              <a:t>(</a:t>
            </a:r>
            <a:r>
              <a:rPr lang="zh-CN" altLang="en-US" dirty="0">
                <a:latin typeface="华文隶书" panose="02010800040101010101" pitchFamily="2" charset="-122"/>
                <a:ea typeface="华文隶书" panose="02010800040101010101" pitchFamily="2" charset="-122"/>
                <a:cs typeface="微软雅黑" panose="020B0503020204020204" charset="-122"/>
              </a:rPr>
              <a:t>输入</a:t>
            </a:r>
            <a:r>
              <a:rPr lang="en-US" altLang="zh-CN" dirty="0">
                <a:latin typeface="华文隶书" panose="02010800040101010101" pitchFamily="2" charset="-122"/>
                <a:ea typeface="华文隶书" panose="02010800040101010101" pitchFamily="2" charset="-122"/>
                <a:cs typeface="微软雅黑" panose="020B0503020204020204" charset="-122"/>
              </a:rPr>
              <a:t>)</a:t>
            </a:r>
            <a:r>
              <a:rPr lang="zh-CN" altLang="en-US" dirty="0">
                <a:latin typeface="华文隶书" panose="02010800040101010101" pitchFamily="2" charset="-122"/>
                <a:ea typeface="华文隶书" panose="02010800040101010101" pitchFamily="2" charset="-122"/>
                <a:cs typeface="微软雅黑" panose="020B0503020204020204" charset="-122"/>
              </a:rPr>
              <a:t>的响应（输出）特性，即其输出对随时间变化的输入量的响应特性。传感器的动态特性可以从时域和频域两个方面分别采用瞬态响应法和频率响应法来分析。在时域内研究传感器的响应特性时，一般采用阶跃函数；在频域内研究动态特性时，一般采用正弦函数。</a:t>
            </a:r>
            <a:endParaRPr lang="en-US" altLang="zh-CN" dirty="0" smtClean="0">
              <a:latin typeface="华文隶书" panose="02010800040101010101" pitchFamily="2" charset="-122"/>
              <a:ea typeface="华文隶书" panose="02010800040101010101" pitchFamily="2" charset="-122"/>
              <a:cs typeface="微软雅黑" panose="020B0503020204020204" charset="-122"/>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传感器的基本特征</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117991"/>
            <a:ext cx="4210275"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传感器的基本特征</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11" name="矩形 10"/>
          <p:cNvSpPr/>
          <p:nvPr/>
        </p:nvSpPr>
        <p:spPr>
          <a:xfrm>
            <a:off x="7681104" y="5944744"/>
            <a:ext cx="2492990" cy="369332"/>
          </a:xfrm>
          <a:prstGeom prst="rect">
            <a:avLst/>
          </a:prstGeom>
        </p:spPr>
        <p:txBody>
          <a:bodyPr wrap="none">
            <a:spAutoFit/>
          </a:bodyPr>
          <a:lstStyle/>
          <a:p>
            <a:r>
              <a:rPr lang="zh-CN" altLang="en-US" dirty="0">
                <a:latin typeface="华文隶书" panose="02010800040101010101" pitchFamily="2" charset="-122"/>
                <a:ea typeface="华文隶书" panose="02010800040101010101" pitchFamily="2" charset="-122"/>
                <a:cs typeface="Times New Roman" panose="02020603050405020304" pitchFamily="18" charset="0"/>
              </a:rPr>
              <a:t>一阶传感器的频率特性</a:t>
            </a:r>
          </a:p>
        </p:txBody>
      </p:sp>
      <p:pic>
        <p:nvPicPr>
          <p:cNvPr id="12" name="图片 11"/>
          <p:cNvPicPr/>
          <p:nvPr/>
        </p:nvPicPr>
        <p:blipFill rotWithShape="1">
          <a:blip r:embed="rId3">
            <a:extLst>
              <a:ext uri="{BEBA8EAE-BF5A-486C-A8C5-ECC9F3942E4B}">
                <a14:imgProps xmlns:a14="http://schemas.microsoft.com/office/drawing/2010/main">
                  <a14:imgLayer r:embed="rId4">
                    <a14:imgEffect>
                      <a14:brightnessContrast contrast="40000"/>
                    </a14:imgEffect>
                  </a14:imgLayer>
                </a14:imgProps>
              </a:ext>
            </a:extLst>
          </a:blip>
          <a:srcRect t="2109" b="19285"/>
          <a:stretch/>
        </p:blipFill>
        <p:spPr bwMode="auto">
          <a:xfrm>
            <a:off x="693419" y="3958460"/>
            <a:ext cx="4732655" cy="1830071"/>
          </a:xfrm>
          <a:prstGeom prst="rect">
            <a:avLst/>
          </a:prstGeom>
          <a:ln>
            <a:solidFill>
              <a:schemeClr val="tx2"/>
            </a:solidFill>
          </a:ln>
          <a:extLst>
            <a:ext uri="{53640926-AAD7-44D8-BBD7-CCE9431645EC}">
              <a14:shadowObscured xmlns:a14="http://schemas.microsoft.com/office/drawing/2010/main"/>
            </a:ext>
          </a:extLst>
        </p:spPr>
      </p:pic>
      <p:pic>
        <p:nvPicPr>
          <p:cNvPr id="14" name="图片 13"/>
          <p:cNvPicPr/>
          <p:nvPr/>
        </p:nvPicPr>
        <p:blipFill rotWithShape="1">
          <a:blip r:embed="rId5">
            <a:extLst>
              <a:ext uri="{BEBA8EAE-BF5A-486C-A8C5-ECC9F3942E4B}">
                <a14:imgProps xmlns:a14="http://schemas.microsoft.com/office/drawing/2010/main">
                  <a14:imgLayer r:embed="rId6">
                    <a14:imgEffect>
                      <a14:brightnessContrast contrast="40000"/>
                    </a14:imgEffect>
                  </a14:imgLayer>
                </a14:imgProps>
              </a:ext>
            </a:extLst>
          </a:blip>
          <a:srcRect b="23728"/>
          <a:stretch/>
        </p:blipFill>
        <p:spPr bwMode="auto">
          <a:xfrm>
            <a:off x="6059708" y="3958462"/>
            <a:ext cx="5292436" cy="1830070"/>
          </a:xfrm>
          <a:prstGeom prst="rect">
            <a:avLst/>
          </a:prstGeom>
          <a:ln>
            <a:solidFill>
              <a:schemeClr val="tx2"/>
            </a:solidFill>
          </a:ln>
          <a:extLst>
            <a:ext uri="{53640926-AAD7-44D8-BBD7-CCE9431645EC}">
              <a14:shadowObscured xmlns:a14="http://schemas.microsoft.com/office/drawing/2010/main"/>
            </a:ext>
          </a:extLst>
        </p:spPr>
      </p:pic>
      <p:sp>
        <p:nvSpPr>
          <p:cNvPr id="15" name="矩形 14"/>
          <p:cNvSpPr/>
          <p:nvPr/>
        </p:nvSpPr>
        <p:spPr>
          <a:xfrm>
            <a:off x="949481" y="5944744"/>
            <a:ext cx="5032147" cy="369332"/>
          </a:xfrm>
          <a:prstGeom prst="rect">
            <a:avLst/>
          </a:prstGeom>
        </p:spPr>
        <p:txBody>
          <a:bodyPr wrap="none">
            <a:spAutoFit/>
          </a:bodyPr>
          <a:lstStyle/>
          <a:p>
            <a:r>
              <a:rPr lang="zh-CN" altLang="en-US" dirty="0">
                <a:latin typeface="华文隶书" panose="02010800040101010101" pitchFamily="2" charset="-122"/>
                <a:ea typeface="华文隶书" panose="02010800040101010101" pitchFamily="2" charset="-122"/>
                <a:cs typeface="Times New Roman" panose="02020603050405020304" pitchFamily="18" charset="0"/>
              </a:rPr>
              <a:t>一阶或二阶传感器单位阶跃响应的时域动态特性</a:t>
            </a:r>
          </a:p>
        </p:txBody>
      </p:sp>
    </p:spTree>
    <p:extLst>
      <p:ext uri="{BB962C8B-B14F-4D97-AF65-F5344CB8AC3E}">
        <p14:creationId xmlns:p14="http://schemas.microsoft.com/office/powerpoint/2010/main" val="3219150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1028343"/>
            <a:ext cx="7162800" cy="4801314"/>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：熟悉传感器的静态和动态特性，了解</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标定方式，掌握测量数据处理方法。</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：掌握传感器的识别和标定方法。</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，培养</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学生沟通能力及团队协作精神。</a:t>
            </a:r>
          </a:p>
        </p:txBody>
      </p:sp>
      <p:sp>
        <p:nvSpPr>
          <p:cNvPr id="19" name="文本框 18"/>
          <p:cNvSpPr txBox="1"/>
          <p:nvPr/>
        </p:nvSpPr>
        <p:spPr>
          <a:xfrm>
            <a:off x="8722659" y="0"/>
            <a:ext cx="3316942" cy="461665"/>
          </a:xfrm>
          <a:prstGeom prst="rect">
            <a:avLst/>
          </a:prstGeom>
          <a:noFill/>
        </p:spPr>
        <p:txBody>
          <a:bodyPr wrap="square" rtlCol="0">
            <a:spAutoFit/>
          </a:bodyPr>
          <a:lstStyle/>
          <a:p>
            <a:r>
              <a:rPr lang="zh-CN" altLang="en-US" sz="2400" b="1" dirty="0" smtClean="0">
                <a:solidFill>
                  <a:srgbClr val="008B8F"/>
                </a:solidFill>
                <a:latin typeface="华文彩云" panose="02010800040101010101" pitchFamily="2" charset="-122"/>
                <a:ea typeface="华文彩云" panose="02010800040101010101" pitchFamily="2" charset="-122"/>
              </a:rPr>
              <a:t>项目一</a:t>
            </a:r>
            <a:r>
              <a:rPr lang="en-US" altLang="zh-CN" sz="2400" b="1" dirty="0" smtClean="0">
                <a:solidFill>
                  <a:srgbClr val="008B8F"/>
                </a:solidFill>
                <a:latin typeface="华文彩云" panose="02010800040101010101" pitchFamily="2" charset="-122"/>
                <a:ea typeface="华文彩云" panose="02010800040101010101" pitchFamily="2" charset="-122"/>
              </a:rPr>
              <a:t>  </a:t>
            </a:r>
            <a:r>
              <a:rPr lang="zh-CN" altLang="en-US" sz="2400" b="1" dirty="0" smtClean="0">
                <a:solidFill>
                  <a:srgbClr val="008B8F"/>
                </a:solidFill>
                <a:latin typeface="华文彩云" panose="02010800040101010101" pitchFamily="2" charset="-122"/>
                <a:ea typeface="华文彩云" panose="02010800040101010101" pitchFamily="2" charset="-122"/>
              </a:rPr>
              <a:t>检测</a:t>
            </a:r>
            <a:r>
              <a:rPr lang="zh-CN" altLang="en-US" sz="2400" b="1" dirty="0">
                <a:solidFill>
                  <a:srgbClr val="008B8F"/>
                </a:solidFill>
                <a:latin typeface="华文彩云" panose="02010800040101010101" pitchFamily="2" charset="-122"/>
                <a:ea typeface="华文彩云" panose="02010800040101010101" pitchFamily="2" charset="-122"/>
              </a:rPr>
              <a:t>技术</a:t>
            </a:r>
            <a:r>
              <a:rPr lang="zh-CN" altLang="en-US" sz="2400" b="1" dirty="0" smtClean="0">
                <a:solidFill>
                  <a:srgbClr val="008B8F"/>
                </a:solidFill>
                <a:latin typeface="华文彩云" panose="02010800040101010101" pitchFamily="2" charset="-122"/>
                <a:ea typeface="华文彩云" panose="02010800040101010101" pitchFamily="2" charset="-122"/>
              </a:rPr>
              <a:t>基础</a:t>
            </a:r>
            <a:endParaRPr lang="zh-CN" altLang="en-US" sz="2400" b="1" dirty="0">
              <a:solidFill>
                <a:srgbClr val="008B8F"/>
              </a:solidFill>
              <a:latin typeface="华文彩云" panose="02010800040101010101" pitchFamily="2" charset="-122"/>
              <a:ea typeface="华文彩云" panose="02010800040101010101" pitchFamily="2" charset="-122"/>
            </a:endParaRPr>
          </a:p>
        </p:txBody>
      </p:sp>
    </p:spTree>
    <p:extLst>
      <p:ext uri="{BB962C8B-B14F-4D97-AF65-F5344CB8AC3E}">
        <p14:creationId xmlns:p14="http://schemas.microsoft.com/office/powerpoint/2010/main" val="4118270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7" name="组合 6"/>
          <p:cNvGrpSpPr/>
          <p:nvPr/>
        </p:nvGrpSpPr>
        <p:grpSpPr>
          <a:xfrm>
            <a:off x="4828412" y="1730689"/>
            <a:ext cx="7085574"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012932" y="190932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4884739" y="3919935"/>
            <a:ext cx="7085574"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三</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4" name="矩形 33"/>
          <p:cNvSpPr/>
          <p:nvPr/>
        </p:nvSpPr>
        <p:spPr>
          <a:xfrm>
            <a:off x="7071726" y="4057574"/>
            <a:ext cx="3894540"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grpSp>
        <p:nvGrpSpPr>
          <p:cNvPr id="18" name="组合 17"/>
          <p:cNvGrpSpPr/>
          <p:nvPr/>
        </p:nvGrpSpPr>
        <p:grpSpPr>
          <a:xfrm>
            <a:off x="4884739" y="2828639"/>
            <a:ext cx="7085574" cy="908330"/>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7069259" y="300727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的基本特征</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23" name="矩形 22"/>
          <p:cNvSpPr/>
          <p:nvPr/>
        </p:nvSpPr>
        <p:spPr>
          <a:xfrm>
            <a:off x="5924483" y="300042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二</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7" name="组合 6"/>
          <p:cNvGrpSpPr/>
          <p:nvPr/>
        </p:nvGrpSpPr>
        <p:grpSpPr>
          <a:xfrm>
            <a:off x="4828412" y="1730689"/>
            <a:ext cx="7085574"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012932" y="190932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4884739" y="3919935"/>
            <a:ext cx="7085574"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三</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4" name="矩形 33"/>
          <p:cNvSpPr/>
          <p:nvPr/>
        </p:nvSpPr>
        <p:spPr>
          <a:xfrm>
            <a:off x="7071726" y="4057574"/>
            <a:ext cx="3894540"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grpSp>
        <p:nvGrpSpPr>
          <p:cNvPr id="18" name="组合 17"/>
          <p:cNvGrpSpPr/>
          <p:nvPr/>
        </p:nvGrpSpPr>
        <p:grpSpPr>
          <a:xfrm>
            <a:off x="4884739" y="2828639"/>
            <a:ext cx="7085574" cy="908330"/>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7069259" y="300727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的基本特征</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23" name="矩形 22"/>
          <p:cNvSpPr/>
          <p:nvPr/>
        </p:nvSpPr>
        <p:spPr>
          <a:xfrm>
            <a:off x="5924483" y="300042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二</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4" name="矩形 23"/>
          <p:cNvSpPr/>
          <p:nvPr/>
        </p:nvSpPr>
        <p:spPr>
          <a:xfrm>
            <a:off x="4941154" y="2787883"/>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28117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210841" y="3322187"/>
            <a:ext cx="6336571"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二、</a:t>
            </a:r>
            <a:r>
              <a:rPr lang="zh-CN" altLang="en-US" sz="4400" b="1" dirty="0">
                <a:solidFill>
                  <a:srgbClr val="008B8F"/>
                </a:solidFill>
                <a:latin typeface="华文行楷" panose="02010800040101010101" pitchFamily="2" charset="-122"/>
                <a:ea typeface="华文行楷" panose="02010800040101010101" pitchFamily="2" charset="-122"/>
              </a:rPr>
              <a:t>传感器</a:t>
            </a:r>
            <a:r>
              <a:rPr lang="zh-CN" altLang="en-US" sz="4400" b="1" dirty="0" smtClean="0">
                <a:solidFill>
                  <a:srgbClr val="008B8F"/>
                </a:solidFill>
                <a:latin typeface="华文行楷" panose="02010800040101010101" pitchFamily="2" charset="-122"/>
                <a:ea typeface="华文行楷" panose="02010800040101010101" pitchFamily="2" charset="-122"/>
              </a:rPr>
              <a:t>的基本特征</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30439315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9" y="1738478"/>
            <a:ext cx="10667308" cy="1631216"/>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传感器的基本特性通常可以分为</a:t>
            </a:r>
            <a:r>
              <a:rPr lang="zh-CN" altLang="en-US" b="1" dirty="0">
                <a:latin typeface="华文隶书" panose="02010800040101010101" pitchFamily="2" charset="-122"/>
                <a:ea typeface="华文隶书" panose="02010800040101010101" pitchFamily="2" charset="-122"/>
                <a:cs typeface="微软雅黑" panose="020B0503020204020204" charset="-122"/>
                <a:sym typeface="+mn-ea"/>
              </a:rPr>
              <a:t>静态特性</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和</a:t>
            </a:r>
            <a:r>
              <a:rPr lang="zh-CN" altLang="en-US" b="1" dirty="0">
                <a:latin typeface="华文隶书" panose="02010800040101010101" pitchFamily="2" charset="-122"/>
                <a:ea typeface="华文隶书" panose="02010800040101010101" pitchFamily="2" charset="-122"/>
                <a:cs typeface="微软雅黑" panose="020B0503020204020204" charset="-122"/>
                <a:sym typeface="+mn-ea"/>
              </a:rPr>
              <a:t>动态特性</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b="1" dirty="0" smtClean="0">
                <a:latin typeface="华文隶书" panose="02010800040101010101" pitchFamily="2" charset="-122"/>
                <a:ea typeface="华文隶书" panose="02010800040101010101" pitchFamily="2" charset="-122"/>
                <a:cs typeface="微软雅黑" panose="020B0503020204020204" charset="-122"/>
              </a:rPr>
              <a:t>静态特性</a:t>
            </a:r>
            <a:endParaRPr lang="zh-CN" altLang="en-US" b="1" dirty="0">
              <a:latin typeface="华文隶书" panose="02010800040101010101" pitchFamily="2" charset="-122"/>
              <a:ea typeface="华文隶书" panose="02010800040101010101" pitchFamily="2" charset="-122"/>
              <a:cs typeface="微软雅黑" panose="020B0503020204020204" charset="-122"/>
            </a:endParaRP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传感器静态特性是指被测量值处于稳定状态时输出与输入的关系。传感器的静态特性可以用一组性能指标来描述，如灵敏度、线性度、分辨率、迟滞、重复性和漂移等</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endParaRPr lang="en-US" altLang="zh-CN" dirty="0" smtClean="0">
              <a:latin typeface="华文隶书" panose="02010800040101010101" pitchFamily="2" charset="-122"/>
              <a:ea typeface="华文隶书" panose="02010800040101010101" pitchFamily="2" charset="-122"/>
              <a:cs typeface="微软雅黑" panose="020B0503020204020204" charset="-122"/>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400" dirty="0">
                <a:latin typeface="华文隶书" panose="02010800040101010101" pitchFamily="2" charset="-122"/>
                <a:ea typeface="华文隶书" panose="02010800040101010101" pitchFamily="2" charset="-122"/>
                <a:cs typeface="微软雅黑" panose="020B0503020204020204" charset="-122"/>
              </a:rPr>
              <a:t>传感器</a:t>
            </a:r>
            <a:r>
              <a:rPr lang="zh-CN" altLang="en-US" sz="2400" dirty="0" smtClean="0">
                <a:latin typeface="华文隶书" panose="02010800040101010101" pitchFamily="2" charset="-122"/>
                <a:ea typeface="华文隶书" panose="02010800040101010101" pitchFamily="2" charset="-122"/>
                <a:cs typeface="微软雅黑" panose="020B0503020204020204" charset="-122"/>
              </a:rPr>
              <a:t>的基本特征</a:t>
            </a:r>
            <a:endParaRPr lang="zh-CN" altLang="en-US" sz="24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117991"/>
            <a:ext cx="4147522"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传感器的基本特征</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6" name="矩形 5"/>
          <p:cNvSpPr/>
          <p:nvPr/>
        </p:nvSpPr>
        <p:spPr>
          <a:xfrm>
            <a:off x="693419" y="3673168"/>
            <a:ext cx="4834545" cy="2015936"/>
          </a:xfrm>
          <a:prstGeom prst="rect">
            <a:avLst/>
          </a:prstGeom>
          <a:ln>
            <a:solidFill>
              <a:srgbClr val="92D050"/>
            </a:solidFill>
          </a:ln>
        </p:spPr>
        <p:txBody>
          <a:bodyPr wrap="square">
            <a:spAutoFit/>
          </a:bodyPr>
          <a:lstStyle/>
          <a:p>
            <a:pPr algn="just">
              <a:lnSpc>
                <a:spcPts val="3000"/>
              </a:lnSpc>
            </a:pP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rPr>
              <a:t>1</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）灵敏度</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err="1">
                <a:latin typeface="Times New Roman" panose="02020603050405020304" pitchFamily="18" charset="0"/>
                <a:ea typeface="华文隶书" panose="02010800040101010101" pitchFamily="2" charset="-122"/>
                <a:cs typeface="Times New Roman" panose="02020603050405020304" pitchFamily="18" charset="0"/>
                <a:sym typeface="+mn-ea"/>
              </a:rPr>
              <a:t>senwitivity</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p>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灵敏度是传感器静态特性的一个重要指标，其定义是输出量增量∆</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y</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与引起输出量增量∆</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y</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的相应输入量增量∆</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x</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之比，用</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S</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表示灵敏度，即</a:t>
            </a:r>
          </a:p>
          <a:p>
            <a:pPr algn="ctr">
              <a:lnSpc>
                <a:spcPts val="3000"/>
              </a:lnSpc>
            </a:pP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S=∆y/∆x </a:t>
            </a:r>
          </a:p>
        </p:txBody>
      </p:sp>
      <p:pic>
        <p:nvPicPr>
          <p:cNvPr id="10" name="图片 9"/>
          <p:cNvPicPr/>
          <p:nvPr/>
        </p:nvPicPr>
        <p:blipFill rotWithShape="1">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1426" r="2822" b="29784"/>
          <a:stretch/>
        </p:blipFill>
        <p:spPr bwMode="auto">
          <a:xfrm>
            <a:off x="6461904" y="3810000"/>
            <a:ext cx="4635587" cy="1879104"/>
          </a:xfrm>
          <a:prstGeom prst="rect">
            <a:avLst/>
          </a:prstGeom>
          <a:ln>
            <a:solidFill>
              <a:schemeClr val="tx2"/>
            </a:solidFill>
          </a:ln>
          <a:extLst>
            <a:ext uri="{53640926-AAD7-44D8-BBD7-CCE9431645EC}">
              <a14:shadowObscured xmlns:a14="http://schemas.microsoft.com/office/drawing/2010/main"/>
            </a:ext>
          </a:extLst>
        </p:spPr>
      </p:pic>
      <p:sp>
        <p:nvSpPr>
          <p:cNvPr id="11" name="矩形 10"/>
          <p:cNvSpPr/>
          <p:nvPr/>
        </p:nvSpPr>
        <p:spPr>
          <a:xfrm>
            <a:off x="6461904" y="5944744"/>
            <a:ext cx="4532010" cy="369332"/>
          </a:xfrm>
          <a:prstGeom prst="rect">
            <a:avLst/>
          </a:prstGeom>
        </p:spPr>
        <p:txBody>
          <a:bodyPr wrap="none">
            <a:spAutoFit/>
          </a:bodyPr>
          <a:lstStyle/>
          <a:p>
            <a:r>
              <a:rPr lang="zh-CN" altLang="en-US" dirty="0">
                <a:latin typeface="华文隶书" panose="02010800040101010101" pitchFamily="2" charset="-122"/>
                <a:ea typeface="华文隶书" panose="02010800040101010101" pitchFamily="2" charset="-122"/>
                <a:cs typeface="Times New Roman" panose="02020603050405020304" pitchFamily="18" charset="0"/>
              </a:rPr>
              <a:t>（</a:t>
            </a:r>
            <a:r>
              <a:rPr lang="en-US" altLang="zh-CN" dirty="0">
                <a:latin typeface="华文隶书" panose="02010800040101010101" pitchFamily="2" charset="-122"/>
                <a:ea typeface="华文隶书" panose="02010800040101010101" pitchFamily="2" charset="-122"/>
                <a:cs typeface="Times New Roman" panose="02020603050405020304" pitchFamily="18" charset="0"/>
              </a:rPr>
              <a:t>a</a:t>
            </a:r>
            <a:r>
              <a:rPr lang="zh-CN" altLang="en-US" dirty="0">
                <a:latin typeface="华文隶书" panose="02010800040101010101" pitchFamily="2" charset="-122"/>
                <a:ea typeface="华文隶书" panose="02010800040101010101" pitchFamily="2" charset="-122"/>
                <a:cs typeface="Times New Roman" panose="02020603050405020304" pitchFamily="18" charset="0"/>
              </a:rPr>
              <a:t>）线性测量系统；（</a:t>
            </a:r>
            <a:r>
              <a:rPr lang="en-US" altLang="zh-CN" dirty="0">
                <a:latin typeface="华文隶书" panose="02010800040101010101" pitchFamily="2" charset="-122"/>
                <a:ea typeface="华文隶书" panose="02010800040101010101" pitchFamily="2" charset="-122"/>
                <a:cs typeface="Times New Roman" panose="02020603050405020304" pitchFamily="18" charset="0"/>
              </a:rPr>
              <a:t>b</a:t>
            </a:r>
            <a:r>
              <a:rPr lang="zh-CN" altLang="en-US" dirty="0">
                <a:latin typeface="华文隶书" panose="02010800040101010101" pitchFamily="2" charset="-122"/>
                <a:ea typeface="华文隶书" panose="02010800040101010101" pitchFamily="2" charset="-122"/>
                <a:cs typeface="Times New Roman" panose="02020603050405020304" pitchFamily="18" charset="0"/>
              </a:rPr>
              <a:t>）非线性测量系统</a:t>
            </a:r>
          </a:p>
        </p:txBody>
      </p:sp>
    </p:spTree>
    <p:extLst>
      <p:ext uri="{BB962C8B-B14F-4D97-AF65-F5344CB8AC3E}">
        <p14:creationId xmlns:p14="http://schemas.microsoft.com/office/powerpoint/2010/main" val="9380176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7271"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传感器的基本特征</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117991"/>
            <a:ext cx="3906289"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6.</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传感器的基本特征</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6" name="矩形 5"/>
          <p:cNvSpPr/>
          <p:nvPr/>
        </p:nvSpPr>
        <p:spPr>
          <a:xfrm>
            <a:off x="693418" y="1872074"/>
            <a:ext cx="10944400" cy="1631216"/>
          </a:xfrm>
          <a:prstGeom prst="rect">
            <a:avLst/>
          </a:prstGeom>
          <a:ln>
            <a:solidFill>
              <a:srgbClr val="92D050"/>
            </a:solidFill>
          </a:ln>
        </p:spPr>
        <p:txBody>
          <a:bodyPr wrap="square">
            <a:spAutoFit/>
          </a:bodyPr>
          <a:lstStyle/>
          <a:p>
            <a:pPr algn="just">
              <a:lnSpc>
                <a:spcPts val="3000"/>
              </a:lnSpc>
            </a:pP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rPr>
              <a:t>2</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）线性</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度</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(linearity)</a:t>
            </a:r>
          </a:p>
          <a:p>
            <a:pPr algn="just">
              <a:lnSpc>
                <a:spcPts val="3000"/>
              </a:lnSpc>
            </a:pP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线性</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度是指传感器输出与输入之间数量关系的线性程度。传感器理想输入</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输出特性应是线性的，但实际输入</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输出特性大都具有</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定程度的非线性。在输入量变化范围不大的条件下，可以用切线或割线、过零旋转、端点平移等拟合方式，来近似地代表实际曲线的一段，这就是传感器非线性特性的线性化，如</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图所</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示。</a:t>
            </a:r>
            <a:endPar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pic>
        <p:nvPicPr>
          <p:cNvPr id="11" name="图片 10"/>
          <p:cNvPicPr/>
          <p:nvPr/>
        </p:nvPicPr>
        <p:blipFill rotWithShape="1">
          <a:blip r:embed="rId3">
            <a:extLst>
              <a:ext uri="{BEBA8EAE-BF5A-486C-A8C5-ECC9F3942E4B}">
                <a14:imgProps xmlns:a14="http://schemas.microsoft.com/office/drawing/2010/main">
                  <a14:imgLayer r:embed="rId4">
                    <a14:imgEffect>
                      <a14:brightnessContrast contrast="40000"/>
                    </a14:imgEffect>
                  </a14:imgLayer>
                </a14:imgProps>
              </a:ext>
            </a:extLst>
          </a:blip>
          <a:srcRect b="25850"/>
          <a:stretch/>
        </p:blipFill>
        <p:spPr bwMode="auto">
          <a:xfrm>
            <a:off x="2784890" y="3634893"/>
            <a:ext cx="6636762" cy="2500844"/>
          </a:xfrm>
          <a:prstGeom prst="rect">
            <a:avLst/>
          </a:prstGeom>
          <a:ln>
            <a:solidFill>
              <a:schemeClr val="tx2"/>
            </a:solidFill>
          </a:ln>
          <a:extLst>
            <a:ext uri="{53640926-AAD7-44D8-BBD7-CCE9431645EC}">
              <a14:shadowObscured xmlns:a14="http://schemas.microsoft.com/office/drawing/2010/main"/>
            </a:ext>
          </a:extLst>
        </p:spPr>
      </p:pic>
      <p:sp>
        <p:nvSpPr>
          <p:cNvPr id="3" name="矩形 2"/>
          <p:cNvSpPr/>
          <p:nvPr/>
        </p:nvSpPr>
        <p:spPr>
          <a:xfrm>
            <a:off x="3856100" y="6113681"/>
            <a:ext cx="4923143" cy="369332"/>
          </a:xfrm>
          <a:prstGeom prst="rect">
            <a:avLst/>
          </a:prstGeom>
        </p:spPr>
        <p:txBody>
          <a:bodyPr wrap="none">
            <a:spAutoFit/>
          </a:bodyPr>
          <a:lstStyle/>
          <a:p>
            <a:r>
              <a:rPr lang="zh-CN" altLang="en-US" dirty="0">
                <a:latin typeface="华文隶书" panose="02010800040101010101" pitchFamily="2" charset="-122"/>
                <a:ea typeface="华文隶书" panose="02010800040101010101" pitchFamily="2" charset="-122"/>
                <a:cs typeface="Times New Roman" panose="02020603050405020304" pitchFamily="18" charset="0"/>
              </a:rPr>
              <a:t>（</a:t>
            </a:r>
            <a:r>
              <a:rPr lang="en-US" altLang="zh-CN" dirty="0">
                <a:latin typeface="华文隶书" panose="02010800040101010101" pitchFamily="2" charset="-122"/>
                <a:ea typeface="华文隶书" panose="02010800040101010101" pitchFamily="2" charset="-122"/>
                <a:cs typeface="Times New Roman" panose="02020603050405020304" pitchFamily="18" charset="0"/>
              </a:rPr>
              <a:t>a</a:t>
            </a:r>
            <a:r>
              <a:rPr lang="zh-CN" altLang="en-US" dirty="0">
                <a:latin typeface="华文隶书" panose="02010800040101010101" pitchFamily="2" charset="-122"/>
                <a:ea typeface="华文隶书" panose="02010800040101010101" pitchFamily="2" charset="-122"/>
                <a:cs typeface="Times New Roman" panose="02020603050405020304" pitchFamily="18" charset="0"/>
              </a:rPr>
              <a:t>）切线或割线（</a:t>
            </a:r>
            <a:r>
              <a:rPr lang="en-US" altLang="zh-CN" dirty="0">
                <a:latin typeface="华文隶书" panose="02010800040101010101" pitchFamily="2" charset="-122"/>
                <a:ea typeface="华文隶书" panose="02010800040101010101" pitchFamily="2" charset="-122"/>
                <a:cs typeface="Times New Roman" panose="02020603050405020304" pitchFamily="18" charset="0"/>
              </a:rPr>
              <a:t>b</a:t>
            </a:r>
            <a:r>
              <a:rPr lang="zh-CN" altLang="en-US" dirty="0">
                <a:latin typeface="华文隶书" panose="02010800040101010101" pitchFamily="2" charset="-122"/>
                <a:ea typeface="华文隶书" panose="02010800040101010101" pitchFamily="2" charset="-122"/>
                <a:cs typeface="Times New Roman" panose="02020603050405020304" pitchFamily="18" charset="0"/>
              </a:rPr>
              <a:t>）过零旋转（</a:t>
            </a:r>
            <a:r>
              <a:rPr lang="en-US" altLang="zh-CN" dirty="0">
                <a:latin typeface="华文隶书" panose="02010800040101010101" pitchFamily="2" charset="-122"/>
                <a:ea typeface="华文隶书" panose="02010800040101010101" pitchFamily="2" charset="-122"/>
                <a:cs typeface="Times New Roman" panose="02020603050405020304" pitchFamily="18" charset="0"/>
              </a:rPr>
              <a:t>c</a:t>
            </a:r>
            <a:r>
              <a:rPr lang="zh-CN" altLang="en-US" dirty="0">
                <a:latin typeface="华文隶书" panose="02010800040101010101" pitchFamily="2" charset="-122"/>
                <a:ea typeface="华文隶书" panose="02010800040101010101" pitchFamily="2" charset="-122"/>
                <a:cs typeface="Times New Roman" panose="02020603050405020304" pitchFamily="18" charset="0"/>
              </a:rPr>
              <a:t>）端点平移</a:t>
            </a:r>
          </a:p>
        </p:txBody>
      </p:sp>
    </p:spTree>
    <p:extLst>
      <p:ext uri="{BB962C8B-B14F-4D97-AF65-F5344CB8AC3E}">
        <p14:creationId xmlns:p14="http://schemas.microsoft.com/office/powerpoint/2010/main" val="2133861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7271"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传感器的基本特征</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117991"/>
            <a:ext cx="4201310"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传感器的基本特征</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6" name="矩形 5"/>
          <p:cNvSpPr/>
          <p:nvPr/>
        </p:nvSpPr>
        <p:spPr>
          <a:xfrm>
            <a:off x="693418" y="1872074"/>
            <a:ext cx="10944400" cy="1246495"/>
          </a:xfrm>
          <a:prstGeom prst="rect">
            <a:avLst/>
          </a:prstGeom>
          <a:ln>
            <a:solidFill>
              <a:srgbClr val="92D050"/>
            </a:solidFill>
          </a:ln>
        </p:spPr>
        <p:txBody>
          <a:bodyPr wrap="square">
            <a:spAutoFit/>
          </a:bodyPr>
          <a:lstStyle/>
          <a:p>
            <a:pPr algn="just">
              <a:lnSpc>
                <a:spcPts val="3000"/>
              </a:lnSpc>
            </a:pP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rPr>
              <a:t>3</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）分辨率</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(resolution)</a:t>
            </a:r>
          </a:p>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分辨率是指传感器能够感知或检测到的最小输入信号增量，反映传感器能够分辨被测量微小变化的能力。分辨率可以用增量的绝对值或增量与满量程的百分比来表示</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sp>
        <p:nvSpPr>
          <p:cNvPr id="10" name="矩形 9"/>
          <p:cNvSpPr/>
          <p:nvPr/>
        </p:nvSpPr>
        <p:spPr>
          <a:xfrm>
            <a:off x="693418" y="3395598"/>
            <a:ext cx="5915200" cy="2400657"/>
          </a:xfrm>
          <a:prstGeom prst="rect">
            <a:avLst/>
          </a:prstGeom>
          <a:ln>
            <a:solidFill>
              <a:srgbClr val="92D050"/>
            </a:solidFill>
          </a:ln>
        </p:spPr>
        <p:txBody>
          <a:bodyPr wrap="square">
            <a:spAutoFit/>
          </a:bodyPr>
          <a:lstStyle/>
          <a:p>
            <a:pPr algn="just">
              <a:lnSpc>
                <a:spcPts val="3000"/>
              </a:lnSpc>
            </a:pP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rPr>
              <a:t>4</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迟滞</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(hysteresis</a:t>
            </a:r>
            <a:r>
              <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p>
          <a:p>
            <a:pPr algn="just">
              <a:lnSpc>
                <a:spcPts val="3000"/>
              </a:lnSpc>
            </a:pP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迟滞也叫回程误差，是指在相同测量条件下，对应于同一大小输入信号，传感器正（输入量由小增大）、反（输入量由大减小）行程的输出信号大小不相等的现象。产生迟滞的原因是：传感器机械部分存在不可避免的摩擦、间隙、松动积尘等，引起能量吸收和消耗。</a:t>
            </a:r>
            <a:endPar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pic>
        <p:nvPicPr>
          <p:cNvPr id="12" name="图片 11"/>
          <p:cNvPicPr/>
          <p:nvPr/>
        </p:nvPicPr>
        <p:blipFill rotWithShape="1">
          <a:blip r:embed="rId3">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l="3225" t="3343" r="3546" b="19768"/>
          <a:stretch/>
        </p:blipFill>
        <p:spPr bwMode="auto">
          <a:xfrm>
            <a:off x="7901708" y="3395597"/>
            <a:ext cx="3001819" cy="2284769"/>
          </a:xfrm>
          <a:prstGeom prst="rect">
            <a:avLst/>
          </a:prstGeom>
          <a:ln>
            <a:solidFill>
              <a:schemeClr val="tx2"/>
            </a:solidFill>
          </a:ln>
          <a:extLst>
            <a:ext uri="{53640926-AAD7-44D8-BBD7-CCE9431645EC}">
              <a14:shadowObscured xmlns:a14="http://schemas.microsoft.com/office/drawing/2010/main"/>
            </a:ext>
          </a:extLst>
        </p:spPr>
      </p:pic>
      <p:sp>
        <p:nvSpPr>
          <p:cNvPr id="14" name="矩形 13"/>
          <p:cNvSpPr/>
          <p:nvPr/>
        </p:nvSpPr>
        <p:spPr>
          <a:xfrm>
            <a:off x="8942308" y="5680367"/>
            <a:ext cx="1107996" cy="369332"/>
          </a:xfrm>
          <a:prstGeom prst="rect">
            <a:avLst/>
          </a:prstGeom>
        </p:spPr>
        <p:txBody>
          <a:bodyPr wrap="none">
            <a:spAutoFit/>
          </a:bodyPr>
          <a:lstStyle/>
          <a:p>
            <a:r>
              <a:rPr lang="zh-CN" altLang="en-US" dirty="0" smtClean="0">
                <a:latin typeface="华文隶书" panose="02010800040101010101" pitchFamily="2" charset="-122"/>
                <a:ea typeface="华文隶书" panose="02010800040101010101" pitchFamily="2" charset="-122"/>
                <a:cs typeface="Times New Roman" panose="02020603050405020304" pitchFamily="18" charset="0"/>
              </a:rPr>
              <a:t>迟滞</a:t>
            </a:r>
            <a:r>
              <a:rPr lang="zh-CN" altLang="en-US" dirty="0">
                <a:latin typeface="华文隶书" panose="02010800040101010101" pitchFamily="2" charset="-122"/>
                <a:ea typeface="华文隶书" panose="02010800040101010101" pitchFamily="2" charset="-122"/>
                <a:cs typeface="Times New Roman" panose="02020603050405020304" pitchFamily="18" charset="0"/>
              </a:rPr>
              <a:t>特性</a:t>
            </a:r>
          </a:p>
        </p:txBody>
      </p:sp>
    </p:spTree>
    <p:extLst>
      <p:ext uri="{BB962C8B-B14F-4D97-AF65-F5344CB8AC3E}">
        <p14:creationId xmlns:p14="http://schemas.microsoft.com/office/powerpoint/2010/main" val="13567866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7271"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二、</a:t>
            </a:r>
            <a:r>
              <a:rPr lang="zh-CN" altLang="en-US" sz="2000" dirty="0">
                <a:latin typeface="华文隶书" panose="02010800040101010101" pitchFamily="2" charset="-122"/>
                <a:ea typeface="华文隶书" panose="02010800040101010101" pitchFamily="2" charset="-122"/>
                <a:cs typeface="微软雅黑" panose="020B0503020204020204" charset="-122"/>
              </a:rPr>
              <a:t>传感器的基本特征</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117991"/>
            <a:ext cx="4255099"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传感器的基本特征</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6" name="矩形 5"/>
          <p:cNvSpPr/>
          <p:nvPr/>
        </p:nvSpPr>
        <p:spPr>
          <a:xfrm>
            <a:off x="693418" y="1872074"/>
            <a:ext cx="10944400" cy="1631216"/>
          </a:xfrm>
          <a:prstGeom prst="rect">
            <a:avLst/>
          </a:prstGeom>
          <a:ln>
            <a:solidFill>
              <a:srgbClr val="92D050"/>
            </a:solidFill>
          </a:ln>
        </p:spPr>
        <p:txBody>
          <a:bodyPr wrap="square">
            <a:spAutoFit/>
          </a:bodyPr>
          <a:lstStyle/>
          <a:p>
            <a:pPr algn="just">
              <a:lnSpc>
                <a:spcPts val="3000"/>
              </a:lnSpc>
            </a:pP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rPr>
              <a:t>5</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重复性</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(repeatability)</a:t>
            </a:r>
          </a:p>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重复性表示传感器在输入量按同一方向进行全量程多次测试时所得输入</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输出特性曲线一致的程度。实际特性曲线不重复的原因与迟滞的产生原因相同。重复性指标一般采用输出最大不重复误差∆</a:t>
            </a:r>
            <a:r>
              <a:rPr lang="en-US" altLang="zh-CN" dirty="0" err="1">
                <a:latin typeface="Times New Roman" panose="02020603050405020304" pitchFamily="18" charset="0"/>
                <a:ea typeface="华文隶书" panose="02010800040101010101" pitchFamily="2" charset="-122"/>
                <a:cs typeface="Times New Roman" panose="02020603050405020304" pitchFamily="18" charset="0"/>
                <a:sym typeface="+mn-ea"/>
              </a:rPr>
              <a:t>R_max</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与满量程输出</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Y_FS</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的百分比表示，如</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图所</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示</a:t>
            </a:r>
          </a:p>
        </p:txBody>
      </p:sp>
      <p:sp>
        <p:nvSpPr>
          <p:cNvPr id="10" name="矩形 9"/>
          <p:cNvSpPr/>
          <p:nvPr/>
        </p:nvSpPr>
        <p:spPr>
          <a:xfrm>
            <a:off x="693418" y="3759321"/>
            <a:ext cx="6954291" cy="2400657"/>
          </a:xfrm>
          <a:prstGeom prst="rect">
            <a:avLst/>
          </a:prstGeom>
          <a:ln>
            <a:solidFill>
              <a:srgbClr val="92D050"/>
            </a:solidFill>
          </a:ln>
        </p:spPr>
        <p:txBody>
          <a:bodyPr wrap="square">
            <a:spAutoFit/>
          </a:bodyPr>
          <a:lstStyle/>
          <a:p>
            <a:pPr algn="just">
              <a:lnSpc>
                <a:spcPts val="3000"/>
              </a:lnSpc>
            </a:pP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en-US" altLang="zh-CN" dirty="0" smtClean="0">
                <a:latin typeface="Times New Roman" panose="02020603050405020304" pitchFamily="18" charset="0"/>
                <a:ea typeface="华文隶书" panose="02010800040101010101" pitchFamily="2" charset="-122"/>
                <a:cs typeface="Times New Roman" panose="02020603050405020304" pitchFamily="18" charset="0"/>
                <a:sym typeface="+mn-ea"/>
              </a:rPr>
              <a:t>6</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漂移</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(drift or shift)</a:t>
            </a:r>
          </a:p>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漂移是指传感器在输入量不变的情况下，输出量随时间变化的现象；漂移将影响传感 器的稳定性或可靠性</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(stability or reliability)</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。产生漂移的原因主要有两个：一是传感器自身结构参数发生老化，如零点漂移</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简称零漂</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；二是在测试过程中周围环境（如温度、湿度、压力等</a:t>
            </a:r>
            <a:r>
              <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rPr>
              <a:t>)</a:t>
            </a: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）发生变化，最常见的是温度漂移（简称温漂）</a:t>
            </a:r>
            <a:r>
              <a:rPr lang="zh-CN" altLang="en-US" dirty="0" smtClean="0">
                <a:latin typeface="Times New Roman" panose="02020603050405020304" pitchFamily="18" charset="0"/>
                <a:ea typeface="华文隶书" panose="02010800040101010101" pitchFamily="2" charset="-122"/>
                <a:cs typeface="Times New Roman" panose="02020603050405020304" pitchFamily="18" charset="0"/>
                <a:sym typeface="+mn-ea"/>
              </a:rPr>
              <a:t>。</a:t>
            </a:r>
            <a:endPar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sp>
        <p:nvSpPr>
          <p:cNvPr id="14" name="矩形 13"/>
          <p:cNvSpPr/>
          <p:nvPr/>
        </p:nvSpPr>
        <p:spPr>
          <a:xfrm>
            <a:off x="9280991" y="6159978"/>
            <a:ext cx="994051" cy="369332"/>
          </a:xfrm>
          <a:prstGeom prst="rect">
            <a:avLst/>
          </a:prstGeom>
        </p:spPr>
        <p:txBody>
          <a:bodyPr wrap="square">
            <a:spAutoFit/>
          </a:bodyPr>
          <a:lstStyle/>
          <a:p>
            <a:r>
              <a:rPr lang="zh-CN" altLang="en-US" dirty="0">
                <a:latin typeface="华文隶书" panose="02010800040101010101" pitchFamily="2" charset="-122"/>
                <a:ea typeface="华文隶书" panose="02010800040101010101" pitchFamily="2" charset="-122"/>
                <a:cs typeface="Times New Roman" panose="02020603050405020304" pitchFamily="18" charset="0"/>
              </a:rPr>
              <a:t>重复性</a:t>
            </a:r>
          </a:p>
        </p:txBody>
      </p:sp>
      <p:pic>
        <p:nvPicPr>
          <p:cNvPr id="11" name="图片 10"/>
          <p:cNvPicPr/>
          <p:nvPr/>
        </p:nvPicPr>
        <p:blipFill rotWithShape="1">
          <a:blip r:embed="rId3">
            <a:extLst>
              <a:ext uri="{BEBA8EAE-BF5A-486C-A8C5-ECC9F3942E4B}">
                <a14:imgProps xmlns:a14="http://schemas.microsoft.com/office/drawing/2010/main">
                  <a14:imgLayer r:embed="rId4">
                    <a14:imgEffect>
                      <a14:brightnessContrast contrast="40000"/>
                    </a14:imgEffect>
                  </a14:imgLayer>
                </a14:imgProps>
              </a:ext>
            </a:extLst>
          </a:blip>
          <a:srcRect l="4220" r="5489" b="17466"/>
          <a:stretch/>
        </p:blipFill>
        <p:spPr bwMode="auto">
          <a:xfrm>
            <a:off x="8123582" y="3701368"/>
            <a:ext cx="3308870" cy="2516561"/>
          </a:xfrm>
          <a:prstGeom prst="rect">
            <a:avLst/>
          </a:prstGeom>
          <a:ln>
            <a:solidFill>
              <a:schemeClr val="tx2"/>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80128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3084</TotalTime>
  <Words>808</Words>
  <Application>Microsoft Office PowerPoint</Application>
  <PresentationFormat>宽屏</PresentationFormat>
  <Paragraphs>60</Paragraphs>
  <Slides>11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11</vt:i4>
      </vt:variant>
    </vt:vector>
  </HeadingPairs>
  <TitlesOfParts>
    <vt:vector size="22" baseType="lpstr">
      <vt:lpstr>等线</vt:lpstr>
      <vt:lpstr>等线 Light</vt:lpstr>
      <vt:lpstr>华文彩云</vt:lpstr>
      <vt:lpstr>华文隶书</vt:lpstr>
      <vt:lpstr>华文行楷</vt:lpstr>
      <vt:lpstr>宋体</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BING</cp:lastModifiedBy>
  <cp:revision>364</cp:revision>
  <dcterms:created xsi:type="dcterms:W3CDTF">2021-03-19T16:08:00Z</dcterms:created>
  <dcterms:modified xsi:type="dcterms:W3CDTF">2022-09-05T07:48:07Z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2052-11.1.0.10356</vt:lpwstr>
  </property>
</Properties>
</file>