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ctiveX/activeX1.xml" ContentType="application/vnd.ms-office.activeX+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2"/>
    <p:sldId id="405" r:id="rId3"/>
    <p:sldId id="423" r:id="rId4"/>
    <p:sldId id="436" r:id="rId5"/>
    <p:sldId id="427" r:id="rId6"/>
    <p:sldId id="428" r:id="rId7"/>
    <p:sldId id="406" r:id="rId8"/>
    <p:sldId id="429" r:id="rId9"/>
    <p:sldId id="432" r:id="rId10"/>
    <p:sldId id="344"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2A2A"/>
    <a:srgbClr val="008B8F"/>
    <a:srgbClr val="048A90"/>
    <a:srgbClr val="00A0A2"/>
    <a:srgbClr val="E6E9E9"/>
    <a:srgbClr val="4C99CB"/>
    <a:srgbClr val="009EA0"/>
    <a:srgbClr val="183B52"/>
    <a:srgbClr val="3786BC"/>
    <a:srgbClr val="008C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91" autoAdjust="0"/>
    <p:restoredTop sz="94333" autoAdjust="0"/>
  </p:normalViewPr>
  <p:slideViewPr>
    <p:cSldViewPr snapToGrid="0">
      <p:cViewPr>
        <p:scale>
          <a:sx n="100" d="100"/>
          <a:sy n="100" d="100"/>
        </p:scale>
        <p:origin x="894" y="2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815A2E-EEE5-44D4-A416-F7DCE8504A6D}" type="datetimeFigureOut">
              <a:rPr lang="zh-CN" altLang="en-US" smtClean="0"/>
              <a:t>2022/9/11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3C5126-3523-486A-A835-18C36D3731F1}"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F3C5126-3523-486A-A835-18C36D3731F1}" type="slidenum">
              <a:rPr lang="zh-CN" altLang="en-US" smtClean="0"/>
              <a:t>7</a:t>
            </a:fld>
            <a:endParaRPr lang="zh-CN" altLang="en-US"/>
          </a:p>
        </p:txBody>
      </p:sp>
    </p:spTree>
    <p:extLst>
      <p:ext uri="{BB962C8B-B14F-4D97-AF65-F5344CB8AC3E}">
        <p14:creationId xmlns:p14="http://schemas.microsoft.com/office/powerpoint/2010/main" val="519333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2022/9/11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544C4B4-8F8F-48B7-9852-CA3FC0568717}" type="datetimeFigureOut">
              <a:rPr lang="zh-CN" altLang="en-US" smtClean="0"/>
              <a:t>2022/9/11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544C4B4-8F8F-48B7-9852-CA3FC0568717}" type="datetimeFigureOut">
              <a:rPr lang="zh-CN" altLang="en-US" smtClean="0"/>
              <a:t>2022/9/11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544C4B4-8F8F-48B7-9852-CA3FC0568717}" type="datetimeFigureOut">
              <a:rPr lang="zh-CN" altLang="en-US" smtClean="0"/>
              <a:t>2022/9/11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2022/9/11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2022/9/11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44C4B4-8F8F-48B7-9852-CA3FC0568717}" type="datetimeFigureOut">
              <a:rPr lang="zh-CN" altLang="en-US" smtClean="0"/>
              <a:t>2022/9/11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4159E3-3D21-4C12-9057-C9ABAB3A68C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3.wmf"/><Relationship Id="rId2" Type="http://schemas.openxmlformats.org/officeDocument/2006/relationships/control" Target="../activeX/activeX1.xml"/><Relationship Id="rId1" Type="http://schemas.openxmlformats.org/officeDocument/2006/relationships/vmlDrawing" Target="../drawings/vmlDrawing1.vml"/><Relationship Id="rId6" Type="http://schemas.openxmlformats.org/officeDocument/2006/relationships/image" Target="../media/image14.png"/><Relationship Id="rId5" Type="http://schemas.openxmlformats.org/officeDocument/2006/relationships/image" Target="../media/image5.png"/><Relationship Id="rId4"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836690" y="3213490"/>
            <a:ext cx="4913068" cy="769441"/>
          </a:xfrm>
          <a:prstGeom prst="rect">
            <a:avLst/>
          </a:prstGeom>
          <a:noFill/>
        </p:spPr>
        <p:txBody>
          <a:bodyPr wrap="square" rtlCol="0">
            <a:spAutoFit/>
          </a:bodyPr>
          <a:lstStyle/>
          <a:p>
            <a:r>
              <a:rPr lang="zh-CN" altLang="en-US" sz="4400" b="1" dirty="0" smtClean="0">
                <a:solidFill>
                  <a:srgbClr val="008B8F"/>
                </a:solidFill>
                <a:latin typeface="华文行楷" panose="02010800040101010101" pitchFamily="2" charset="-122"/>
                <a:ea typeface="华文行楷" panose="02010800040101010101" pitchFamily="2" charset="-122"/>
              </a:rPr>
              <a:t>项目二</a:t>
            </a:r>
            <a:r>
              <a:rPr lang="en-US" altLang="zh-CN" sz="4400" b="1" dirty="0" smtClean="0">
                <a:solidFill>
                  <a:srgbClr val="008B8F"/>
                </a:solidFill>
                <a:latin typeface="华文行楷" panose="02010800040101010101" pitchFamily="2" charset="-122"/>
                <a:ea typeface="华文行楷" panose="02010800040101010101" pitchFamily="2" charset="-122"/>
              </a:rPr>
              <a:t>  </a:t>
            </a:r>
            <a:r>
              <a:rPr lang="zh-CN" altLang="en-US" sz="4400" b="1" dirty="0" smtClean="0">
                <a:solidFill>
                  <a:srgbClr val="008B8F"/>
                </a:solidFill>
                <a:latin typeface="华文行楷" panose="02010800040101010101" pitchFamily="2" charset="-122"/>
                <a:ea typeface="华文行楷" panose="02010800040101010101" pitchFamily="2" charset="-122"/>
              </a:rPr>
              <a:t>温度检测</a:t>
            </a:r>
            <a:endParaRPr lang="zh-CN" altLang="en-US" sz="4400" b="1" dirty="0">
              <a:solidFill>
                <a:srgbClr val="008B8F"/>
              </a:solidFill>
              <a:latin typeface="华文行楷" panose="02010800040101010101" pitchFamily="2" charset="-122"/>
              <a:ea typeface="华文行楷" panose="02010800040101010101" pitchFamily="2" charset="-122"/>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15005"/>
            <a:ext cx="12192000" cy="2752880"/>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结束页(修改第二稿)"/>
          <p:cNvPicPr>
            <a:picLocks noChangeAspect="1"/>
          </p:cNvPicPr>
          <p:nvPr/>
        </p:nvPicPr>
        <p:blipFill>
          <a:blip r:embed="rId2"/>
          <a:stretch>
            <a:fillRect/>
          </a:stretch>
        </p:blipFill>
        <p:spPr>
          <a:xfrm>
            <a:off x="0" y="0"/>
            <a:ext cx="12212232" cy="686938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r="70568"/>
          <a:stretch/>
        </p:blipFill>
        <p:spPr>
          <a:xfrm>
            <a:off x="0" y="0"/>
            <a:ext cx="3588327" cy="6858000"/>
          </a:xfrm>
          <a:prstGeom prst="rect">
            <a:avLst/>
          </a:prstGeom>
        </p:spPr>
      </p:pic>
      <p:sp>
        <p:nvSpPr>
          <p:cNvPr id="13" name="矩形 12"/>
          <p:cNvSpPr/>
          <p:nvPr/>
        </p:nvSpPr>
        <p:spPr>
          <a:xfrm>
            <a:off x="5868156" y="190247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33" name="矩形 32"/>
          <p:cNvSpPr/>
          <p:nvPr/>
        </p:nvSpPr>
        <p:spPr>
          <a:xfrm>
            <a:off x="5974097" y="405105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4" name="矩形 3"/>
          <p:cNvSpPr/>
          <p:nvPr/>
        </p:nvSpPr>
        <p:spPr>
          <a:xfrm>
            <a:off x="4336473" y="938693"/>
            <a:ext cx="7162800" cy="5447645"/>
          </a:xfrm>
          <a:prstGeom prst="rect">
            <a:avLst/>
          </a:prstGeom>
        </p:spPr>
        <p:txBody>
          <a:bodyPr wrap="square">
            <a:spAutoFit/>
          </a:bodyPr>
          <a:lstStyle/>
          <a:p>
            <a:pPr algn="just">
              <a:lnSpc>
                <a:spcPct val="150000"/>
              </a:lnSpc>
              <a:spcAft>
                <a:spcPts val="0"/>
              </a:spcAft>
            </a:pPr>
            <a:r>
              <a:rPr lang="zh-CN" altLang="zh-CN" sz="3600" b="1" kern="100" dirty="0">
                <a:solidFill>
                  <a:schemeClr val="accent2"/>
                </a:solidFill>
                <a:latin typeface="华文隶书" panose="02010800040101010101" pitchFamily="2" charset="-122"/>
                <a:ea typeface="华文隶书" panose="02010800040101010101" pitchFamily="2" charset="-122"/>
                <a:cs typeface="Times New Roman" panose="02020603050405020304" pitchFamily="18" charset="0"/>
              </a:rPr>
              <a:t>学习目标</a:t>
            </a:r>
          </a:p>
          <a:p>
            <a:pPr algn="just">
              <a:lnSpc>
                <a:spcPct val="150000"/>
              </a:lnSpc>
              <a:spcAft>
                <a:spcPts val="0"/>
              </a:spcAft>
            </a:pPr>
            <a:r>
              <a:rPr lang="zh-CN" altLang="zh-CN" sz="2800" b="1" kern="100" dirty="0">
                <a:latin typeface="华文隶书" panose="02010800040101010101" pitchFamily="2" charset="-122"/>
                <a:ea typeface="华文隶书" panose="02010800040101010101" pitchFamily="2" charset="-122"/>
                <a:cs typeface="Times New Roman" panose="02020603050405020304" pitchFamily="18" charset="0"/>
              </a:rPr>
              <a:t>知识目标</a:t>
            </a:r>
            <a:r>
              <a:rPr lang="zh-CN" altLang="zh-CN" sz="2800" kern="100" dirty="0" smtClean="0">
                <a:latin typeface="华文隶书" panose="02010800040101010101" pitchFamily="2" charset="-122"/>
                <a:ea typeface="华文隶书" panose="02010800040101010101" pitchFamily="2" charset="-122"/>
                <a:cs typeface="Times New Roman" panose="02020603050405020304" pitchFamily="18" charset="0"/>
              </a:rPr>
              <a:t>：</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了解热电式传感器的基本原理，掌握热电偶、</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热电阻热敏电阻</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在各种检测中的</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应用</a:t>
            </a:r>
            <a:r>
              <a:rPr lang="zh-CN" altLang="zh-CN" sz="2800" kern="100" dirty="0" smtClean="0">
                <a:latin typeface="华文隶书" panose="02010800040101010101" pitchFamily="2" charset="-122"/>
                <a:ea typeface="华文隶书" panose="02010800040101010101" pitchFamily="2" charset="-122"/>
                <a:cs typeface="Times New Roman" panose="02020603050405020304" pitchFamily="18" charset="0"/>
              </a:rPr>
              <a:t>。</a:t>
            </a:r>
            <a:endPar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endParaRPr>
          </a:p>
          <a:p>
            <a:pPr algn="just">
              <a:lnSpc>
                <a:spcPct val="150000"/>
              </a:lnSpc>
              <a:spcAft>
                <a:spcPts val="0"/>
              </a:spcAft>
            </a:pPr>
            <a:r>
              <a:rPr lang="zh-CN" altLang="zh-CN" sz="2800" b="1" kern="100" dirty="0">
                <a:latin typeface="华文隶书" panose="02010800040101010101" pitchFamily="2" charset="-122"/>
                <a:ea typeface="华文隶书" panose="02010800040101010101" pitchFamily="2" charset="-122"/>
                <a:cs typeface="Times New Roman" panose="02020603050405020304" pitchFamily="18" charset="0"/>
              </a:rPr>
              <a:t>技能目标</a:t>
            </a:r>
            <a:r>
              <a:rPr lang="zh-CN" altLang="zh-CN" sz="2800" kern="100" dirty="0" smtClean="0">
                <a:latin typeface="华文隶书" panose="02010800040101010101" pitchFamily="2" charset="-122"/>
                <a:ea typeface="华文隶书" panose="02010800040101010101" pitchFamily="2" charset="-122"/>
                <a:cs typeface="Times New Roman" panose="02020603050405020304" pitchFamily="18" charset="0"/>
              </a:rPr>
              <a:t>：</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掌握热电式传感器的识别、选用和检测方法</a:t>
            </a:r>
            <a:r>
              <a:rPr lang="zh-CN" altLang="zh-CN" sz="2800" kern="100" dirty="0" smtClean="0">
                <a:latin typeface="华文隶书" panose="02010800040101010101" pitchFamily="2" charset="-122"/>
                <a:ea typeface="华文隶书" panose="02010800040101010101" pitchFamily="2" charset="-122"/>
                <a:cs typeface="Times New Roman" panose="02020603050405020304" pitchFamily="18" charset="0"/>
              </a:rPr>
              <a:t>。</a:t>
            </a:r>
            <a:endPar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endParaRPr>
          </a:p>
          <a:p>
            <a:pPr algn="just">
              <a:lnSpc>
                <a:spcPct val="150000"/>
              </a:lnSpc>
              <a:spcAft>
                <a:spcPts val="0"/>
              </a:spcAft>
            </a:pPr>
            <a:r>
              <a:rPr lang="zh-CN" altLang="zh-CN" sz="2800" b="1" kern="100" dirty="0">
                <a:latin typeface="华文隶书" panose="02010800040101010101" pitchFamily="2" charset="-122"/>
                <a:ea typeface="华文隶书" panose="02010800040101010101" pitchFamily="2" charset="-122"/>
                <a:cs typeface="Times New Roman" panose="02020603050405020304" pitchFamily="18" charset="0"/>
              </a:rPr>
              <a:t>素质目标</a:t>
            </a:r>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：提高学生分析问题和解决问题的能力</a:t>
            </a:r>
            <a:r>
              <a:rPr lang="zh-CN" altLang="zh-CN" sz="2800" kern="100" dirty="0" smtClean="0">
                <a:latin typeface="华文隶书" panose="02010800040101010101" pitchFamily="2" charset="-122"/>
                <a:ea typeface="华文隶书" panose="02010800040101010101" pitchFamily="2" charset="-122"/>
                <a:cs typeface="Times New Roman" panose="02020603050405020304" pitchFamily="18" charset="0"/>
              </a:rPr>
              <a:t>，培养</a:t>
            </a:r>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学生沟通能力及团队协作精神。</a:t>
            </a:r>
          </a:p>
        </p:txBody>
      </p:sp>
      <p:sp>
        <p:nvSpPr>
          <p:cNvPr id="19" name="文本框 18"/>
          <p:cNvSpPr txBox="1"/>
          <p:nvPr/>
        </p:nvSpPr>
        <p:spPr>
          <a:xfrm>
            <a:off x="9299191" y="0"/>
            <a:ext cx="2892809" cy="400110"/>
          </a:xfrm>
          <a:prstGeom prst="rect">
            <a:avLst/>
          </a:prstGeom>
          <a:noFill/>
        </p:spPr>
        <p:txBody>
          <a:bodyPr wrap="square" rtlCol="0">
            <a:spAutoFit/>
          </a:bodyPr>
          <a:lstStyle/>
          <a:p>
            <a:r>
              <a:rPr lang="zh-CN" altLang="en-US" sz="2000" b="1" dirty="0" smtClean="0">
                <a:solidFill>
                  <a:srgbClr val="008B8F"/>
                </a:solidFill>
                <a:latin typeface="华文彩云" panose="02010800040101010101" pitchFamily="2" charset="-122"/>
                <a:ea typeface="华文彩云" panose="02010800040101010101" pitchFamily="2" charset="-122"/>
              </a:rPr>
              <a:t>项目一</a:t>
            </a:r>
            <a:r>
              <a:rPr lang="en-US" altLang="zh-CN" sz="2000" b="1" dirty="0" smtClean="0">
                <a:solidFill>
                  <a:srgbClr val="008B8F"/>
                </a:solidFill>
                <a:latin typeface="华文彩云" panose="02010800040101010101" pitchFamily="2" charset="-122"/>
                <a:ea typeface="华文彩云" panose="02010800040101010101" pitchFamily="2" charset="-122"/>
              </a:rPr>
              <a:t>  </a:t>
            </a:r>
            <a:r>
              <a:rPr lang="zh-CN" altLang="en-US" sz="2000" b="1" dirty="0" smtClean="0">
                <a:solidFill>
                  <a:srgbClr val="008B8F"/>
                </a:solidFill>
                <a:latin typeface="华文彩云" panose="02010800040101010101" pitchFamily="2" charset="-122"/>
                <a:ea typeface="华文彩云" panose="02010800040101010101" pitchFamily="2" charset="-122"/>
              </a:rPr>
              <a:t>温度检测</a:t>
            </a:r>
            <a:endParaRPr lang="zh-CN" altLang="en-US" sz="2000" b="1" dirty="0">
              <a:solidFill>
                <a:srgbClr val="008B8F"/>
              </a:solidFill>
              <a:latin typeface="华文彩云" panose="02010800040101010101" pitchFamily="2" charset="-122"/>
              <a:ea typeface="华文彩云" panose="02010800040101010101" pitchFamily="2" charset="-122"/>
            </a:endParaRPr>
          </a:p>
        </p:txBody>
      </p:sp>
    </p:spTree>
    <p:extLst>
      <p:ext uri="{BB962C8B-B14F-4D97-AF65-F5344CB8AC3E}">
        <p14:creationId xmlns:p14="http://schemas.microsoft.com/office/powerpoint/2010/main" val="41182700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 y="9525"/>
            <a:ext cx="12192000" cy="6858000"/>
          </a:xfrm>
          <a:prstGeom prst="rect">
            <a:avLst/>
          </a:prstGeom>
        </p:spPr>
      </p:pic>
      <p:grpSp>
        <p:nvGrpSpPr>
          <p:cNvPr id="7" name="组合 6"/>
          <p:cNvGrpSpPr/>
          <p:nvPr/>
        </p:nvGrpSpPr>
        <p:grpSpPr>
          <a:xfrm>
            <a:off x="5025634" y="1040409"/>
            <a:ext cx="7085574" cy="908330"/>
            <a:chOff x="-2084598" y="2234120"/>
            <a:chExt cx="8036634" cy="690823"/>
          </a:xfrm>
        </p:grpSpPr>
        <p:pic>
          <p:nvPicPr>
            <p:cNvPr id="8"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12" name="矩形 11"/>
          <p:cNvSpPr/>
          <p:nvPr/>
        </p:nvSpPr>
        <p:spPr>
          <a:xfrm>
            <a:off x="7210154" y="1219048"/>
            <a:ext cx="3574386"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热电偶传感器及其应用</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065378" y="121219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175" name="矩形 174"/>
          <p:cNvSpPr/>
          <p:nvPr/>
        </p:nvSpPr>
        <p:spPr>
          <a:xfrm>
            <a:off x="5821697" y="49792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9" name="组合 28"/>
          <p:cNvGrpSpPr/>
          <p:nvPr/>
        </p:nvGrpSpPr>
        <p:grpSpPr>
          <a:xfrm>
            <a:off x="5082049" y="2113490"/>
            <a:ext cx="7085574" cy="804489"/>
            <a:chOff x="-2084598" y="2234120"/>
            <a:chExt cx="8036634" cy="690823"/>
          </a:xfrm>
        </p:grpSpPr>
        <p:pic>
          <p:nvPicPr>
            <p:cNvPr id="3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3" name="矩形 32"/>
          <p:cNvSpPr/>
          <p:nvPr/>
        </p:nvSpPr>
        <p:spPr>
          <a:xfrm>
            <a:off x="6171407" y="2244605"/>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34" name="矩形 33"/>
          <p:cNvSpPr/>
          <p:nvPr/>
        </p:nvSpPr>
        <p:spPr>
          <a:xfrm>
            <a:off x="7269036" y="2251129"/>
            <a:ext cx="3894540" cy="461665"/>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热电阻传感器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grpSp>
        <p:nvGrpSpPr>
          <p:cNvPr id="18" name="组合 17"/>
          <p:cNvGrpSpPr/>
          <p:nvPr/>
        </p:nvGrpSpPr>
        <p:grpSpPr>
          <a:xfrm>
            <a:off x="5021735" y="3104202"/>
            <a:ext cx="7085574" cy="804489"/>
            <a:chOff x="-2084598" y="2234120"/>
            <a:chExt cx="8036634" cy="690823"/>
          </a:xfrm>
        </p:grpSpPr>
        <p:pic>
          <p:nvPicPr>
            <p:cNvPr id="1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22" name="矩形 21"/>
          <p:cNvSpPr/>
          <p:nvPr/>
        </p:nvSpPr>
        <p:spPr>
          <a:xfrm>
            <a:off x="6111093" y="3235317"/>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sp>
        <p:nvSpPr>
          <p:cNvPr id="23" name="矩形 22"/>
          <p:cNvSpPr/>
          <p:nvPr/>
        </p:nvSpPr>
        <p:spPr>
          <a:xfrm>
            <a:off x="7208722" y="3241841"/>
            <a:ext cx="3894540" cy="461665"/>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热电敏传感器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grpSp>
        <p:nvGrpSpPr>
          <p:cNvPr id="25" name="组合 24"/>
          <p:cNvGrpSpPr/>
          <p:nvPr/>
        </p:nvGrpSpPr>
        <p:grpSpPr>
          <a:xfrm>
            <a:off x="5021735" y="5021841"/>
            <a:ext cx="7085574" cy="804489"/>
            <a:chOff x="-2084598" y="2234120"/>
            <a:chExt cx="8036634" cy="690823"/>
          </a:xfrm>
        </p:grpSpPr>
        <p:pic>
          <p:nvPicPr>
            <p:cNvPr id="26"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5" name="矩形 34"/>
          <p:cNvSpPr/>
          <p:nvPr/>
        </p:nvSpPr>
        <p:spPr>
          <a:xfrm>
            <a:off x="6111093" y="5152956"/>
            <a:ext cx="606356" cy="451406"/>
          </a:xfrm>
          <a:prstGeom prst="rect">
            <a:avLst/>
          </a:prstGeom>
        </p:spPr>
        <p:txBody>
          <a:bodyPr wrap="square">
            <a:spAutoFit/>
          </a:bodyPr>
          <a:lstStyle/>
          <a:p>
            <a:pPr algn="l" fontAlgn="auto">
              <a:lnSpc>
                <a:spcPts val="2800"/>
              </a:lnSpc>
              <a:buClrTx/>
              <a:buSzTx/>
              <a:buFontTx/>
            </a:pPr>
            <a:r>
              <a:rPr lang="zh-CN" altLang="en-US" sz="2700" dirty="0" smtClean="0">
                <a:solidFill>
                  <a:schemeClr val="bg1"/>
                </a:solidFill>
                <a:latin typeface="微软雅黑" panose="020B0503020204020204" charset="-122"/>
                <a:ea typeface="微软雅黑" panose="020B0503020204020204" charset="-122"/>
                <a:cs typeface="微软雅黑" panose="020B0503020204020204" charset="-122"/>
              </a:rPr>
              <a:t>五</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6" name="矩形 35"/>
          <p:cNvSpPr/>
          <p:nvPr/>
        </p:nvSpPr>
        <p:spPr>
          <a:xfrm>
            <a:off x="7208722" y="5159480"/>
            <a:ext cx="3894540" cy="461665"/>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非接触式传感器及其应用</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
        <p:nvSpPr>
          <p:cNvPr id="37" name="矩形 36"/>
          <p:cNvSpPr/>
          <p:nvPr/>
        </p:nvSpPr>
        <p:spPr>
          <a:xfrm>
            <a:off x="5188132" y="3060690"/>
            <a:ext cx="6711516" cy="814058"/>
          </a:xfrm>
          <a:prstGeom prst="rect">
            <a:avLst/>
          </a:prstGeom>
          <a:noFill/>
          <a:ln w="76200">
            <a:solidFill>
              <a:srgbClr val="CD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 name="组合 37"/>
          <p:cNvGrpSpPr/>
          <p:nvPr/>
        </p:nvGrpSpPr>
        <p:grpSpPr>
          <a:xfrm>
            <a:off x="5132954" y="4074978"/>
            <a:ext cx="7085574" cy="804489"/>
            <a:chOff x="-2084598" y="2234120"/>
            <a:chExt cx="8036634" cy="690823"/>
          </a:xfrm>
        </p:grpSpPr>
        <p:pic>
          <p:nvPicPr>
            <p:cNvPr id="3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42" name="矩形 41"/>
          <p:cNvSpPr/>
          <p:nvPr/>
        </p:nvSpPr>
        <p:spPr>
          <a:xfrm>
            <a:off x="6222312" y="4206093"/>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四</a:t>
            </a:r>
          </a:p>
        </p:txBody>
      </p:sp>
      <p:sp>
        <p:nvSpPr>
          <p:cNvPr id="43" name="矩形 42"/>
          <p:cNvSpPr/>
          <p:nvPr/>
        </p:nvSpPr>
        <p:spPr>
          <a:xfrm>
            <a:off x="7319941" y="4212617"/>
            <a:ext cx="3894540"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集成温度传感器及其应用</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Tree>
    <p:extLst>
      <p:ext uri="{BB962C8B-B14F-4D97-AF65-F5344CB8AC3E}">
        <p14:creationId xmlns:p14="http://schemas.microsoft.com/office/powerpoint/2010/main" val="21420342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125116" y="3318265"/>
            <a:ext cx="7695284" cy="769441"/>
          </a:xfrm>
          <a:prstGeom prst="rect">
            <a:avLst/>
          </a:prstGeom>
          <a:noFill/>
        </p:spPr>
        <p:txBody>
          <a:bodyPr wrap="square" rtlCol="0">
            <a:spAutoFit/>
          </a:bodyPr>
          <a:lstStyle/>
          <a:p>
            <a:r>
              <a:rPr lang="zh-CN" altLang="en-US" sz="4400" b="1" dirty="0" smtClean="0">
                <a:solidFill>
                  <a:srgbClr val="008B8F"/>
                </a:solidFill>
                <a:latin typeface="华文行楷" panose="02010800040101010101" pitchFamily="2" charset="-122"/>
                <a:ea typeface="华文行楷" panose="02010800040101010101" pitchFamily="2" charset="-122"/>
              </a:rPr>
              <a:t>三、热敏传感器</a:t>
            </a:r>
            <a:r>
              <a:rPr lang="zh-CN" altLang="en-US" sz="4400" b="1" dirty="0">
                <a:solidFill>
                  <a:srgbClr val="008B8F"/>
                </a:solidFill>
                <a:latin typeface="华文行楷" panose="02010800040101010101" pitchFamily="2" charset="-122"/>
                <a:ea typeface="华文行楷" panose="02010800040101010101" pitchFamily="2" charset="-122"/>
              </a:rPr>
              <a:t>及其应用</a:t>
            </a: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343400"/>
            <a:ext cx="12192000" cy="2924485"/>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37659848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8732"/>
            <a:ext cx="12192000" cy="6858000"/>
          </a:xfrm>
          <a:prstGeom prst="rect">
            <a:avLst/>
          </a:prstGeom>
        </p:spPr>
      </p:pic>
      <p:sp>
        <p:nvSpPr>
          <p:cNvPr id="5" name="矩形 4"/>
          <p:cNvSpPr/>
          <p:nvPr/>
        </p:nvSpPr>
        <p:spPr>
          <a:xfrm>
            <a:off x="506038" y="1672457"/>
            <a:ext cx="6675812" cy="2400657"/>
          </a:xfrm>
          <a:prstGeom prst="rect">
            <a:avLst/>
          </a:prstGeom>
          <a:ln>
            <a:solidFill>
              <a:srgbClr val="92D050"/>
            </a:solidFill>
          </a:ln>
        </p:spPr>
        <p:txBody>
          <a:bodyPr wrap="square">
            <a:spAutoFit/>
          </a:bodyPr>
          <a:lstStyle/>
          <a:p>
            <a:pPr algn="just">
              <a:lnSpc>
                <a:spcPts val="3000"/>
              </a:lnSpc>
            </a:pP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热敏电阻是一种新型的半导体测温元件，材料为陶瓷半导体。半导体材料的温度系数远远大于金属热电阻，为</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金属材料的温度系数的</a:t>
            </a:r>
            <a:r>
              <a:rPr lang="en-US" altLang="zh-CN" dirty="0">
                <a:latin typeface="华文隶书" panose="02010800040101010101" pitchFamily="2" charset="-122"/>
                <a:ea typeface="华文隶书" panose="02010800040101010101" pitchFamily="2" charset="-122"/>
                <a:cs typeface="微软雅黑" panose="020B0503020204020204" charset="-122"/>
                <a:sym typeface="+mn-ea"/>
              </a:rPr>
              <a:t>10</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a:t>
            </a:r>
            <a:r>
              <a:rPr lang="en-US" altLang="zh-CN" dirty="0">
                <a:latin typeface="华文隶书" panose="02010800040101010101" pitchFamily="2" charset="-122"/>
                <a:ea typeface="华文隶书" panose="02010800040101010101" pitchFamily="2" charset="-122"/>
                <a:cs typeface="微软雅黑" panose="020B0503020204020204" charset="-122"/>
                <a:sym typeface="+mn-ea"/>
              </a:rPr>
              <a:t>100</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倍</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。具有灵敏度高；热惯性小，反应速度快；体积小，使用方便；制作简单，价格低廉，易于大批量生产等优点</a:t>
            </a: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en-US" altLang="zh-CN" dirty="0" smtClean="0">
              <a:latin typeface="华文隶书" panose="02010800040101010101" pitchFamily="2" charset="-122"/>
              <a:ea typeface="华文隶书" panose="02010800040101010101" pitchFamily="2" charset="-122"/>
              <a:cs typeface="微软雅黑" panose="020B0503020204020204" charset="-122"/>
              <a:sym typeface="+mn-ea"/>
            </a:endParaRPr>
          </a:p>
          <a:p>
            <a:pPr algn="just">
              <a:lnSpc>
                <a:spcPts val="3000"/>
              </a:lnSpc>
            </a:pP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热敏电阻</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就是利用半导体材料的电阻值随温度的变化而显著变化的这一特性制成的测温传感器。热敏电阻测温范围在－</a:t>
            </a:r>
            <a:r>
              <a:rPr lang="en-US" altLang="zh-CN" dirty="0">
                <a:latin typeface="华文隶书" panose="02010800040101010101" pitchFamily="2" charset="-122"/>
                <a:ea typeface="华文隶书" panose="02010800040101010101" pitchFamily="2" charset="-122"/>
                <a:cs typeface="微软雅黑" panose="020B0503020204020204" charset="-122"/>
                <a:sym typeface="+mn-ea"/>
              </a:rPr>
              <a:t>50</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a:t>
            </a:r>
            <a:r>
              <a:rPr lang="en-US" altLang="zh-CN" dirty="0">
                <a:latin typeface="华文隶书" panose="02010800040101010101" pitchFamily="2" charset="-122"/>
                <a:ea typeface="华文隶书" panose="02010800040101010101" pitchFamily="2" charset="-122"/>
                <a:cs typeface="微软雅黑" panose="020B0503020204020204" charset="-122"/>
                <a:sym typeface="+mn-ea"/>
              </a:rPr>
              <a:t>350℃</a:t>
            </a: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en-US" altLang="zh-CN" dirty="0">
              <a:latin typeface="华文隶书" panose="02010800040101010101" pitchFamily="2" charset="-122"/>
              <a:ea typeface="华文隶书" panose="02010800040101010101" pitchFamily="2" charset="-122"/>
              <a:cs typeface="微软雅黑" panose="020B0503020204020204" charset="-122"/>
              <a:sym typeface="+mn-ea"/>
            </a:endParaRPr>
          </a:p>
        </p:txBody>
      </p:sp>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2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400" dirty="0" smtClean="0">
                <a:latin typeface="华文隶书" panose="02010800040101010101" pitchFamily="2" charset="-122"/>
                <a:ea typeface="华文隶书" panose="02010800040101010101" pitchFamily="2" charset="-122"/>
                <a:cs typeface="微软雅黑" panose="020B0503020204020204" charset="-122"/>
              </a:rPr>
              <a:t>热敏传感器</a:t>
            </a:r>
            <a:r>
              <a:rPr lang="zh-CN" altLang="en-US" sz="2400" dirty="0">
                <a:latin typeface="华文隶书" panose="02010800040101010101" pitchFamily="2" charset="-122"/>
                <a:ea typeface="华文隶书" panose="02010800040101010101" pitchFamily="2" charset="-122"/>
                <a:cs typeface="微软雅黑" panose="020B0503020204020204" charset="-122"/>
              </a:rPr>
              <a:t>及其</a:t>
            </a:r>
            <a:r>
              <a:rPr lang="zh-CN" altLang="en-US" sz="2400" dirty="0" smtClean="0">
                <a:latin typeface="华文隶书" panose="02010800040101010101" pitchFamily="2" charset="-122"/>
                <a:ea typeface="华文隶书" panose="02010800040101010101" pitchFamily="2" charset="-122"/>
                <a:cs typeface="微软雅黑" panose="020B0503020204020204" charset="-122"/>
              </a:rPr>
              <a:t>应用</a:t>
            </a:r>
            <a:endParaRPr lang="zh-CN" altLang="en-US" sz="24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506040" y="1010412"/>
            <a:ext cx="5513759" cy="477054"/>
          </a:xfrm>
          <a:prstGeom prst="rect">
            <a:avLst/>
          </a:prstGeom>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1.</a:t>
            </a:r>
            <a:r>
              <a:rPr lang="zh-CN" altLang="en-US" sz="2800" b="1" dirty="0">
                <a:latin typeface="华文行楷" panose="02010800040101010101" pitchFamily="2" charset="-122"/>
                <a:ea typeface="华文行楷" panose="02010800040101010101" pitchFamily="2" charset="-122"/>
                <a:cs typeface="微软雅黑" panose="020B0503020204020204" charset="-122"/>
              </a:rPr>
              <a:t>热敏电阻</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的定义及测温原理</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25" name="矩形 24"/>
          <p:cNvSpPr/>
          <p:nvPr/>
        </p:nvSpPr>
        <p:spPr>
          <a:xfrm>
            <a:off x="6355802" y="4894916"/>
            <a:ext cx="5836198" cy="738664"/>
          </a:xfrm>
          <a:prstGeom prst="rect">
            <a:avLst/>
          </a:prstGeom>
        </p:spPr>
        <p:txBody>
          <a:bodyPr vert="horz" wrap="square">
            <a:spAutoFit/>
          </a:bodyPr>
          <a:lstStyle/>
          <a:p>
            <a:pPr algn="ctr"/>
            <a:r>
              <a:rPr lang="zh-CN" altLang="en-US" sz="1400" dirty="0" smtClean="0">
                <a:latin typeface="华文隶书" panose="02010800040101010101" pitchFamily="2" charset="-122"/>
                <a:ea typeface="华文隶书" panose="02010800040101010101" pitchFamily="2" charset="-122"/>
                <a:cs typeface="Times New Roman" panose="02020603050405020304" pitchFamily="18" charset="0"/>
              </a:rPr>
              <a:t>图</a:t>
            </a:r>
            <a:r>
              <a:rPr lang="en-US" altLang="zh-CN" sz="1400" dirty="0" smtClean="0">
                <a:latin typeface="华文隶书" panose="02010800040101010101" pitchFamily="2" charset="-122"/>
                <a:ea typeface="华文隶书" panose="02010800040101010101" pitchFamily="2" charset="-122"/>
                <a:cs typeface="Times New Roman" panose="02020603050405020304" pitchFamily="18" charset="0"/>
              </a:rPr>
              <a:t>1 </a:t>
            </a:r>
            <a:r>
              <a:rPr lang="zh-CN" altLang="en-US" sz="1400" dirty="0" smtClean="0">
                <a:latin typeface="华文隶书" panose="02010800040101010101" pitchFamily="2" charset="-122"/>
                <a:ea typeface="华文隶书" panose="02010800040101010101" pitchFamily="2" charset="-122"/>
                <a:cs typeface="Times New Roman" panose="02020603050405020304" pitchFamily="18" charset="0"/>
              </a:rPr>
              <a:t>热敏电阻</a:t>
            </a:r>
            <a:r>
              <a:rPr lang="zh-CN" altLang="en-US" sz="1400" dirty="0">
                <a:latin typeface="华文隶书" panose="02010800040101010101" pitchFamily="2" charset="-122"/>
                <a:ea typeface="华文隶书" panose="02010800040101010101" pitchFamily="2" charset="-122"/>
                <a:cs typeface="Times New Roman" panose="02020603050405020304" pitchFamily="18" charset="0"/>
              </a:rPr>
              <a:t>的外形结构及符号</a:t>
            </a:r>
          </a:p>
          <a:p>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ａ）圆片型    </a:t>
            </a:r>
            <a:r>
              <a:rPr lang="en-US" altLang="zh-CN" sz="1400" dirty="0">
                <a:latin typeface="Times New Roman" panose="02020603050405020304" pitchFamily="18" charset="0"/>
                <a:ea typeface="华文隶书" panose="02010800040101010101" pitchFamily="2" charset="-122"/>
                <a:cs typeface="Times New Roman" panose="02020603050405020304" pitchFamily="18" charset="0"/>
              </a:rPr>
              <a:t>b</a:t>
            </a: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）柱型    </a:t>
            </a:r>
            <a:r>
              <a:rPr lang="en-US" altLang="zh-CN" sz="1400" dirty="0">
                <a:latin typeface="Times New Roman" panose="02020603050405020304" pitchFamily="18" charset="0"/>
                <a:ea typeface="华文隶书" panose="02010800040101010101" pitchFamily="2" charset="-122"/>
                <a:cs typeface="Times New Roman" panose="02020603050405020304" pitchFamily="18" charset="0"/>
              </a:rPr>
              <a:t>c</a:t>
            </a: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）珠型    </a:t>
            </a:r>
            <a:r>
              <a:rPr lang="en-US" altLang="zh-CN" sz="1400" dirty="0">
                <a:latin typeface="Times New Roman" panose="02020603050405020304" pitchFamily="18" charset="0"/>
                <a:ea typeface="华文隶书" panose="02010800040101010101" pitchFamily="2" charset="-122"/>
                <a:cs typeface="Times New Roman" panose="02020603050405020304" pitchFamily="18" charset="0"/>
              </a:rPr>
              <a:t>d</a:t>
            </a: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）铠装型     </a:t>
            </a:r>
            <a:r>
              <a:rPr lang="en-US" altLang="zh-CN" sz="1400" dirty="0">
                <a:latin typeface="Times New Roman" panose="02020603050405020304" pitchFamily="18" charset="0"/>
                <a:ea typeface="华文隶书" panose="02010800040101010101" pitchFamily="2" charset="-122"/>
                <a:cs typeface="Times New Roman" panose="02020603050405020304" pitchFamily="18" charset="0"/>
              </a:rPr>
              <a:t>e</a:t>
            </a: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）厚膜型    </a:t>
            </a:r>
            <a:r>
              <a:rPr lang="en-US" altLang="zh-CN" sz="1400" dirty="0">
                <a:latin typeface="Times New Roman" panose="02020603050405020304" pitchFamily="18" charset="0"/>
                <a:ea typeface="华文隶书" panose="02010800040101010101" pitchFamily="2" charset="-122"/>
                <a:cs typeface="Times New Roman" panose="02020603050405020304" pitchFamily="18" charset="0"/>
              </a:rPr>
              <a:t>f</a:t>
            </a: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）图形符号</a:t>
            </a:r>
          </a:p>
          <a:p>
            <a:pPr algn="ctr"/>
            <a:r>
              <a:rPr lang="en-US" altLang="zh-CN" sz="1400" dirty="0">
                <a:latin typeface="Times New Roman" panose="02020603050405020304" pitchFamily="18" charset="0"/>
                <a:ea typeface="华文隶书" panose="02010800040101010101" pitchFamily="2" charset="-122"/>
                <a:cs typeface="Times New Roman" panose="02020603050405020304" pitchFamily="18" charset="0"/>
              </a:rPr>
              <a:t>1-</a:t>
            </a: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热敏电阻；</a:t>
            </a:r>
            <a:r>
              <a:rPr lang="en-US" altLang="zh-CN" sz="1400" dirty="0">
                <a:latin typeface="Times New Roman" panose="02020603050405020304" pitchFamily="18" charset="0"/>
                <a:ea typeface="华文隶书" panose="02010800040101010101" pitchFamily="2" charset="-122"/>
                <a:cs typeface="Times New Roman" panose="02020603050405020304" pitchFamily="18" charset="0"/>
              </a:rPr>
              <a:t>2-</a:t>
            </a: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玻璃外壳；</a:t>
            </a:r>
            <a:r>
              <a:rPr lang="en-US" altLang="zh-CN" sz="1400" dirty="0">
                <a:latin typeface="Times New Roman" panose="02020603050405020304" pitchFamily="18" charset="0"/>
                <a:ea typeface="华文隶书" panose="02010800040101010101" pitchFamily="2" charset="-122"/>
                <a:cs typeface="Times New Roman" panose="02020603050405020304" pitchFamily="18" charset="0"/>
              </a:rPr>
              <a:t>3-</a:t>
            </a: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引出线；</a:t>
            </a:r>
            <a:r>
              <a:rPr lang="en-US" altLang="zh-CN" sz="1400" dirty="0">
                <a:latin typeface="Times New Roman" panose="02020603050405020304" pitchFamily="18" charset="0"/>
                <a:ea typeface="华文隶书" panose="02010800040101010101" pitchFamily="2" charset="-122"/>
                <a:cs typeface="Times New Roman" panose="02020603050405020304" pitchFamily="18" charset="0"/>
              </a:rPr>
              <a:t>4-</a:t>
            </a: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紫铜外壳；</a:t>
            </a:r>
            <a:r>
              <a:rPr lang="en-US" altLang="zh-CN" sz="1400" dirty="0">
                <a:latin typeface="Times New Roman" panose="02020603050405020304" pitchFamily="18" charset="0"/>
                <a:ea typeface="华文隶书" panose="02010800040101010101" pitchFamily="2" charset="-122"/>
                <a:cs typeface="Times New Roman" panose="02020603050405020304" pitchFamily="18" charset="0"/>
              </a:rPr>
              <a:t>5-</a:t>
            </a: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传热安装孔</a:t>
            </a:r>
          </a:p>
        </p:txBody>
      </p:sp>
      <p:pic>
        <p:nvPicPr>
          <p:cNvPr id="33" name="Picture 10" descr="精品2-2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7429500" y="1672457"/>
            <a:ext cx="4098728" cy="308787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mc:AlternateContent xmlns:mc="http://schemas.openxmlformats.org/markup-compatibility/2006">
        <mc:Choice xmlns:a14="http://schemas.microsoft.com/office/drawing/2010/main" Requires="a14">
          <p:sp>
            <p:nvSpPr>
              <p:cNvPr id="2" name="文本框 1"/>
              <p:cNvSpPr txBox="1"/>
              <p:nvPr/>
            </p:nvSpPr>
            <p:spPr>
              <a:xfrm>
                <a:off x="2894077" y="4265622"/>
                <a:ext cx="1877948" cy="436786"/>
              </a:xfrm>
              <a:prstGeom prst="rect">
                <a:avLst/>
              </a:prstGeom>
              <a:noFill/>
              <a:ln>
                <a:solidFill>
                  <a:schemeClr val="accent1">
                    <a:lumMod val="60000"/>
                    <a:lumOff val="40000"/>
                  </a:schemeClr>
                </a:solidFill>
              </a:ln>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𝑅</m:t>
                          </m:r>
                        </m:e>
                        <m:sub>
                          <m:r>
                            <a:rPr lang="en-US" altLang="zh-CN" b="0" i="1" smtClean="0">
                              <a:latin typeface="Cambria Math" panose="02040503050406030204" pitchFamily="18" charset="0"/>
                            </a:rPr>
                            <m:t>𝑡</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𝑅</m:t>
                          </m:r>
                        </m:e>
                        <m:sub>
                          <m:r>
                            <a:rPr lang="en-US" altLang="zh-CN" b="0" i="1" smtClean="0">
                              <a:latin typeface="Cambria Math" panose="02040503050406030204" pitchFamily="18" charset="0"/>
                            </a:rPr>
                            <m:t>0</m:t>
                          </m:r>
                        </m:sub>
                      </m:sSub>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𝑒</m:t>
                          </m:r>
                        </m:e>
                        <m:sup>
                          <m:r>
                            <a:rPr lang="en-US" altLang="zh-CN" b="0" i="1" smtClean="0">
                              <a:latin typeface="Cambria Math" panose="02040503050406030204" pitchFamily="18" charset="0"/>
                            </a:rPr>
                            <m:t>𝐵</m:t>
                          </m:r>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1</m:t>
                              </m:r>
                            </m:num>
                            <m:den>
                              <m:r>
                                <a:rPr lang="en-US" altLang="zh-CN" b="0" i="1" smtClean="0">
                                  <a:latin typeface="Cambria Math" panose="02040503050406030204" pitchFamily="18" charset="0"/>
                                </a:rPr>
                                <m:t>𝑇</m:t>
                              </m:r>
                            </m:den>
                          </m:f>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1</m:t>
                              </m:r>
                            </m:num>
                            <m:den>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𝑇</m:t>
                                  </m:r>
                                </m:e>
                                <m:sub>
                                  <m:r>
                                    <a:rPr lang="en-US" altLang="zh-CN" b="0" i="1" smtClean="0">
                                      <a:latin typeface="Cambria Math" panose="02040503050406030204" pitchFamily="18" charset="0"/>
                                    </a:rPr>
                                    <m:t>0</m:t>
                                  </m:r>
                                </m:sub>
                              </m:sSub>
                            </m:den>
                          </m:f>
                          <m:r>
                            <a:rPr lang="en-US" altLang="zh-CN" b="0" i="1" smtClean="0">
                              <a:latin typeface="Cambria Math" panose="02040503050406030204" pitchFamily="18" charset="0"/>
                            </a:rPr>
                            <m:t>)</m:t>
                          </m:r>
                        </m:sup>
                      </m:sSup>
                    </m:oMath>
                  </m:oMathPara>
                </a14:m>
                <a:endParaRPr lang="zh-CN" altLang="en-US" dirty="0"/>
              </a:p>
            </p:txBody>
          </p:sp>
        </mc:Choice>
        <mc:Fallback>
          <p:sp>
            <p:nvSpPr>
              <p:cNvPr id="2" name="文本框 1"/>
              <p:cNvSpPr txBox="1">
                <a:spLocks noRot="1" noChangeAspect="1" noMove="1" noResize="1" noEditPoints="1" noAdjustHandles="1" noChangeArrowheads="1" noChangeShapeType="1" noTextEdit="1"/>
              </p:cNvSpPr>
              <p:nvPr/>
            </p:nvSpPr>
            <p:spPr>
              <a:xfrm>
                <a:off x="2894077" y="4265622"/>
                <a:ext cx="1877948" cy="436786"/>
              </a:xfrm>
              <a:prstGeom prst="rect">
                <a:avLst/>
              </a:prstGeom>
              <a:blipFill>
                <a:blip r:embed="rId4"/>
                <a:stretch>
                  <a:fillRect/>
                </a:stretch>
              </a:blipFill>
              <a:ln>
                <a:solidFill>
                  <a:schemeClr val="accent1">
                    <a:lumMod val="60000"/>
                    <a:lumOff val="40000"/>
                  </a:schemeClr>
                </a:solid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0" name="矩形 9"/>
              <p:cNvSpPr/>
              <p:nvPr/>
            </p:nvSpPr>
            <p:spPr>
              <a:xfrm>
                <a:off x="506038" y="4878727"/>
                <a:ext cx="4456486" cy="1374735"/>
              </a:xfrm>
              <a:prstGeom prst="rect">
                <a:avLst/>
              </a:prstGeom>
            </p:spPr>
            <p:txBody>
              <a:bodyPr vert="horz" wrap="square">
                <a:spAutoFit/>
              </a:bodyPr>
              <a:lstStyle/>
              <a:p>
                <a:pPr>
                  <a:lnSpc>
                    <a:spcPts val="2500"/>
                  </a:lnSpc>
                </a:pPr>
                <a:r>
                  <a:rPr lang="zh-CN" altLang="en-US" sz="1400" dirty="0" smtClean="0">
                    <a:latin typeface="Times New Roman" panose="02020603050405020304" pitchFamily="18" charset="0"/>
                    <a:ea typeface="华文隶书" panose="02010800040101010101" pitchFamily="2" charset="-122"/>
                    <a:cs typeface="Times New Roman" panose="02020603050405020304" pitchFamily="18" charset="0"/>
                  </a:rPr>
                  <a:t>式中：</a:t>
                </a:r>
                <a14:m>
                  <m:oMath xmlns:m="http://schemas.openxmlformats.org/officeDocument/2006/math">
                    <m:sSub>
                      <m:sSubPr>
                        <m:ctrlPr>
                          <a:rPr lang="en-US" altLang="zh-CN" sz="1400" i="1">
                            <a:latin typeface="Cambria Math" panose="02040503050406030204" pitchFamily="18" charset="0"/>
                          </a:rPr>
                        </m:ctrlPr>
                      </m:sSubPr>
                      <m:e>
                        <m:r>
                          <a:rPr lang="en-US" altLang="zh-CN" sz="1400" i="1">
                            <a:latin typeface="Cambria Math" panose="02040503050406030204" pitchFamily="18" charset="0"/>
                          </a:rPr>
                          <m:t>𝑅</m:t>
                        </m:r>
                      </m:e>
                      <m:sub>
                        <m:r>
                          <a:rPr lang="en-US" altLang="zh-CN" sz="1400" i="1">
                            <a:latin typeface="Cambria Math" panose="02040503050406030204" pitchFamily="18" charset="0"/>
                          </a:rPr>
                          <m:t>𝑡</m:t>
                        </m:r>
                      </m:sub>
                    </m:sSub>
                  </m:oMath>
                </a14:m>
                <a:r>
                  <a:rPr lang="en-US" altLang="zh-CN" sz="1400" dirty="0" smtClean="0">
                    <a:latin typeface="Times New Roman" panose="02020603050405020304" pitchFamily="18" charset="0"/>
                    <a:ea typeface="华文隶书" panose="02010800040101010101" pitchFamily="2" charset="-122"/>
                    <a:cs typeface="Times New Roman" panose="02020603050405020304" pitchFamily="18" charset="0"/>
                  </a:rPr>
                  <a:t>--</a:t>
                </a:r>
                <a:r>
                  <a:rPr lang="zh-CN" altLang="en-US" sz="1400" dirty="0" smtClean="0">
                    <a:latin typeface="Times New Roman" panose="02020603050405020304" pitchFamily="18" charset="0"/>
                    <a:ea typeface="华文隶书" panose="02010800040101010101" pitchFamily="2" charset="-122"/>
                    <a:cs typeface="Times New Roman" panose="02020603050405020304" pitchFamily="18" charset="0"/>
                  </a:rPr>
                  <a:t>温度为</a:t>
                </a:r>
                <a:r>
                  <a:rPr lang="en-US" altLang="zh-CN" sz="1400" dirty="0" smtClean="0">
                    <a:latin typeface="Times New Roman" panose="02020603050405020304" pitchFamily="18" charset="0"/>
                    <a:ea typeface="华文隶书" panose="02010800040101010101" pitchFamily="2" charset="-122"/>
                    <a:cs typeface="Times New Roman" panose="02020603050405020304" pitchFamily="18" charset="0"/>
                  </a:rPr>
                  <a:t>T</a:t>
                </a:r>
                <a:r>
                  <a:rPr lang="zh-CN" altLang="en-US" sz="1400" dirty="0" smtClean="0">
                    <a:latin typeface="Times New Roman" panose="02020603050405020304" pitchFamily="18" charset="0"/>
                    <a:ea typeface="华文隶书" panose="02010800040101010101" pitchFamily="2" charset="-122"/>
                    <a:cs typeface="Times New Roman" panose="02020603050405020304" pitchFamily="18" charset="0"/>
                  </a:rPr>
                  <a:t>的电阻值，</a:t>
                </a:r>
                <a:endParaRPr lang="en-US" altLang="zh-CN" sz="1400" dirty="0" smtClean="0">
                  <a:latin typeface="Times New Roman" panose="02020603050405020304" pitchFamily="18" charset="0"/>
                  <a:ea typeface="华文隶书" panose="02010800040101010101" pitchFamily="2" charset="-122"/>
                  <a:cs typeface="Times New Roman" panose="02020603050405020304" pitchFamily="18" charset="0"/>
                </a:endParaRPr>
              </a:p>
              <a:p>
                <a:pPr>
                  <a:lnSpc>
                    <a:spcPts val="2500"/>
                  </a:lnSpc>
                </a:pPr>
                <a14:m>
                  <m:oMath xmlns:m="http://schemas.openxmlformats.org/officeDocument/2006/math">
                    <m:sSub>
                      <m:sSubPr>
                        <m:ctrlPr>
                          <a:rPr lang="en-US" altLang="zh-CN" sz="1400" i="1">
                            <a:latin typeface="Cambria Math" panose="02040503050406030204" pitchFamily="18" charset="0"/>
                          </a:rPr>
                        </m:ctrlPr>
                      </m:sSubPr>
                      <m:e>
                        <m:r>
                          <a:rPr lang="en-US" altLang="zh-CN" sz="1400" i="1">
                            <a:latin typeface="Cambria Math" panose="02040503050406030204" pitchFamily="18" charset="0"/>
                          </a:rPr>
                          <m:t>𝑅</m:t>
                        </m:r>
                      </m:e>
                      <m:sub>
                        <m:r>
                          <a:rPr lang="en-US" altLang="zh-CN" sz="1400" b="0" i="1" smtClean="0">
                            <a:latin typeface="Cambria Math" panose="02040503050406030204" pitchFamily="18" charset="0"/>
                          </a:rPr>
                          <m:t>0</m:t>
                        </m:r>
                      </m:sub>
                    </m:sSub>
                  </m:oMath>
                </a14:m>
                <a:r>
                  <a:rPr lang="en-US" altLang="zh-CN" sz="1400" dirty="0">
                    <a:latin typeface="Times New Roman" panose="02020603050405020304" pitchFamily="18" charset="0"/>
                    <a:ea typeface="华文隶书" panose="02010800040101010101" pitchFamily="2" charset="-122"/>
                    <a:cs typeface="Times New Roman" panose="02020603050405020304" pitchFamily="18" charset="0"/>
                  </a:rPr>
                  <a:t>--</a:t>
                </a: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温度</a:t>
                </a:r>
                <a:r>
                  <a:rPr lang="zh-CN" altLang="en-US" sz="1400" dirty="0" smtClean="0">
                    <a:latin typeface="Times New Roman" panose="02020603050405020304" pitchFamily="18" charset="0"/>
                    <a:ea typeface="华文隶书" panose="02010800040101010101" pitchFamily="2" charset="-122"/>
                    <a:cs typeface="Times New Roman" panose="02020603050405020304" pitchFamily="18" charset="0"/>
                  </a:rPr>
                  <a:t>为</a:t>
                </a:r>
                <a:r>
                  <a:rPr lang="en-US" altLang="zh-CN" sz="1400" dirty="0" smtClean="0">
                    <a:latin typeface="Times New Roman" panose="02020603050405020304" pitchFamily="18" charset="0"/>
                    <a:ea typeface="华文隶书" panose="02010800040101010101" pitchFamily="2" charset="-122"/>
                    <a:cs typeface="Times New Roman" panose="02020603050405020304" pitchFamily="18" charset="0"/>
                  </a:rPr>
                  <a:t>20℃</a:t>
                </a:r>
                <a:r>
                  <a:rPr lang="zh-CN" altLang="en-US" sz="1400" dirty="0" smtClean="0">
                    <a:latin typeface="Times New Roman" panose="02020603050405020304" pitchFamily="18" charset="0"/>
                    <a:ea typeface="华文隶书" panose="02010800040101010101" pitchFamily="2" charset="-122"/>
                    <a:cs typeface="Times New Roman" panose="02020603050405020304" pitchFamily="18" charset="0"/>
                  </a:rPr>
                  <a:t>的</a:t>
                </a:r>
                <a:r>
                  <a:rPr lang="zh-CN" altLang="en-US" sz="1400" dirty="0">
                    <a:latin typeface="Times New Roman" panose="02020603050405020304" pitchFamily="18" charset="0"/>
                    <a:ea typeface="华文隶书" panose="02010800040101010101" pitchFamily="2" charset="-122"/>
                    <a:cs typeface="Times New Roman" panose="02020603050405020304" pitchFamily="18" charset="0"/>
                  </a:rPr>
                  <a:t>电</a:t>
                </a:r>
                <a:r>
                  <a:rPr lang="zh-CN" altLang="en-US" sz="1400" dirty="0" smtClean="0">
                    <a:latin typeface="Times New Roman" panose="02020603050405020304" pitchFamily="18" charset="0"/>
                    <a:ea typeface="华文隶书" panose="02010800040101010101" pitchFamily="2" charset="-122"/>
                    <a:cs typeface="Times New Roman" panose="02020603050405020304" pitchFamily="18" charset="0"/>
                  </a:rPr>
                  <a:t>阻值，</a:t>
                </a:r>
                <a:endParaRPr lang="en-US" altLang="zh-CN" sz="1400" dirty="0" smtClean="0">
                  <a:latin typeface="Times New Roman" panose="02020603050405020304" pitchFamily="18" charset="0"/>
                  <a:ea typeface="华文隶书" panose="02010800040101010101" pitchFamily="2" charset="-122"/>
                  <a:cs typeface="Times New Roman" panose="02020603050405020304" pitchFamily="18" charset="0"/>
                </a:endParaRPr>
              </a:p>
              <a:p>
                <a:pPr>
                  <a:lnSpc>
                    <a:spcPts val="2500"/>
                  </a:lnSpc>
                </a:pPr>
                <a:r>
                  <a:rPr lang="en-US" altLang="zh-CN" sz="1400" dirty="0" smtClean="0">
                    <a:latin typeface="Times New Roman" panose="02020603050405020304" pitchFamily="18" charset="0"/>
                    <a:ea typeface="华文隶书" panose="02010800040101010101" pitchFamily="2" charset="-122"/>
                    <a:cs typeface="Times New Roman" panose="02020603050405020304" pitchFamily="18" charset="0"/>
                  </a:rPr>
                  <a:t>T--</a:t>
                </a:r>
                <a:r>
                  <a:rPr lang="zh-CN" altLang="en-US" sz="1400" dirty="0" smtClean="0">
                    <a:latin typeface="Times New Roman" panose="02020603050405020304" pitchFamily="18" charset="0"/>
                    <a:ea typeface="华文隶书" panose="02010800040101010101" pitchFamily="2" charset="-122"/>
                    <a:cs typeface="Times New Roman" panose="02020603050405020304" pitchFamily="18" charset="0"/>
                  </a:rPr>
                  <a:t>热力学温度（</a:t>
                </a:r>
                <a:r>
                  <a:rPr lang="en-US" altLang="zh-CN" sz="1400" dirty="0" smtClean="0">
                    <a:latin typeface="Times New Roman" panose="02020603050405020304" pitchFamily="18" charset="0"/>
                    <a:ea typeface="华文隶书" panose="02010800040101010101" pitchFamily="2" charset="-122"/>
                    <a:cs typeface="Times New Roman" panose="02020603050405020304" pitchFamily="18" charset="0"/>
                  </a:rPr>
                  <a:t>K</a:t>
                </a:r>
                <a:r>
                  <a:rPr lang="zh-CN" altLang="en-US" sz="1400" dirty="0" smtClean="0">
                    <a:latin typeface="Times New Roman" panose="02020603050405020304" pitchFamily="18" charset="0"/>
                    <a:ea typeface="华文隶书" panose="02010800040101010101" pitchFamily="2" charset="-122"/>
                    <a:cs typeface="Times New Roman" panose="02020603050405020304" pitchFamily="18" charset="0"/>
                  </a:rPr>
                  <a:t>），</a:t>
                </a:r>
                <a:endParaRPr lang="en-US" altLang="zh-CN" sz="1400" dirty="0" smtClean="0">
                  <a:latin typeface="Times New Roman" panose="02020603050405020304" pitchFamily="18" charset="0"/>
                  <a:ea typeface="华文隶书" panose="02010800040101010101" pitchFamily="2" charset="-122"/>
                  <a:cs typeface="Times New Roman" panose="02020603050405020304" pitchFamily="18" charset="0"/>
                </a:endParaRPr>
              </a:p>
              <a:p>
                <a:pPr>
                  <a:lnSpc>
                    <a:spcPts val="2500"/>
                  </a:lnSpc>
                </a:pPr>
                <a:r>
                  <a:rPr lang="en-US" altLang="zh-CN" sz="1400" dirty="0" smtClean="0">
                    <a:latin typeface="Times New Roman" panose="02020603050405020304" pitchFamily="18" charset="0"/>
                    <a:ea typeface="华文隶书" panose="02010800040101010101" pitchFamily="2" charset="-122"/>
                    <a:cs typeface="Times New Roman" panose="02020603050405020304" pitchFamily="18" charset="0"/>
                  </a:rPr>
                  <a:t>B—</a:t>
                </a:r>
                <a:r>
                  <a:rPr lang="zh-CN" altLang="en-US" sz="1400" dirty="0" smtClean="0">
                    <a:latin typeface="Times New Roman" panose="02020603050405020304" pitchFamily="18" charset="0"/>
                    <a:ea typeface="华文隶书" panose="02010800040101010101" pitchFamily="2" charset="-122"/>
                    <a:cs typeface="Times New Roman" panose="02020603050405020304" pitchFamily="18" charset="0"/>
                  </a:rPr>
                  <a:t>与热敏电阻材料有关的热敏电阻常数。</a:t>
                </a:r>
                <a:endParaRPr lang="zh-CN" altLang="en-US" sz="1400" dirty="0">
                  <a:latin typeface="Times New Roman" panose="02020603050405020304" pitchFamily="18" charset="0"/>
                  <a:ea typeface="华文隶书" panose="02010800040101010101" pitchFamily="2" charset="-122"/>
                  <a:cs typeface="Times New Roman" panose="02020603050405020304" pitchFamily="18" charset="0"/>
                </a:endParaRPr>
              </a:p>
            </p:txBody>
          </p:sp>
        </mc:Choice>
        <mc:Fallback>
          <p:sp>
            <p:nvSpPr>
              <p:cNvPr id="10" name="矩形 9"/>
              <p:cNvSpPr>
                <a:spLocks noRot="1" noChangeAspect="1" noMove="1" noResize="1" noEditPoints="1" noAdjustHandles="1" noChangeArrowheads="1" noChangeShapeType="1" noTextEdit="1"/>
              </p:cNvSpPr>
              <p:nvPr/>
            </p:nvSpPr>
            <p:spPr>
              <a:xfrm>
                <a:off x="506038" y="4878727"/>
                <a:ext cx="4456486" cy="1374735"/>
              </a:xfrm>
              <a:prstGeom prst="rect">
                <a:avLst/>
              </a:prstGeom>
              <a:blipFill>
                <a:blip r:embed="rId5"/>
                <a:stretch>
                  <a:fillRect l="-410" b="-177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6354739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descr="内容页(修改第二稿)"/>
          <p:cNvPicPr>
            <a:picLocks noChangeAspect="1"/>
          </p:cNvPicPr>
          <p:nvPr/>
        </p:nvPicPr>
        <p:blipFill>
          <a:blip r:embed="rId2"/>
          <a:stretch>
            <a:fillRect/>
          </a:stretch>
        </p:blipFill>
        <p:spPr>
          <a:xfrm>
            <a:off x="0" y="-8732"/>
            <a:ext cx="12192000" cy="6858000"/>
          </a:xfrm>
          <a:prstGeom prst="rect">
            <a:avLst/>
          </a:prstGeom>
        </p:spPr>
      </p:pic>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000" dirty="0">
                <a:latin typeface="华文隶书" panose="02010800040101010101" pitchFamily="2" charset="-122"/>
                <a:ea typeface="华文隶书" panose="02010800040101010101" pitchFamily="2" charset="-122"/>
                <a:cs typeface="微软雅黑" panose="020B0503020204020204" charset="-122"/>
              </a:rPr>
              <a:t>热敏传感器及其应用</a:t>
            </a:r>
          </a:p>
        </p:txBody>
      </p:sp>
      <p:sp>
        <p:nvSpPr>
          <p:cNvPr id="13" name="矩形 12"/>
          <p:cNvSpPr/>
          <p:nvPr/>
        </p:nvSpPr>
        <p:spPr>
          <a:xfrm>
            <a:off x="693419" y="1010412"/>
            <a:ext cx="3602355" cy="488595"/>
          </a:xfrm>
          <a:prstGeom prst="rect">
            <a:avLst/>
          </a:prstGeom>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indent="4320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2.</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各种热敏电阻</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6" name="Picture 11" descr="热敏电阻"/>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419" y="1868637"/>
            <a:ext cx="2788805" cy="31079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2" descr="热敏电阻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9960" y="1859672"/>
            <a:ext cx="1679601" cy="30722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11" descr="热敏电阻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34348" y="2108724"/>
            <a:ext cx="2562754" cy="25920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12" descr="热敏电阻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07832" y="1868637"/>
            <a:ext cx="2347931" cy="3084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129972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5"/>
          <a:stretch>
            <a:fillRect/>
          </a:stretch>
        </p:blipFill>
        <p:spPr>
          <a:xfrm>
            <a:off x="0" y="-123825"/>
            <a:ext cx="12192000" cy="6858000"/>
          </a:xfrm>
          <a:prstGeom prst="rect">
            <a:avLst/>
          </a:prstGeom>
        </p:spPr>
      </p:pic>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000" dirty="0">
                <a:latin typeface="华文隶书" panose="02010800040101010101" pitchFamily="2" charset="-122"/>
                <a:ea typeface="华文隶书" panose="02010800040101010101" pitchFamily="2" charset="-122"/>
                <a:cs typeface="微软雅黑" panose="020B0503020204020204" charset="-122"/>
              </a:rPr>
              <a:t>热敏传感器及其应用</a:t>
            </a:r>
          </a:p>
        </p:txBody>
      </p:sp>
      <p:sp>
        <p:nvSpPr>
          <p:cNvPr id="13" name="矩形 12"/>
          <p:cNvSpPr/>
          <p:nvPr/>
        </p:nvSpPr>
        <p:spPr>
          <a:xfrm>
            <a:off x="693419" y="1117991"/>
            <a:ext cx="3955589" cy="488595"/>
          </a:xfrm>
          <a:prstGeom prst="rect">
            <a:avLst/>
          </a:prstGeom>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indent="4320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a:latin typeface="华文行楷" panose="02010800040101010101" pitchFamily="2" charset="-122"/>
                <a:ea typeface="华文行楷" panose="02010800040101010101" pitchFamily="2" charset="-122"/>
                <a:cs typeface="微软雅黑" panose="020B0503020204020204" charset="-122"/>
              </a:rPr>
              <a:t>热敏电阻的</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分类</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grpSp>
        <p:nvGrpSpPr>
          <p:cNvPr id="12" name="Group 10"/>
          <p:cNvGrpSpPr>
            <a:grpSpLocks/>
          </p:cNvGrpSpPr>
          <p:nvPr/>
        </p:nvGrpSpPr>
        <p:grpSpPr bwMode="auto">
          <a:xfrm>
            <a:off x="412356" y="2561566"/>
            <a:ext cx="6006373" cy="2324199"/>
            <a:chOff x="725" y="1684"/>
            <a:chExt cx="3937" cy="1483"/>
          </a:xfrm>
        </p:grpSpPr>
        <p:grpSp>
          <p:nvGrpSpPr>
            <p:cNvPr id="15" name="Group 11"/>
            <p:cNvGrpSpPr>
              <a:grpSpLocks/>
            </p:cNvGrpSpPr>
            <p:nvPr/>
          </p:nvGrpSpPr>
          <p:grpSpPr bwMode="auto">
            <a:xfrm>
              <a:off x="725" y="1684"/>
              <a:ext cx="3937" cy="1483"/>
              <a:chOff x="612" y="1571"/>
              <a:chExt cx="3937" cy="1483"/>
            </a:xfrm>
          </p:grpSpPr>
          <p:sp>
            <p:nvSpPr>
              <p:cNvPr id="18" name="Rectangle 12" descr="10%"/>
              <p:cNvSpPr>
                <a:spLocks noChangeArrowheads="1"/>
              </p:cNvSpPr>
              <p:nvPr/>
            </p:nvSpPr>
            <p:spPr bwMode="auto">
              <a:xfrm>
                <a:off x="612" y="2158"/>
                <a:ext cx="410" cy="409"/>
              </a:xfrm>
              <a:prstGeom prst="rect">
                <a:avLst/>
              </a:prstGeom>
              <a:noFill/>
              <a:ln>
                <a:noFill/>
              </a:ln>
              <a:effectLst/>
              <a:extLst>
                <a:ext uri="{909E8E84-426E-40DD-AFC4-6F175D3DCCD1}">
                  <a14:hiddenFill xmlns:a14="http://schemas.microsoft.com/office/drawing/2010/main">
                    <a:pattFill prst="pct10">
                      <a:fgClr>
                        <a:srgbClr val="99CC00"/>
                      </a:fgClr>
                      <a:bgClr>
                        <a:schemeClr val="bg1"/>
                      </a:bgClr>
                    </a:pattFill>
                  </a14:hiddenFill>
                </a:ext>
                <a:ext uri="{91240B29-F687-4F45-9708-019B960494DF}">
                  <a14:hiddenLine xmlns:a14="http://schemas.microsoft.com/office/drawing/2010/main" w="12700">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r>
                  <a:rPr lang="zh-CN" altLang="en-US" dirty="0">
                    <a:latin typeface="华文隶书" panose="02010800040101010101" pitchFamily="2" charset="-122"/>
                    <a:ea typeface="华文隶书" panose="02010800040101010101" pitchFamily="2" charset="-122"/>
                  </a:rPr>
                  <a:t>温度系数</a:t>
                </a:r>
                <a:r>
                  <a:rPr lang="zh-CN" altLang="en-US" dirty="0">
                    <a:latin typeface="Arial" panose="020B0604020202020204" pitchFamily="34" charset="0"/>
                  </a:rPr>
                  <a:t> </a:t>
                </a:r>
              </a:p>
            </p:txBody>
          </p:sp>
          <p:sp>
            <p:nvSpPr>
              <p:cNvPr id="19" name="AutoShape 13" descr="10%"/>
              <p:cNvSpPr>
                <a:spLocks/>
              </p:cNvSpPr>
              <p:nvPr/>
            </p:nvSpPr>
            <p:spPr bwMode="auto">
              <a:xfrm>
                <a:off x="1020" y="1933"/>
                <a:ext cx="227" cy="803"/>
              </a:xfrm>
              <a:prstGeom prst="leftBrace">
                <a:avLst>
                  <a:gd name="adj1" fmla="val 29479"/>
                  <a:gd name="adj2" fmla="val 50000"/>
                </a:avLst>
              </a:prstGeom>
              <a:noFill/>
              <a:ln w="12700">
                <a:solidFill>
                  <a:srgbClr val="800000"/>
                </a:solidFill>
                <a:round/>
                <a:headEnd/>
                <a:tailEnd/>
              </a:ln>
              <a:effectLst/>
              <a:extLst>
                <a:ext uri="{909E8E84-426E-40DD-AFC4-6F175D3DCCD1}">
                  <a14:hiddenFill xmlns:a14="http://schemas.microsoft.com/office/drawing/2010/main">
                    <a:pattFill prst="pct10">
                      <a:fgClr>
                        <a:srgbClr val="99CC00"/>
                      </a:fgClr>
                      <a:bgClr>
                        <a:schemeClr val="bg1"/>
                      </a:bgClr>
                    </a:patt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zh-CN" altLang="en-US"/>
              </a:p>
            </p:txBody>
          </p:sp>
          <p:sp>
            <p:nvSpPr>
              <p:cNvPr id="20" name="Rectangle 14" descr="10%"/>
              <p:cNvSpPr>
                <a:spLocks noChangeArrowheads="1"/>
              </p:cNvSpPr>
              <p:nvPr/>
            </p:nvSpPr>
            <p:spPr bwMode="auto">
              <a:xfrm>
                <a:off x="3243" y="1571"/>
                <a:ext cx="1306" cy="757"/>
              </a:xfrm>
              <a:prstGeom prst="rect">
                <a:avLst/>
              </a:prstGeom>
              <a:noFill/>
              <a:ln>
                <a:noFill/>
              </a:ln>
              <a:effectLst/>
              <a:extLst>
                <a:ext uri="{909E8E84-426E-40DD-AFC4-6F175D3DCCD1}">
                  <a14:hiddenFill xmlns:a14="http://schemas.microsoft.com/office/drawing/2010/main">
                    <a:pattFill prst="pct10">
                      <a:fgClr>
                        <a:srgbClr val="99CC00"/>
                      </a:fgClr>
                      <a:bgClr>
                        <a:schemeClr val="bg1"/>
                      </a:bgClr>
                    </a:pattFill>
                  </a14:hiddenFill>
                </a:ext>
                <a:ext uri="{91240B29-F687-4F45-9708-019B960494DF}">
                  <a14:hiddenLine xmlns:a14="http://schemas.microsoft.com/office/drawing/2010/main" w="12700">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r>
                  <a:rPr lang="zh-CN" altLang="en-US" dirty="0">
                    <a:latin typeface="Times New Roman" panose="02020603050405020304" pitchFamily="18" charset="0"/>
                    <a:ea typeface="华文隶书" panose="02010800040101010101" pitchFamily="2" charset="-122"/>
                    <a:cs typeface="Times New Roman" panose="02020603050405020304" pitchFamily="18" charset="0"/>
                  </a:rPr>
                  <a:t>负指数型</a:t>
                </a:r>
              </a:p>
              <a:p>
                <a:endParaRPr lang="zh-CN" altLang="en-US" dirty="0">
                  <a:latin typeface="Times New Roman" panose="02020603050405020304" pitchFamily="18" charset="0"/>
                  <a:ea typeface="华文隶书" panose="02010800040101010101" pitchFamily="2" charset="-122"/>
                  <a:cs typeface="Times New Roman" panose="02020603050405020304" pitchFamily="18" charset="0"/>
                </a:endParaRPr>
              </a:p>
              <a:p>
                <a:endParaRPr lang="zh-CN" altLang="en-US" dirty="0">
                  <a:latin typeface="Times New Roman" panose="02020603050405020304" pitchFamily="18" charset="0"/>
                  <a:ea typeface="华文隶书" panose="02010800040101010101" pitchFamily="2" charset="-122"/>
                  <a:cs typeface="Times New Roman" panose="02020603050405020304" pitchFamily="18" charset="0"/>
                </a:endParaRPr>
              </a:p>
              <a:p>
                <a:r>
                  <a:rPr lang="zh-CN" altLang="en-US" dirty="0">
                    <a:latin typeface="Times New Roman" panose="02020603050405020304" pitchFamily="18" charset="0"/>
                    <a:ea typeface="华文隶书" panose="02010800040101010101" pitchFamily="2" charset="-122"/>
                    <a:cs typeface="Times New Roman" panose="02020603050405020304" pitchFamily="18" charset="0"/>
                  </a:rPr>
                  <a:t>负突变型（</a:t>
                </a:r>
                <a:r>
                  <a:rPr lang="en-US" altLang="zh-CN" dirty="0">
                    <a:latin typeface="Times New Roman" panose="02020603050405020304" pitchFamily="18" charset="0"/>
                    <a:ea typeface="华文隶书" panose="02010800040101010101" pitchFamily="2" charset="-122"/>
                    <a:cs typeface="Times New Roman" panose="02020603050405020304" pitchFamily="18" charset="0"/>
                  </a:rPr>
                  <a:t>CTR</a:t>
                </a:r>
                <a:r>
                  <a:rPr lang="zh-CN" altLang="en-US" dirty="0">
                    <a:latin typeface="Times New Roman" panose="02020603050405020304" pitchFamily="18" charset="0"/>
                    <a:ea typeface="华文隶书" panose="02010800040101010101" pitchFamily="2" charset="-122"/>
                    <a:cs typeface="Times New Roman" panose="02020603050405020304" pitchFamily="18" charset="0"/>
                  </a:rPr>
                  <a:t>） </a:t>
                </a:r>
              </a:p>
            </p:txBody>
          </p:sp>
          <p:sp>
            <p:nvSpPr>
              <p:cNvPr id="21" name="AutoShape 15" descr="10%"/>
              <p:cNvSpPr>
                <a:spLocks/>
              </p:cNvSpPr>
              <p:nvPr/>
            </p:nvSpPr>
            <p:spPr bwMode="auto">
              <a:xfrm>
                <a:off x="3152" y="1706"/>
                <a:ext cx="96" cy="576"/>
              </a:xfrm>
              <a:prstGeom prst="leftBrace">
                <a:avLst>
                  <a:gd name="adj1" fmla="val 50000"/>
                  <a:gd name="adj2" fmla="val 50000"/>
                </a:avLst>
              </a:prstGeom>
              <a:noFill/>
              <a:ln w="12700">
                <a:solidFill>
                  <a:srgbClr val="800000"/>
                </a:solidFill>
                <a:round/>
                <a:headEnd/>
                <a:tailEnd/>
              </a:ln>
              <a:effectLst/>
              <a:extLst>
                <a:ext uri="{909E8E84-426E-40DD-AFC4-6F175D3DCCD1}">
                  <a14:hiddenFill xmlns:a14="http://schemas.microsoft.com/office/drawing/2010/main">
                    <a:pattFill prst="pct10">
                      <a:fgClr>
                        <a:srgbClr val="99CC00"/>
                      </a:fgClr>
                      <a:bgClr>
                        <a:schemeClr val="bg1"/>
                      </a:bgClr>
                    </a:patt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zh-CN" altLang="en-US"/>
              </a:p>
            </p:txBody>
          </p:sp>
          <p:sp>
            <p:nvSpPr>
              <p:cNvPr id="22" name="AutoShape 16" descr="10%"/>
              <p:cNvSpPr>
                <a:spLocks/>
              </p:cNvSpPr>
              <p:nvPr/>
            </p:nvSpPr>
            <p:spPr bwMode="auto">
              <a:xfrm>
                <a:off x="3288" y="2478"/>
                <a:ext cx="96" cy="576"/>
              </a:xfrm>
              <a:prstGeom prst="leftBrace">
                <a:avLst>
                  <a:gd name="adj1" fmla="val 50000"/>
                  <a:gd name="adj2" fmla="val 50000"/>
                </a:avLst>
              </a:prstGeom>
              <a:noFill/>
              <a:ln w="12700">
                <a:solidFill>
                  <a:srgbClr val="800000"/>
                </a:solidFill>
                <a:round/>
                <a:headEnd/>
                <a:tailEnd/>
              </a:ln>
              <a:effectLst/>
              <a:extLst>
                <a:ext uri="{909E8E84-426E-40DD-AFC4-6F175D3DCCD1}">
                  <a14:hiddenFill xmlns:a14="http://schemas.microsoft.com/office/drawing/2010/main">
                    <a:pattFill prst="pct10">
                      <a:fgClr>
                        <a:srgbClr val="99CC00"/>
                      </a:fgClr>
                      <a:bgClr>
                        <a:schemeClr val="bg1"/>
                      </a:bgClr>
                    </a:patt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zh-CN" altLang="en-US"/>
              </a:p>
            </p:txBody>
          </p:sp>
        </p:grpSp>
        <p:sp>
          <p:nvSpPr>
            <p:cNvPr id="16" name="Rectangle 17" descr="10%"/>
            <p:cNvSpPr>
              <a:spLocks noChangeArrowheads="1"/>
            </p:cNvSpPr>
            <p:nvPr/>
          </p:nvSpPr>
          <p:spPr bwMode="auto">
            <a:xfrm>
              <a:off x="1360" y="2001"/>
              <a:ext cx="2142" cy="923"/>
            </a:xfrm>
            <a:prstGeom prst="rect">
              <a:avLst/>
            </a:prstGeom>
            <a:noFill/>
            <a:ln>
              <a:noFill/>
            </a:ln>
            <a:effectLst/>
            <a:extLst>
              <a:ext uri="{909E8E84-426E-40DD-AFC4-6F175D3DCCD1}">
                <a14:hiddenFill xmlns:a14="http://schemas.microsoft.com/office/drawing/2010/main">
                  <a:pattFill prst="pct10">
                    <a:fgClr>
                      <a:srgbClr val="99CC00"/>
                    </a:fgClr>
                    <a:bgClr>
                      <a:schemeClr val="bg1"/>
                    </a:bgClr>
                  </a:pattFill>
                </a14:hiddenFill>
              </a:ext>
              <a:ext uri="{91240B29-F687-4F45-9708-019B960494DF}">
                <a14:hiddenLine xmlns:a14="http://schemas.microsoft.com/office/drawing/2010/main" w="12700">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r>
                <a:rPr lang="zh-CN" altLang="en-US" dirty="0">
                  <a:latin typeface="华文隶书" panose="02010800040101010101" pitchFamily="2" charset="-122"/>
                  <a:ea typeface="华文隶书" panose="02010800040101010101" pitchFamily="2" charset="-122"/>
                  <a:cs typeface="Times New Roman" panose="02020603050405020304" pitchFamily="18" charset="0"/>
                </a:rPr>
                <a:t>负温度系数热敏电阻（</a:t>
              </a:r>
              <a:r>
                <a:rPr lang="en-US" altLang="zh-CN" dirty="0">
                  <a:latin typeface="华文隶书" panose="02010800040101010101" pitchFamily="2" charset="-122"/>
                  <a:ea typeface="华文隶书" panose="02010800040101010101" pitchFamily="2" charset="-122"/>
                  <a:cs typeface="Times New Roman" panose="02020603050405020304" pitchFamily="18" charset="0"/>
                </a:rPr>
                <a:t>NTC</a:t>
              </a:r>
              <a:r>
                <a:rPr lang="zh-CN" altLang="en-US" dirty="0">
                  <a:latin typeface="华文隶书" panose="02010800040101010101" pitchFamily="2" charset="-122"/>
                  <a:ea typeface="华文隶书" panose="02010800040101010101" pitchFamily="2" charset="-122"/>
                  <a:cs typeface="Times New Roman" panose="02020603050405020304" pitchFamily="18" charset="0"/>
                </a:rPr>
                <a:t>）</a:t>
              </a:r>
            </a:p>
            <a:p>
              <a:endParaRPr lang="zh-CN" altLang="en-US" dirty="0">
                <a:latin typeface="华文隶书" panose="02010800040101010101" pitchFamily="2" charset="-122"/>
                <a:ea typeface="华文隶书" panose="02010800040101010101" pitchFamily="2" charset="-122"/>
                <a:cs typeface="Times New Roman" panose="02020603050405020304" pitchFamily="18" charset="0"/>
              </a:endParaRPr>
            </a:p>
            <a:p>
              <a:endParaRPr lang="zh-CN" altLang="en-US" dirty="0">
                <a:latin typeface="华文隶书" panose="02010800040101010101" pitchFamily="2" charset="-122"/>
                <a:ea typeface="华文隶书" panose="02010800040101010101" pitchFamily="2" charset="-122"/>
                <a:cs typeface="Times New Roman" panose="02020603050405020304" pitchFamily="18" charset="0"/>
              </a:endParaRPr>
            </a:p>
            <a:p>
              <a:endParaRPr lang="zh-CN" altLang="en-US" dirty="0">
                <a:latin typeface="华文隶书" panose="02010800040101010101" pitchFamily="2" charset="-122"/>
                <a:ea typeface="华文隶书" panose="02010800040101010101" pitchFamily="2" charset="-122"/>
                <a:cs typeface="Times New Roman" panose="02020603050405020304" pitchFamily="18" charset="0"/>
              </a:endParaRPr>
            </a:p>
            <a:p>
              <a:r>
                <a:rPr lang="zh-CN" altLang="en-US" dirty="0">
                  <a:latin typeface="华文隶书" panose="02010800040101010101" pitchFamily="2" charset="-122"/>
                  <a:ea typeface="华文隶书" panose="02010800040101010101" pitchFamily="2" charset="-122"/>
                  <a:cs typeface="Times New Roman" panose="02020603050405020304" pitchFamily="18" charset="0"/>
                </a:rPr>
                <a:t>正温度系数的热敏电阻（</a:t>
              </a:r>
              <a:r>
                <a:rPr lang="en-US" altLang="zh-CN" dirty="0">
                  <a:latin typeface="华文隶书" panose="02010800040101010101" pitchFamily="2" charset="-122"/>
                  <a:ea typeface="华文隶书" panose="02010800040101010101" pitchFamily="2" charset="-122"/>
                  <a:cs typeface="Times New Roman" panose="02020603050405020304" pitchFamily="18" charset="0"/>
                </a:rPr>
                <a:t>PTC</a:t>
              </a:r>
              <a:r>
                <a:rPr lang="zh-CN" altLang="en-US" dirty="0">
                  <a:latin typeface="华文隶书" panose="02010800040101010101" pitchFamily="2" charset="-122"/>
                  <a:ea typeface="华文隶书" panose="02010800040101010101" pitchFamily="2" charset="-122"/>
                  <a:cs typeface="Times New Roman" panose="02020603050405020304" pitchFamily="18" charset="0"/>
                </a:rPr>
                <a:t>） </a:t>
              </a:r>
            </a:p>
          </p:txBody>
        </p:sp>
        <p:sp>
          <p:nvSpPr>
            <p:cNvPr id="17" name="Rectangle 18" descr="10%"/>
            <p:cNvSpPr>
              <a:spLocks noChangeArrowheads="1"/>
            </p:cNvSpPr>
            <p:nvPr/>
          </p:nvSpPr>
          <p:spPr bwMode="auto">
            <a:xfrm>
              <a:off x="3624" y="2555"/>
              <a:ext cx="586" cy="583"/>
            </a:xfrm>
            <a:prstGeom prst="rect">
              <a:avLst/>
            </a:prstGeom>
            <a:noFill/>
            <a:ln>
              <a:noFill/>
            </a:ln>
            <a:effectLst/>
            <a:extLst>
              <a:ext uri="{909E8E84-426E-40DD-AFC4-6F175D3DCCD1}">
                <a14:hiddenFill xmlns:a14="http://schemas.microsoft.com/office/drawing/2010/main">
                  <a:pattFill prst="pct10">
                    <a:fgClr>
                      <a:srgbClr val="99CC00"/>
                    </a:fgClr>
                    <a:bgClr>
                      <a:schemeClr val="bg1"/>
                    </a:bgClr>
                  </a:pattFill>
                </a14:hiddenFill>
              </a:ext>
              <a:ext uri="{91240B29-F687-4F45-9708-019B960494DF}">
                <a14:hiddenLine xmlns:a14="http://schemas.microsoft.com/office/drawing/2010/main" w="12700">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r>
                <a:rPr lang="zh-CN" altLang="en-US" dirty="0">
                  <a:latin typeface="Times New Roman" panose="02020603050405020304" pitchFamily="18" charset="0"/>
                  <a:ea typeface="华文隶书" panose="02010800040101010101" pitchFamily="2" charset="-122"/>
                  <a:cs typeface="Times New Roman" panose="02020603050405020304" pitchFamily="18" charset="0"/>
                </a:rPr>
                <a:t>线性型</a:t>
              </a:r>
            </a:p>
            <a:p>
              <a:endParaRPr lang="zh-CN" altLang="en-US" dirty="0">
                <a:latin typeface="Times New Roman" panose="02020603050405020304" pitchFamily="18" charset="0"/>
                <a:ea typeface="华文隶书" panose="02010800040101010101" pitchFamily="2" charset="-122"/>
                <a:cs typeface="Times New Roman" panose="02020603050405020304" pitchFamily="18" charset="0"/>
              </a:endParaRPr>
            </a:p>
            <a:p>
              <a:r>
                <a:rPr lang="zh-CN" altLang="en-US" dirty="0">
                  <a:latin typeface="Times New Roman" panose="02020603050405020304" pitchFamily="18" charset="0"/>
                  <a:ea typeface="华文隶书" panose="02010800040101010101" pitchFamily="2" charset="-122"/>
                  <a:cs typeface="Times New Roman" panose="02020603050405020304" pitchFamily="18" charset="0"/>
                </a:rPr>
                <a:t>突变型 </a:t>
              </a:r>
            </a:p>
          </p:txBody>
        </p:sp>
      </p:grpSp>
      <p:pic>
        <p:nvPicPr>
          <p:cNvPr id="2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a:xfrm>
            <a:off x="7774224" y="4319469"/>
            <a:ext cx="2634400" cy="211328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4" name="矩形 23"/>
          <p:cNvSpPr/>
          <p:nvPr/>
        </p:nvSpPr>
        <p:spPr>
          <a:xfrm>
            <a:off x="8213838" y="6275689"/>
            <a:ext cx="2194786" cy="307777"/>
          </a:xfrm>
          <a:prstGeom prst="rect">
            <a:avLst/>
          </a:prstGeom>
        </p:spPr>
        <p:txBody>
          <a:bodyPr wrap="square">
            <a:spAutoFit/>
          </a:bodyPr>
          <a:lstStyle/>
          <a:p>
            <a:r>
              <a:rPr lang="zh-CN" altLang="en-US" sz="1400" dirty="0" smtClean="0">
                <a:latin typeface="华文隶书" panose="02010800040101010101" pitchFamily="2" charset="-122"/>
                <a:ea typeface="华文隶书" panose="02010800040101010101" pitchFamily="2" charset="-122"/>
                <a:cs typeface="Times New Roman" panose="02020603050405020304" pitchFamily="18" charset="0"/>
              </a:rPr>
              <a:t>图</a:t>
            </a:r>
            <a:r>
              <a:rPr lang="en-US" altLang="zh-CN" sz="1400" dirty="0" smtClean="0">
                <a:latin typeface="华文隶书" panose="02010800040101010101" pitchFamily="2" charset="-122"/>
                <a:ea typeface="华文隶书" panose="02010800040101010101" pitchFamily="2" charset="-122"/>
                <a:cs typeface="Times New Roman" panose="02020603050405020304" pitchFamily="18" charset="0"/>
              </a:rPr>
              <a:t>3 </a:t>
            </a:r>
            <a:r>
              <a:rPr lang="zh-CN" altLang="en-US" sz="1400" dirty="0" smtClean="0">
                <a:solidFill>
                  <a:srgbClr val="000000"/>
                </a:solidFill>
                <a:latin typeface="华文隶书" panose="02010800040101010101" pitchFamily="2" charset="-122"/>
                <a:ea typeface="华文隶书" panose="02010800040101010101" pitchFamily="2" charset="-122"/>
              </a:rPr>
              <a:t>各种</a:t>
            </a:r>
            <a:r>
              <a:rPr lang="zh-CN" altLang="en-US" sz="1400" dirty="0">
                <a:solidFill>
                  <a:srgbClr val="000000"/>
                </a:solidFill>
                <a:latin typeface="华文隶书" panose="02010800040101010101" pitchFamily="2" charset="-122"/>
                <a:ea typeface="华文隶书" panose="02010800040101010101" pitchFamily="2" charset="-122"/>
              </a:rPr>
              <a:t>热敏电阻的</a:t>
            </a:r>
            <a:r>
              <a:rPr lang="zh-CN" altLang="en-US" sz="1400" dirty="0" smtClean="0">
                <a:solidFill>
                  <a:srgbClr val="000000"/>
                </a:solidFill>
                <a:latin typeface="华文隶书" panose="02010800040101010101" pitchFamily="2" charset="-122"/>
                <a:ea typeface="华文隶书" panose="02010800040101010101" pitchFamily="2" charset="-122"/>
              </a:rPr>
              <a:t>特性</a:t>
            </a:r>
            <a:endParaRPr lang="zh-CN" altLang="en-US" sz="1400" dirty="0">
              <a:solidFill>
                <a:srgbClr val="000000"/>
              </a:solidFill>
              <a:latin typeface="华文隶书" panose="02010800040101010101" pitchFamily="2" charset="-122"/>
              <a:ea typeface="华文隶书" panose="02010800040101010101" pitchFamily="2" charset="-122"/>
            </a:endParaRPr>
          </a:p>
        </p:txBody>
      </p:sp>
      <p:sp>
        <p:nvSpPr>
          <p:cNvPr id="27" name="矩形 26"/>
          <p:cNvSpPr/>
          <p:nvPr/>
        </p:nvSpPr>
        <p:spPr>
          <a:xfrm>
            <a:off x="7335200" y="4008526"/>
            <a:ext cx="3474348" cy="307777"/>
          </a:xfrm>
          <a:prstGeom prst="rect">
            <a:avLst/>
          </a:prstGeom>
        </p:spPr>
        <p:txBody>
          <a:bodyPr wrap="square">
            <a:spAutoFit/>
          </a:bodyPr>
          <a:lstStyle/>
          <a:p>
            <a:r>
              <a:rPr lang="zh-CN" altLang="en-US" sz="1400" dirty="0" smtClean="0">
                <a:latin typeface="华文隶书" panose="02010800040101010101" pitchFamily="2" charset="-122"/>
                <a:ea typeface="华文隶书" panose="02010800040101010101" pitchFamily="2" charset="-122"/>
                <a:cs typeface="Times New Roman" panose="02020603050405020304" pitchFamily="18" charset="0"/>
              </a:rPr>
              <a:t>图</a:t>
            </a:r>
            <a:r>
              <a:rPr lang="en-US" altLang="zh-CN" sz="1400" dirty="0" smtClean="0">
                <a:latin typeface="华文隶书" panose="02010800040101010101" pitchFamily="2" charset="-122"/>
                <a:ea typeface="华文隶书" panose="02010800040101010101" pitchFamily="2" charset="-122"/>
                <a:cs typeface="Times New Roman" panose="02020603050405020304" pitchFamily="18" charset="0"/>
              </a:rPr>
              <a:t>2  </a:t>
            </a:r>
            <a:r>
              <a:rPr lang="en-US" altLang="zh-CN" sz="1400" dirty="0" smtClean="0">
                <a:solidFill>
                  <a:srgbClr val="000000"/>
                </a:solidFill>
                <a:latin typeface="华文隶书" panose="02010800040101010101" pitchFamily="2" charset="-122"/>
                <a:ea typeface="华文隶书" panose="02010800040101010101" pitchFamily="2" charset="-122"/>
              </a:rPr>
              <a:t>PN</a:t>
            </a:r>
            <a:r>
              <a:rPr lang="zh-CN" altLang="en-US" sz="1400" dirty="0" smtClean="0">
                <a:solidFill>
                  <a:srgbClr val="000000"/>
                </a:solidFill>
                <a:latin typeface="华文隶书" panose="02010800040101010101" pitchFamily="2" charset="-122"/>
                <a:ea typeface="华文隶书" panose="02010800040101010101" pitchFamily="2" charset="-122"/>
              </a:rPr>
              <a:t>结温</a:t>
            </a:r>
            <a:r>
              <a:rPr lang="zh-CN" altLang="en-US" sz="1400" dirty="0">
                <a:solidFill>
                  <a:srgbClr val="000000"/>
                </a:solidFill>
                <a:latin typeface="华文隶书" panose="02010800040101010101" pitchFamily="2" charset="-122"/>
                <a:ea typeface="华文隶书" panose="02010800040101010101" pitchFamily="2" charset="-122"/>
              </a:rPr>
              <a:t>度特性演示基本工作原理</a:t>
            </a:r>
            <a:r>
              <a:rPr lang="zh-CN" altLang="en-US" sz="1400" dirty="0" smtClean="0">
                <a:solidFill>
                  <a:srgbClr val="000000"/>
                </a:solidFill>
                <a:latin typeface="华文隶书" panose="02010800040101010101" pitchFamily="2" charset="-122"/>
                <a:ea typeface="华文隶书" panose="02010800040101010101" pitchFamily="2" charset="-122"/>
              </a:rPr>
              <a:t>演示</a:t>
            </a:r>
            <a:endParaRPr lang="zh-CN" altLang="en-US" sz="1400" dirty="0">
              <a:solidFill>
                <a:srgbClr val="000000"/>
              </a:solidFill>
              <a:latin typeface="华文隶书" panose="02010800040101010101" pitchFamily="2" charset="-122"/>
              <a:ea typeface="华文隶书" panose="02010800040101010101" pitchFamily="2" charset="-122"/>
            </a:endParaRPr>
          </a:p>
        </p:txBody>
      </p:sp>
    </p:spTree>
    <p:controls>
      <mc:AlternateContent xmlns:mc="http://schemas.openxmlformats.org/markup-compatibility/2006">
        <mc:Choice xmlns:v="urn:schemas-microsoft-com:vml" Requires="v">
          <p:control spid="6191" name="ShockwaveFlash1" r:id="rId2" imgW="3821040" imgH="2908440"/>
        </mc:Choice>
        <mc:Fallback>
          <p:control name="ShockwaveFlash1" r:id="rId2" imgW="3821040" imgH="2908440">
            <p:pic>
              <p:nvPicPr>
                <p:cNvPr id="26" name="ShockwaveFlash1"/>
                <p:cNvPicPr preferRelativeResize="0">
                  <a:picLocks noChangeArrowheads="1" noChangeShapeType="1"/>
                </p:cNvPicPr>
                <p:nvPr/>
              </p:nvPicPr>
              <p:blipFill>
                <a:blip r:embed="rId7"/>
                <a:srcRect/>
                <a:stretch>
                  <a:fillRect/>
                </a:stretch>
              </p:blipFill>
              <p:spPr bwMode="auto">
                <a:xfrm>
                  <a:off x="7025486" y="1016821"/>
                  <a:ext cx="3821913" cy="2909801"/>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2803843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693418" y="1574830"/>
            <a:ext cx="10377993" cy="1631216"/>
          </a:xfrm>
          <a:prstGeom prst="rect">
            <a:avLst/>
          </a:prstGeom>
          <a:ln>
            <a:solidFill>
              <a:srgbClr val="92D050"/>
            </a:solidFill>
          </a:ln>
        </p:spPr>
        <p:txBody>
          <a:bodyPr wrap="square">
            <a:spAutoFit/>
          </a:bodyPr>
          <a:lstStyle/>
          <a:p>
            <a:pPr algn="just">
              <a:lnSpc>
                <a:spcPts val="3000"/>
              </a:lnSpc>
            </a:pPr>
            <a:r>
              <a:rPr lang="zh-CN" altLang="en-US" b="1" dirty="0" smtClean="0">
                <a:latin typeface="Times New Roman" panose="02020603050405020304" pitchFamily="18" charset="0"/>
                <a:ea typeface="华文隶书" panose="02010800040101010101" pitchFamily="2" charset="-122"/>
                <a:cs typeface="Times New Roman" panose="02020603050405020304" pitchFamily="18" charset="0"/>
                <a:sym typeface="+mn-ea"/>
              </a:rPr>
              <a:t>负温度系数</a:t>
            </a:r>
            <a:r>
              <a:rPr lang="zh-CN" altLang="en-US" b="1" dirty="0">
                <a:latin typeface="Times New Roman" panose="02020603050405020304" pitchFamily="18" charset="0"/>
                <a:ea typeface="华文隶书" panose="02010800040101010101" pitchFamily="2" charset="-122"/>
                <a:cs typeface="Times New Roman" panose="02020603050405020304" pitchFamily="18" charset="0"/>
                <a:sym typeface="+mn-ea"/>
              </a:rPr>
              <a:t>热敏电阻</a:t>
            </a:r>
            <a:r>
              <a:rPr lang="en-US" altLang="zh-CN" b="1" dirty="0">
                <a:latin typeface="Times New Roman" panose="02020603050405020304" pitchFamily="18" charset="0"/>
                <a:ea typeface="华文隶书" panose="02010800040101010101" pitchFamily="2" charset="-122"/>
                <a:cs typeface="Times New Roman" panose="02020603050405020304" pitchFamily="18" charset="0"/>
                <a:sym typeface="+mn-ea"/>
              </a:rPr>
              <a:t>NTC</a:t>
            </a:r>
            <a:r>
              <a:rPr lang="zh-CN" altLang="en-US" b="1" dirty="0" smtClean="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电阻率</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ρ</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随着温度的增加比较均匀的减小的热敏电阻。主要用于温度测量和补偿，测温范围一般为</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–50</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350℃</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，温度系数为－（</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1</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6</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a:t>
            </a:r>
            <a:endParaRPr lang="en-US" altLang="zh-CN" dirty="0" smtClean="0">
              <a:latin typeface="Times New Roman" panose="02020603050405020304" pitchFamily="18" charset="0"/>
              <a:ea typeface="华文隶书" panose="02010800040101010101" pitchFamily="2" charset="-122"/>
              <a:cs typeface="Times New Roman" panose="02020603050405020304" pitchFamily="18" charset="0"/>
              <a:sym typeface="+mn-ea"/>
            </a:endParaRPr>
          </a:p>
          <a:p>
            <a:pPr algn="just">
              <a:lnSpc>
                <a:spcPts val="3000"/>
              </a:lnSpc>
            </a:pP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负温度系数热敏电阻器（</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NTC</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）一般用于各种电子产品中作微波功率测量、温度检测、温度补偿、温度控制及稳压用，选用时应根据应用电路的需要选择合适的类型及型号</a:t>
            </a: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a:t>
            </a:r>
            <a:endPar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endParaRPr>
          </a:p>
        </p:txBody>
      </p:sp>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000" dirty="0">
                <a:latin typeface="华文隶书" panose="02010800040101010101" pitchFamily="2" charset="-122"/>
                <a:ea typeface="华文隶书" panose="02010800040101010101" pitchFamily="2" charset="-122"/>
                <a:cs typeface="微软雅黑" panose="020B0503020204020204" charset="-122"/>
              </a:rPr>
              <a:t>热敏传感器及其应用</a:t>
            </a:r>
          </a:p>
        </p:txBody>
      </p:sp>
      <p:sp>
        <p:nvSpPr>
          <p:cNvPr id="13" name="矩形 12"/>
          <p:cNvSpPr/>
          <p:nvPr/>
        </p:nvSpPr>
        <p:spPr>
          <a:xfrm>
            <a:off x="693419" y="956625"/>
            <a:ext cx="3983356" cy="488595"/>
          </a:xfrm>
          <a:prstGeom prst="rect">
            <a:avLst/>
          </a:prstGeom>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indent="432000" algn="just">
              <a:lnSpc>
                <a:spcPts val="3000"/>
              </a:lnSpc>
            </a:pPr>
            <a:r>
              <a:rPr lang="en-US" altLang="zh-CN" sz="2800" b="1" dirty="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a:latin typeface="华文行楷" panose="02010800040101010101" pitchFamily="2" charset="-122"/>
                <a:ea typeface="华文行楷" panose="02010800040101010101" pitchFamily="2" charset="-122"/>
                <a:cs typeface="微软雅黑" panose="020B0503020204020204" charset="-122"/>
              </a:rPr>
              <a:t>热敏电阻的分类</a:t>
            </a:r>
          </a:p>
        </p:txBody>
      </p:sp>
      <p:pic>
        <p:nvPicPr>
          <p:cNvPr id="11" name="Picture 6" descr="1－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07388" y="5070628"/>
            <a:ext cx="2384612" cy="1608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9"/>
          <p:cNvSpPr/>
          <p:nvPr/>
        </p:nvSpPr>
        <p:spPr>
          <a:xfrm>
            <a:off x="693417" y="3345872"/>
            <a:ext cx="10377993" cy="1246495"/>
          </a:xfrm>
          <a:prstGeom prst="rect">
            <a:avLst/>
          </a:prstGeom>
          <a:ln>
            <a:solidFill>
              <a:srgbClr val="92D050"/>
            </a:solidFill>
          </a:ln>
        </p:spPr>
        <p:txBody>
          <a:bodyPr wrap="square">
            <a:spAutoFit/>
          </a:bodyPr>
          <a:lstStyle/>
          <a:p>
            <a:pPr algn="just">
              <a:lnSpc>
                <a:spcPts val="3000"/>
              </a:lnSpc>
            </a:pPr>
            <a:r>
              <a:rPr lang="zh-CN" altLang="en-US" b="1" dirty="0">
                <a:latin typeface="Times New Roman" panose="02020603050405020304" pitchFamily="18" charset="0"/>
                <a:ea typeface="华文隶书" panose="02010800040101010101" pitchFamily="2" charset="-122"/>
                <a:cs typeface="Times New Roman" panose="02020603050405020304" pitchFamily="18" charset="0"/>
                <a:sym typeface="+mn-ea"/>
              </a:rPr>
              <a:t>正温度系数热敏电阻</a:t>
            </a:r>
            <a:r>
              <a:rPr lang="en-US" altLang="zh-CN" b="1" dirty="0">
                <a:latin typeface="Times New Roman" panose="02020603050405020304" pitchFamily="18" charset="0"/>
                <a:ea typeface="华文隶书" panose="02010800040101010101" pitchFamily="2" charset="-122"/>
                <a:cs typeface="Times New Roman" panose="02020603050405020304" pitchFamily="18" charset="0"/>
                <a:sym typeface="+mn-ea"/>
              </a:rPr>
              <a:t>PTC</a:t>
            </a:r>
            <a:r>
              <a:rPr lang="zh-CN" altLang="en-US" b="1" dirty="0" smtClean="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一</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种新型的测温器件，温度变化与电阻率变化之间呈</a:t>
            </a: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线性关系。</a:t>
            </a:r>
            <a:endParaRPr lang="en-US" altLang="zh-CN" dirty="0" smtClean="0">
              <a:latin typeface="Times New Roman" panose="02020603050405020304" pitchFamily="18" charset="0"/>
              <a:ea typeface="华文隶书" panose="02010800040101010101" pitchFamily="2" charset="-122"/>
              <a:cs typeface="Times New Roman" panose="02020603050405020304" pitchFamily="18" charset="0"/>
              <a:sym typeface="+mn-ea"/>
            </a:endParaRPr>
          </a:p>
          <a:p>
            <a:pPr algn="just">
              <a:lnSpc>
                <a:spcPts val="3000"/>
              </a:lnSpc>
            </a:pP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正温度系数热敏电阻器（</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PTC</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）一般用于电冰箱压缩机起动电路、彩色显像管消磁电路、电动机过电流过热保护电路、限流电路及恒温电加热电路。</a:t>
            </a:r>
          </a:p>
        </p:txBody>
      </p:sp>
      <p:sp>
        <p:nvSpPr>
          <p:cNvPr id="14" name="矩形 13"/>
          <p:cNvSpPr/>
          <p:nvPr/>
        </p:nvSpPr>
        <p:spPr>
          <a:xfrm>
            <a:off x="693416" y="4739986"/>
            <a:ext cx="10377993" cy="834844"/>
          </a:xfrm>
          <a:prstGeom prst="rect">
            <a:avLst/>
          </a:prstGeom>
          <a:ln>
            <a:solidFill>
              <a:srgbClr val="92D050"/>
            </a:solidFill>
          </a:ln>
        </p:spPr>
        <p:txBody>
          <a:bodyPr wrap="square">
            <a:spAutoFit/>
          </a:bodyPr>
          <a:lstStyle/>
          <a:p>
            <a:pPr algn="just">
              <a:lnSpc>
                <a:spcPts val="3000"/>
              </a:lnSpc>
            </a:pPr>
            <a:r>
              <a:rPr lang="en-US" altLang="zh-CN" b="1" dirty="0">
                <a:latin typeface="Times New Roman" panose="02020603050405020304" pitchFamily="18" charset="0"/>
                <a:ea typeface="华文隶书" panose="02010800040101010101" pitchFamily="2" charset="-122"/>
                <a:cs typeface="Times New Roman" panose="02020603050405020304" pitchFamily="18" charset="0"/>
                <a:sym typeface="+mn-ea"/>
              </a:rPr>
              <a:t>PTC</a:t>
            </a:r>
            <a:r>
              <a:rPr lang="zh-CN" altLang="en-US" b="1" dirty="0">
                <a:latin typeface="Times New Roman" panose="02020603050405020304" pitchFamily="18" charset="0"/>
                <a:ea typeface="华文隶书" panose="02010800040101010101" pitchFamily="2" charset="-122"/>
                <a:cs typeface="Times New Roman" panose="02020603050405020304" pitchFamily="18" charset="0"/>
                <a:sym typeface="+mn-ea"/>
              </a:rPr>
              <a:t>（突变）、</a:t>
            </a:r>
            <a:r>
              <a:rPr lang="en-US" altLang="zh-CN" b="1" dirty="0">
                <a:latin typeface="Times New Roman" panose="02020603050405020304" pitchFamily="18" charset="0"/>
                <a:ea typeface="华文隶书" panose="02010800040101010101" pitchFamily="2" charset="-122"/>
                <a:cs typeface="Times New Roman" panose="02020603050405020304" pitchFamily="18" charset="0"/>
                <a:sym typeface="+mn-ea"/>
              </a:rPr>
              <a:t>CTR</a:t>
            </a:r>
            <a:r>
              <a:rPr lang="zh-CN" altLang="en-US" b="1" dirty="0">
                <a:latin typeface="Times New Roman" panose="02020603050405020304" pitchFamily="18" charset="0"/>
                <a:ea typeface="华文隶书" panose="02010800040101010101" pitchFamily="2" charset="-122"/>
                <a:cs typeface="Times New Roman" panose="02020603050405020304" pitchFamily="18" charset="0"/>
                <a:sym typeface="+mn-ea"/>
              </a:rPr>
              <a:t>热敏电阻：</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电阻率</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ρ</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随着温度的变化而变化，当超过某一温度值时，电阻率发生急剧变化的热敏电阻，具有开关特性。</a:t>
            </a:r>
          </a:p>
        </p:txBody>
      </p:sp>
      <p:sp>
        <p:nvSpPr>
          <p:cNvPr id="16" name="AutoShape 10" descr="10%"/>
          <p:cNvSpPr>
            <a:spLocks noChangeArrowheads="1"/>
          </p:cNvSpPr>
          <p:nvPr/>
        </p:nvSpPr>
        <p:spPr bwMode="auto">
          <a:xfrm>
            <a:off x="5827059" y="5187763"/>
            <a:ext cx="2636930" cy="1069372"/>
          </a:xfrm>
          <a:prstGeom prst="cloudCallout">
            <a:avLst>
              <a:gd name="adj1" fmla="val 62532"/>
              <a:gd name="adj2" fmla="val 71042"/>
            </a:avLst>
          </a:prstGeom>
          <a:pattFill prst="pct10">
            <a:fgClr>
              <a:srgbClr val="99CC00"/>
            </a:fgClr>
            <a:bgClr>
              <a:schemeClr val="bg1"/>
            </a:bgClr>
          </a:pattFill>
          <a:ln w="12700">
            <a:solidFill>
              <a:srgbClr val="8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lgn="ctr"/>
            <a:r>
              <a:rPr lang="zh-CN" altLang="en-US" sz="1400" dirty="0">
                <a:latin typeface="华文隶书" panose="02010800040101010101" pitchFamily="2" charset="-122"/>
                <a:ea typeface="华文隶书" panose="02010800040101010101" pitchFamily="2" charset="-122"/>
              </a:rPr>
              <a:t>在某一较窄温度范围内做温度控制开关或监测，应选用哪一种？</a:t>
            </a:r>
          </a:p>
        </p:txBody>
      </p:sp>
    </p:spTree>
    <p:extLst>
      <p:ext uri="{BB962C8B-B14F-4D97-AF65-F5344CB8AC3E}">
        <p14:creationId xmlns:p14="http://schemas.microsoft.com/office/powerpoint/2010/main" val="18037155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000" dirty="0">
                <a:latin typeface="华文隶书" panose="02010800040101010101" pitchFamily="2" charset="-122"/>
                <a:ea typeface="华文隶书" panose="02010800040101010101" pitchFamily="2" charset="-122"/>
                <a:cs typeface="微软雅黑" panose="020B0503020204020204" charset="-122"/>
              </a:rPr>
              <a:t>热敏传感器及其应用</a:t>
            </a:r>
          </a:p>
        </p:txBody>
      </p:sp>
      <p:sp>
        <p:nvSpPr>
          <p:cNvPr id="13" name="矩形 12"/>
          <p:cNvSpPr/>
          <p:nvPr/>
        </p:nvSpPr>
        <p:spPr>
          <a:xfrm>
            <a:off x="693418" y="1003691"/>
            <a:ext cx="4384189" cy="477054"/>
          </a:xfrm>
          <a:prstGeom prst="rect">
            <a:avLst/>
          </a:prstGeom>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indent="4320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4.</a:t>
            </a:r>
            <a:r>
              <a:rPr lang="zh-CN" altLang="en-US" sz="2800" b="1" dirty="0">
                <a:latin typeface="华文行楷" panose="02010800040101010101" pitchFamily="2" charset="-122"/>
                <a:ea typeface="华文行楷" panose="02010800040101010101" pitchFamily="2" charset="-122"/>
                <a:cs typeface="微软雅黑" panose="020B0503020204020204" charset="-122"/>
              </a:rPr>
              <a:t>热敏</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传感器的应用</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6" descr="1－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97" y="5286375"/>
            <a:ext cx="2064702" cy="1392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9"/>
          <p:cNvSpPr/>
          <p:nvPr/>
        </p:nvSpPr>
        <p:spPr>
          <a:xfrm>
            <a:off x="693419" y="1735390"/>
            <a:ext cx="10431781" cy="1477328"/>
          </a:xfrm>
          <a:prstGeom prst="rect">
            <a:avLst/>
          </a:prstGeom>
          <a:ln>
            <a:solidFill>
              <a:srgbClr val="92D050"/>
            </a:solidFill>
          </a:ln>
        </p:spPr>
        <p:txBody>
          <a:bodyPr wrap="square">
            <a:spAutoFit/>
          </a:bodyPr>
          <a:lstStyle/>
          <a:p>
            <a:r>
              <a:rPr lang="zh-CN" altLang="en-US" b="1" i="1" dirty="0" smtClean="0">
                <a:latin typeface="华文隶书" panose="02010800040101010101" pitchFamily="2" charset="-122"/>
                <a:ea typeface="华文隶书" panose="02010800040101010101" pitchFamily="2" charset="-122"/>
                <a:cs typeface="微软雅黑" panose="020B0503020204020204" charset="-122"/>
              </a:rPr>
              <a:t>电冰箱温度检测</a:t>
            </a:r>
            <a:endParaRPr lang="en-US" altLang="zh-CN" b="1" i="1" dirty="0" smtClean="0">
              <a:latin typeface="华文隶书" panose="02010800040101010101" pitchFamily="2" charset="-122"/>
              <a:ea typeface="华文隶书" panose="02010800040101010101" pitchFamily="2" charset="-122"/>
              <a:cs typeface="微软雅黑" panose="020B0503020204020204" charset="-122"/>
            </a:endParaRPr>
          </a:p>
          <a:p>
            <a:r>
              <a:rPr lang="zh-CN" altLang="en-US" dirty="0">
                <a:latin typeface="华文隶书" panose="02010800040101010101" pitchFamily="2" charset="-122"/>
                <a:ea typeface="华文隶书" panose="02010800040101010101" pitchFamily="2" charset="-122"/>
                <a:cs typeface="微软雅黑" panose="020B0503020204020204" charset="-122"/>
              </a:rPr>
              <a:t>冰箱冷藏室的温度范围一般在</a:t>
            </a:r>
            <a:r>
              <a:rPr lang="en-US" altLang="zh-CN" dirty="0">
                <a:latin typeface="华文隶书" panose="02010800040101010101" pitchFamily="2" charset="-122"/>
                <a:ea typeface="华文隶书" panose="02010800040101010101" pitchFamily="2" charset="-122"/>
                <a:cs typeface="微软雅黑" panose="020B0503020204020204" charset="-122"/>
              </a:rPr>
              <a:t>0℃</a:t>
            </a:r>
            <a:r>
              <a:rPr lang="zh-CN" altLang="en-US" dirty="0">
                <a:latin typeface="华文隶书" panose="02010800040101010101" pitchFamily="2" charset="-122"/>
                <a:ea typeface="华文隶书" panose="02010800040101010101" pitchFamily="2" charset="-122"/>
                <a:cs typeface="微软雅黑" panose="020B0503020204020204" charset="-122"/>
              </a:rPr>
              <a:t>～＋</a:t>
            </a:r>
            <a:r>
              <a:rPr lang="en-US" altLang="zh-CN" dirty="0">
                <a:latin typeface="华文隶书" panose="02010800040101010101" pitchFamily="2" charset="-122"/>
                <a:ea typeface="华文隶书" panose="02010800040101010101" pitchFamily="2" charset="-122"/>
                <a:cs typeface="微软雅黑" panose="020B0503020204020204" charset="-122"/>
              </a:rPr>
              <a:t>10℃</a:t>
            </a:r>
            <a:r>
              <a:rPr lang="zh-CN" altLang="en-US" dirty="0">
                <a:latin typeface="华文隶书" panose="02010800040101010101" pitchFamily="2" charset="-122"/>
                <a:ea typeface="华文隶书" panose="02010800040101010101" pitchFamily="2" charset="-122"/>
                <a:cs typeface="微软雅黑" panose="020B0503020204020204" charset="-122"/>
              </a:rPr>
              <a:t>；冷冻室温度范围在</a:t>
            </a:r>
            <a:r>
              <a:rPr lang="en-US" altLang="zh-CN" dirty="0">
                <a:latin typeface="华文隶书" panose="02010800040101010101" pitchFamily="2" charset="-122"/>
                <a:ea typeface="华文隶书" panose="02010800040101010101" pitchFamily="2" charset="-122"/>
                <a:cs typeface="微软雅黑" panose="020B0503020204020204" charset="-122"/>
              </a:rPr>
              <a:t>0℃</a:t>
            </a:r>
            <a:r>
              <a:rPr lang="zh-CN" altLang="en-US" dirty="0">
                <a:latin typeface="华文隶书" panose="02010800040101010101" pitchFamily="2" charset="-122"/>
                <a:ea typeface="华文隶书" panose="02010800040101010101" pitchFamily="2" charset="-122"/>
                <a:cs typeface="微软雅黑" panose="020B0503020204020204" charset="-122"/>
              </a:rPr>
              <a:t>～－</a:t>
            </a:r>
            <a:r>
              <a:rPr lang="en-US" altLang="zh-CN" dirty="0">
                <a:latin typeface="华文隶书" panose="02010800040101010101" pitchFamily="2" charset="-122"/>
                <a:ea typeface="华文隶书" panose="02010800040101010101" pitchFamily="2" charset="-122"/>
                <a:cs typeface="微软雅黑" panose="020B0503020204020204" charset="-122"/>
              </a:rPr>
              <a:t>30℃</a:t>
            </a:r>
            <a:r>
              <a:rPr lang="zh-CN" altLang="en-US" dirty="0">
                <a:latin typeface="华文隶书" panose="02010800040101010101" pitchFamily="2" charset="-122"/>
                <a:ea typeface="华文隶书" panose="02010800040101010101" pitchFamily="2" charset="-122"/>
                <a:cs typeface="微软雅黑" panose="020B0503020204020204" charset="-122"/>
              </a:rPr>
              <a:t>；环境温度在－</a:t>
            </a:r>
            <a:r>
              <a:rPr lang="en-US" altLang="zh-CN" dirty="0">
                <a:latin typeface="华文隶书" panose="02010800040101010101" pitchFamily="2" charset="-122"/>
                <a:ea typeface="华文隶书" panose="02010800040101010101" pitchFamily="2" charset="-122"/>
                <a:cs typeface="微软雅黑" panose="020B0503020204020204" charset="-122"/>
              </a:rPr>
              <a:t>10℃</a:t>
            </a:r>
            <a:r>
              <a:rPr lang="zh-CN" altLang="en-US" dirty="0">
                <a:latin typeface="华文隶书" panose="02010800040101010101" pitchFamily="2" charset="-122"/>
                <a:ea typeface="华文隶书" panose="02010800040101010101" pitchFamily="2" charset="-122"/>
                <a:cs typeface="微软雅黑" panose="020B0503020204020204" charset="-122"/>
              </a:rPr>
              <a:t>～＋</a:t>
            </a:r>
            <a:r>
              <a:rPr lang="en-US" altLang="zh-CN" dirty="0">
                <a:latin typeface="华文隶书" panose="02010800040101010101" pitchFamily="2" charset="-122"/>
                <a:ea typeface="华文隶书" panose="02010800040101010101" pitchFamily="2" charset="-122"/>
                <a:cs typeface="微软雅黑" panose="020B0503020204020204" charset="-122"/>
              </a:rPr>
              <a:t>40℃</a:t>
            </a:r>
            <a:r>
              <a:rPr lang="zh-CN" altLang="en-US" dirty="0">
                <a:latin typeface="华文隶书" panose="02010800040101010101" pitchFamily="2" charset="-122"/>
                <a:ea typeface="华文隶书" panose="02010800040101010101" pitchFamily="2" charset="-122"/>
                <a:cs typeface="微软雅黑" panose="020B0503020204020204" charset="-122"/>
              </a:rPr>
              <a:t>。结合热敏电阻的相关知识，可选用负温度系数热敏电阻</a:t>
            </a:r>
            <a:r>
              <a:rPr lang="en-US" altLang="zh-CN" dirty="0">
                <a:latin typeface="华文隶书" panose="02010800040101010101" pitchFamily="2" charset="-122"/>
                <a:ea typeface="华文隶书" panose="02010800040101010101" pitchFamily="2" charset="-122"/>
                <a:cs typeface="微软雅黑" panose="020B0503020204020204" charset="-122"/>
              </a:rPr>
              <a:t>NTC</a:t>
            </a:r>
            <a:r>
              <a:rPr lang="zh-CN" altLang="en-US" dirty="0">
                <a:latin typeface="华文隶书" panose="02010800040101010101" pitchFamily="2" charset="-122"/>
                <a:ea typeface="华文隶书" panose="02010800040101010101" pitchFamily="2" charset="-122"/>
                <a:cs typeface="微软雅黑" panose="020B0503020204020204" charset="-122"/>
              </a:rPr>
              <a:t>作为测温传感器。</a:t>
            </a:r>
          </a:p>
          <a:p>
            <a:r>
              <a:rPr lang="zh-CN" altLang="en-US" dirty="0">
                <a:latin typeface="华文隶书" panose="02010800040101010101" pitchFamily="2" charset="-122"/>
                <a:ea typeface="华文隶书" panose="02010800040101010101" pitchFamily="2" charset="-122"/>
                <a:cs typeface="微软雅黑" panose="020B0503020204020204" charset="-122"/>
              </a:rPr>
              <a:t>由于热敏电阻的热电特性具有非线性，因此在选用时，要挑选在使用温度范围内线性变化，且寿命长，不易损坏的热敏电阻。在一些场合，要外加线性化电路或通过查表，才能得到准确的温度值。 </a:t>
            </a:r>
          </a:p>
        </p:txBody>
      </p:sp>
      <p:sp>
        <p:nvSpPr>
          <p:cNvPr id="23" name="矩形 22"/>
          <p:cNvSpPr/>
          <p:nvPr/>
        </p:nvSpPr>
        <p:spPr>
          <a:xfrm>
            <a:off x="2398838" y="5838837"/>
            <a:ext cx="2678770" cy="338554"/>
          </a:xfrm>
          <a:prstGeom prst="rect">
            <a:avLst/>
          </a:prstGeom>
        </p:spPr>
        <p:txBody>
          <a:bodyPr wrap="square">
            <a:spAutoFit/>
          </a:bodyPr>
          <a:lstStyle/>
          <a:p>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图</a:t>
            </a:r>
            <a:r>
              <a:rPr lang="en-US" altLang="zh-CN" sz="1600" dirty="0" smtClean="0">
                <a:latin typeface="华文隶书" panose="02010800040101010101" pitchFamily="2" charset="-122"/>
                <a:ea typeface="华文隶书" panose="02010800040101010101" pitchFamily="2" charset="-122"/>
                <a:cs typeface="Times New Roman" panose="02020603050405020304" pitchFamily="18" charset="0"/>
              </a:rPr>
              <a:t>4 </a:t>
            </a: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热敏电阻</a:t>
            </a:r>
            <a:r>
              <a:rPr lang="zh-CN" altLang="en-US" sz="1600" dirty="0">
                <a:latin typeface="华文隶书" panose="02010800040101010101" pitchFamily="2" charset="-122"/>
                <a:ea typeface="华文隶书" panose="02010800040101010101" pitchFamily="2" charset="-122"/>
                <a:cs typeface="Times New Roman" panose="02020603050405020304" pitchFamily="18" charset="0"/>
              </a:rPr>
              <a:t>温度</a:t>
            </a: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控制电路</a:t>
            </a:r>
            <a:endParaRPr lang="zh-CN" altLang="en-US" sz="1600" dirty="0">
              <a:latin typeface="华文隶书" panose="02010800040101010101" pitchFamily="2" charset="-122"/>
              <a:ea typeface="华文隶书" panose="02010800040101010101" pitchFamily="2" charset="-122"/>
              <a:cs typeface="Times New Roman" panose="02020603050405020304" pitchFamily="18" charset="0"/>
            </a:endParaRPr>
          </a:p>
        </p:txBody>
      </p:sp>
      <p:pic>
        <p:nvPicPr>
          <p:cNvPr id="12" name="Picture 10" descr="调整大小 t6213"/>
          <p:cNvPicPr>
            <a:picLocks noChangeAspect="1" noChangeArrowheads="1"/>
          </p:cNvPicPr>
          <p:nvPr/>
        </p:nvPicPr>
        <p:blipFill>
          <a:blip r:embed="rId4">
            <a:extLst>
              <a:ext uri="{28A0092B-C50C-407E-A947-70E740481C1C}">
                <a14:useLocalDpi xmlns:a14="http://schemas.microsoft.com/office/drawing/2010/main" val="0"/>
              </a:ext>
            </a:extLst>
          </a:blip>
          <a:srcRect l="9013" r="5807"/>
          <a:stretch>
            <a:fillRect/>
          </a:stretch>
        </p:blipFill>
        <p:spPr>
          <a:xfrm>
            <a:off x="1660148" y="3429000"/>
            <a:ext cx="4156151" cy="2362832"/>
          </a:xfrm>
          <a:prstGeom prst="rect">
            <a:avLst/>
          </a:prstGeom>
          <a:solidFill>
            <a:srgbClr val="99CC00"/>
          </a:solidFill>
          <a:ln w="25400">
            <a:solidFill>
              <a:schemeClr val="tx1"/>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矩形 1"/>
          <p:cNvSpPr/>
          <p:nvPr/>
        </p:nvSpPr>
        <p:spPr>
          <a:xfrm>
            <a:off x="6768353" y="3716239"/>
            <a:ext cx="4356847" cy="646331"/>
          </a:xfrm>
          <a:prstGeom prst="rect">
            <a:avLst/>
          </a:prstGeom>
          <a:ln>
            <a:solidFill>
              <a:srgbClr val="92D050"/>
            </a:solidFill>
          </a:ln>
        </p:spPr>
        <p:txBody>
          <a:bodyPr wrap="square">
            <a:spAutoFit/>
          </a:bodyPr>
          <a:lstStyle/>
          <a:p>
            <a:r>
              <a:rPr lang="zh-CN" altLang="en-US" b="1" i="1" dirty="0">
                <a:latin typeface="华文隶书" panose="02010800040101010101" pitchFamily="2" charset="-122"/>
                <a:ea typeface="华文隶书" panose="02010800040101010101" pitchFamily="2" charset="-122"/>
                <a:cs typeface="微软雅黑" panose="020B0503020204020204" charset="-122"/>
              </a:rPr>
              <a:t>由于热敏电阻的灵敏度高，阻值变化大，可直接</a:t>
            </a:r>
            <a:r>
              <a:rPr lang="zh-CN" altLang="en-US" b="1" i="1" dirty="0" smtClean="0">
                <a:latin typeface="华文隶书" panose="02010800040101010101" pitchFamily="2" charset="-122"/>
                <a:ea typeface="华文隶书" panose="02010800040101010101" pitchFamily="2" charset="-122"/>
                <a:cs typeface="微软雅黑" panose="020B0503020204020204" charset="-122"/>
              </a:rPr>
              <a:t>用左图</a:t>
            </a:r>
            <a:r>
              <a:rPr lang="zh-CN" altLang="en-US" b="1" i="1" dirty="0">
                <a:latin typeface="华文隶书" panose="02010800040101010101" pitchFamily="2" charset="-122"/>
                <a:ea typeface="华文隶书" panose="02010800040101010101" pitchFamily="2" charset="-122"/>
                <a:cs typeface="微软雅黑" panose="020B0503020204020204" charset="-122"/>
              </a:rPr>
              <a:t>所示电路进行控制显示 。</a:t>
            </a:r>
          </a:p>
        </p:txBody>
      </p:sp>
    </p:spTree>
    <p:extLst>
      <p:ext uri="{BB962C8B-B14F-4D97-AF65-F5344CB8AC3E}">
        <p14:creationId xmlns:p14="http://schemas.microsoft.com/office/powerpoint/2010/main" val="2398925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3273</TotalTime>
  <Words>687</Words>
  <Application>Microsoft Office PowerPoint</Application>
  <PresentationFormat>宽屏</PresentationFormat>
  <Paragraphs>69</Paragraphs>
  <Slides>10</Slides>
  <Notes>1</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10</vt:i4>
      </vt:variant>
    </vt:vector>
  </HeadingPairs>
  <TitlesOfParts>
    <vt:vector size="22" baseType="lpstr">
      <vt:lpstr>等线</vt:lpstr>
      <vt:lpstr>等线 Light</vt:lpstr>
      <vt:lpstr>华文彩云</vt:lpstr>
      <vt:lpstr>华文隶书</vt:lpstr>
      <vt:lpstr>华文行楷</vt:lpstr>
      <vt:lpstr>宋体</vt:lpstr>
      <vt:lpstr>微软雅黑</vt:lpstr>
      <vt:lpstr>Arial</vt:lpstr>
      <vt:lpstr>Calibri</vt:lpstr>
      <vt:lpstr>Cambria Math</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BING</cp:lastModifiedBy>
  <cp:revision>404</cp:revision>
  <dcterms:created xsi:type="dcterms:W3CDTF">2021-03-19T16:08:00Z</dcterms:created>
  <dcterms:modified xsi:type="dcterms:W3CDTF">2022-09-11T04:37:07Z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88038CD3B1904411A135EB2CA67EF591</vt:lpwstr>
  </property>
  <property fmtid="{D5CDD505-2E9C-101B-9397-08002B2CF9AE}" pid="3" name="KSOProductBuildVer">
    <vt:lpwstr>2052-11.1.0.10356</vt:lpwstr>
  </property>
</Properties>
</file>