
<file path=[Content_Types].xml><?xml version="1.0" encoding="utf-8"?>
<Types xmlns="http://schemas.openxmlformats.org/package/2006/content-types">
  <Default Extension="png" ContentType="image/png"/>
  <Default Extension="bin" ContentType="application/vnd.ms-office.activeX"/>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activeX/activeX1.xml" ContentType="application/vnd.ms-office.activeX+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7"/>
  </p:notesMasterIdLst>
  <p:sldIdLst>
    <p:sldId id="256" r:id="rId2"/>
    <p:sldId id="405" r:id="rId3"/>
    <p:sldId id="437" r:id="rId4"/>
    <p:sldId id="453" r:id="rId5"/>
    <p:sldId id="436" r:id="rId6"/>
    <p:sldId id="427" r:id="rId7"/>
    <p:sldId id="452" r:id="rId8"/>
    <p:sldId id="458" r:id="rId9"/>
    <p:sldId id="459" r:id="rId10"/>
    <p:sldId id="456" r:id="rId11"/>
    <p:sldId id="460" r:id="rId12"/>
    <p:sldId id="461" r:id="rId13"/>
    <p:sldId id="463" r:id="rId14"/>
    <p:sldId id="462" r:id="rId15"/>
    <p:sldId id="344" r:id="rId1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D2A2A"/>
    <a:srgbClr val="008B8F"/>
    <a:srgbClr val="048A90"/>
    <a:srgbClr val="00A0A2"/>
    <a:srgbClr val="E6E9E9"/>
    <a:srgbClr val="4C99CB"/>
    <a:srgbClr val="009EA0"/>
    <a:srgbClr val="183B52"/>
    <a:srgbClr val="3786BC"/>
    <a:srgbClr val="008C8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691" autoAdjust="0"/>
    <p:restoredTop sz="94333" autoAdjust="0"/>
  </p:normalViewPr>
  <p:slideViewPr>
    <p:cSldViewPr snapToGrid="0">
      <p:cViewPr varScale="1">
        <p:scale>
          <a:sx n="69" d="100"/>
          <a:sy n="69" d="100"/>
        </p:scale>
        <p:origin x="708"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815A2E-EEE5-44D4-A416-F7DCE8504A6D}" type="datetimeFigureOut">
              <a:rPr lang="zh-CN" altLang="en-US" smtClean="0"/>
              <a:t>2022/10/30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F3C5126-3523-486A-A835-18C36D3731F1}"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E544C4B4-8F8F-48B7-9852-CA3FC0568717}" type="datetimeFigureOut">
              <a:rPr lang="zh-CN" altLang="en-US" smtClean="0"/>
              <a:t>2022/10/30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544C4B4-8F8F-48B7-9852-CA3FC0568717}" type="datetimeFigureOut">
              <a:rPr lang="zh-CN" altLang="en-US" smtClean="0"/>
              <a:t>2022/10/30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544C4B4-8F8F-48B7-9852-CA3FC0568717}" type="datetimeFigureOut">
              <a:rPr lang="zh-CN" altLang="en-US" smtClean="0"/>
              <a:t>2022/10/30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544C4B4-8F8F-48B7-9852-CA3FC0568717}" type="datetimeFigureOut">
              <a:rPr lang="zh-CN" altLang="en-US" smtClean="0"/>
              <a:t>2022/10/30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E544C4B4-8F8F-48B7-9852-CA3FC0568717}" type="datetimeFigureOut">
              <a:rPr lang="zh-CN" altLang="en-US" smtClean="0"/>
              <a:t>2022/10/30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E544C4B4-8F8F-48B7-9852-CA3FC0568717}" type="datetimeFigureOut">
              <a:rPr lang="zh-CN" altLang="en-US" smtClean="0"/>
              <a:t>2022/10/30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E544C4B4-8F8F-48B7-9852-CA3FC0568717}" type="datetimeFigureOut">
              <a:rPr lang="zh-CN" altLang="en-US" smtClean="0"/>
              <a:t>2022/10/30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E544C4B4-8F8F-48B7-9852-CA3FC0568717}" type="datetimeFigureOut">
              <a:rPr lang="zh-CN" altLang="en-US" smtClean="0"/>
              <a:t>2022/10/30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544C4B4-8F8F-48B7-9852-CA3FC0568717}" type="datetimeFigureOut">
              <a:rPr lang="zh-CN" altLang="en-US" smtClean="0"/>
              <a:t>2022/10/30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E544C4B4-8F8F-48B7-9852-CA3FC0568717}" type="datetimeFigureOut">
              <a:rPr lang="zh-CN" altLang="en-US" smtClean="0"/>
              <a:t>2022/10/30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E544C4B4-8F8F-48B7-9852-CA3FC0568717}" type="datetimeFigureOut">
              <a:rPr lang="zh-CN" altLang="en-US" smtClean="0"/>
              <a:t>2022/10/30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44C4B4-8F8F-48B7-9852-CA3FC0568717}" type="datetimeFigureOut">
              <a:rPr lang="zh-CN" altLang="en-US" smtClean="0"/>
              <a:t>2022/10/30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4159E3-3D21-4C12-9057-C9ABAB3A68C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hyperlink" Target="../../../Administrator/&#25105;&#30340;&#30005;&#33041;" TargetMode="External"/><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file:///C:\Documents%20and%20Settings\chl\My%20Documents\3T23.tif" TargetMode="Externa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control" Target="../activeX/activeX1.xml"/><Relationship Id="rId1" Type="http://schemas.openxmlformats.org/officeDocument/2006/relationships/vmlDrawing" Target="../drawings/vmlDrawing1.vml"/><Relationship Id="rId5" Type="http://schemas.openxmlformats.org/officeDocument/2006/relationships/image" Target="../media/image5.wmf"/><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hyperlink" Target="../../../Administrator/&#25105;&#30340;&#30005;&#33041;" TargetMode="External"/><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file:///C:\Documents%20and%20Settings\chl\My%20Documents\3T17.tif" TargetMode="Externa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3805415" y="3482431"/>
            <a:ext cx="5015856" cy="769441"/>
          </a:xfrm>
          <a:prstGeom prst="rect">
            <a:avLst/>
          </a:prstGeom>
          <a:noFill/>
        </p:spPr>
        <p:txBody>
          <a:bodyPr wrap="square" rtlCol="0">
            <a:spAutoFit/>
          </a:bodyPr>
          <a:lstStyle/>
          <a:p>
            <a:r>
              <a:rPr lang="zh-CN" altLang="en-US" sz="4400" b="1" dirty="0" smtClean="0">
                <a:solidFill>
                  <a:srgbClr val="008B8F"/>
                </a:solidFill>
                <a:latin typeface="华文行楷" panose="02010800040101010101" pitchFamily="2" charset="-122"/>
                <a:ea typeface="华文行楷" panose="02010800040101010101" pitchFamily="2" charset="-122"/>
              </a:rPr>
              <a:t>项目四</a:t>
            </a:r>
            <a:r>
              <a:rPr lang="en-US" altLang="zh-CN" sz="4400" b="1" dirty="0" smtClean="0">
                <a:solidFill>
                  <a:srgbClr val="008B8F"/>
                </a:solidFill>
                <a:latin typeface="华文行楷" panose="02010800040101010101" pitchFamily="2" charset="-122"/>
                <a:ea typeface="华文行楷" panose="02010800040101010101" pitchFamily="2" charset="-122"/>
              </a:rPr>
              <a:t>  </a:t>
            </a:r>
            <a:r>
              <a:rPr lang="zh-CN" altLang="en-US" sz="4400" b="1" dirty="0">
                <a:solidFill>
                  <a:srgbClr val="008B8F"/>
                </a:solidFill>
                <a:latin typeface="华文行楷" panose="02010800040101010101" pitchFamily="2" charset="-122"/>
                <a:ea typeface="华文行楷" panose="02010800040101010101" pitchFamily="2" charset="-122"/>
              </a:rPr>
              <a:t>位移</a:t>
            </a:r>
            <a:r>
              <a:rPr lang="zh-CN" altLang="en-US" sz="4400" b="1" dirty="0" smtClean="0">
                <a:solidFill>
                  <a:srgbClr val="008B8F"/>
                </a:solidFill>
                <a:latin typeface="华文行楷" panose="02010800040101010101" pitchFamily="2" charset="-122"/>
                <a:ea typeface="华文行楷" panose="02010800040101010101" pitchFamily="2" charset="-122"/>
              </a:rPr>
              <a:t>检测</a:t>
            </a:r>
            <a:endParaRPr lang="zh-CN" altLang="en-US" sz="4400" b="1" dirty="0">
              <a:solidFill>
                <a:srgbClr val="008B8F"/>
              </a:solidFill>
              <a:latin typeface="华文行楷" panose="02010800040101010101" pitchFamily="2" charset="-122"/>
              <a:ea typeface="华文行楷" panose="02010800040101010101" pitchFamily="2" charset="-122"/>
            </a:endParaRPr>
          </a:p>
        </p:txBody>
      </p:sp>
      <p:pic>
        <p:nvPicPr>
          <p:cNvPr id="8" name="图片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515005"/>
            <a:ext cx="12192000" cy="2752880"/>
          </a:xfrm>
          <a:prstGeom prst="rect">
            <a:avLst/>
          </a:prstGeom>
        </p:spPr>
      </p:pic>
      <p:pic>
        <p:nvPicPr>
          <p:cNvPr id="4" name="图片 3"/>
          <p:cNvPicPr>
            <a:picLocks noChangeAspect="1"/>
          </p:cNvPicPr>
          <p:nvPr/>
        </p:nvPicPr>
        <p:blipFill>
          <a:blip r:embed="rId3">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9642764" y="27710"/>
            <a:ext cx="2549236" cy="1510000"/>
          </a:xfrm>
          <a:prstGeom prst="rect">
            <a:avLst/>
          </a:prstGeom>
        </p:spPr>
      </p:pic>
      <p:sp>
        <p:nvSpPr>
          <p:cNvPr id="6" name="矩形 5"/>
          <p:cNvSpPr/>
          <p:nvPr/>
        </p:nvSpPr>
        <p:spPr>
          <a:xfrm>
            <a:off x="144573" y="755000"/>
            <a:ext cx="8494633" cy="923330"/>
          </a:xfrm>
          <a:prstGeom prst="rect">
            <a:avLst/>
          </a:prstGeom>
          <a:noFill/>
        </p:spPr>
        <p:txBody>
          <a:bodyPr wrap="none" lIns="91440" tIns="45720" rIns="91440" bIns="45720">
            <a:spAutoFit/>
          </a:bodyPr>
          <a:lstStyle/>
          <a:p>
            <a:pPr algn="ctr"/>
            <a:r>
              <a:rPr lang="zh-CN" altLang="en-US" sz="54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华文隶书" panose="02010800040101010101" pitchFamily="2" charset="-122"/>
                <a:ea typeface="华文隶书" panose="02010800040101010101" pitchFamily="2" charset="-122"/>
              </a:rPr>
              <a:t>传感器与智能检测技术应用</a:t>
            </a:r>
            <a:endParaRPr lang="zh-CN" altLang="en-US" sz="5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华文隶书" panose="02010800040101010101" pitchFamily="2" charset="-122"/>
              <a:ea typeface="华文隶书" panose="02010800040101010101" pitchFamily="2"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2"/>
          <a:stretch>
            <a:fillRect/>
          </a:stretch>
        </p:blipFill>
        <p:spPr>
          <a:xfrm>
            <a:off x="13159" y="-5865"/>
            <a:ext cx="12192000" cy="6858000"/>
          </a:xfrm>
          <a:prstGeom prst="rect">
            <a:avLst/>
          </a:prstGeom>
        </p:spPr>
      </p:pic>
      <p:sp>
        <p:nvSpPr>
          <p:cNvPr id="9" name="矩形 8"/>
          <p:cNvSpPr/>
          <p:nvPr/>
        </p:nvSpPr>
        <p:spPr>
          <a:xfrm>
            <a:off x="693419" y="167990"/>
            <a:ext cx="3906289" cy="451406"/>
          </a:xfrm>
          <a:prstGeom prst="rect">
            <a:avLst/>
          </a:prstGeom>
        </p:spPr>
        <p:txBody>
          <a:bodyPr wrap="square">
            <a:spAutoFit/>
          </a:bodyPr>
          <a:lstStyle/>
          <a:p>
            <a:pPr>
              <a:lnSpc>
                <a:spcPts val="2800"/>
              </a:lnSpc>
            </a:pPr>
            <a:r>
              <a:rPr lang="zh-CN" altLang="en-US" sz="2000" spc="200" dirty="0" smtClean="0">
                <a:latin typeface="华文隶书" panose="02010800040101010101" pitchFamily="2" charset="-122"/>
                <a:ea typeface="华文隶书" panose="02010800040101010101" pitchFamily="2" charset="-122"/>
                <a:cs typeface="微软雅黑" panose="020B0503020204020204" charset="-122"/>
                <a:sym typeface="+mn-ea"/>
              </a:rPr>
              <a:t>二、互感</a:t>
            </a:r>
            <a:r>
              <a:rPr lang="zh-CN" altLang="en-US" sz="2000" spc="200" dirty="0">
                <a:latin typeface="华文隶书" panose="02010800040101010101" pitchFamily="2" charset="-122"/>
                <a:ea typeface="华文隶书" panose="02010800040101010101" pitchFamily="2" charset="-122"/>
                <a:cs typeface="微软雅黑" panose="020B0503020204020204" charset="-122"/>
                <a:sym typeface="+mn-ea"/>
              </a:rPr>
              <a:t>式传感器及其</a:t>
            </a:r>
            <a:r>
              <a:rPr lang="zh-CN" altLang="en-US" sz="2000" spc="200" dirty="0" smtClean="0">
                <a:latin typeface="华文隶书" panose="02010800040101010101" pitchFamily="2" charset="-122"/>
                <a:ea typeface="华文隶书" panose="02010800040101010101" pitchFamily="2" charset="-122"/>
                <a:cs typeface="微软雅黑" panose="020B0503020204020204" charset="-122"/>
                <a:sym typeface="+mn-ea"/>
              </a:rPr>
              <a:t>应用</a:t>
            </a:r>
            <a:endParaRPr lang="zh-CN" altLang="en-US" sz="20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693417" y="1010412"/>
            <a:ext cx="5333309" cy="477054"/>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4.</a:t>
            </a:r>
            <a:r>
              <a:rPr lang="zh-CN" altLang="en-US" sz="2800" b="1" dirty="0">
                <a:latin typeface="华文行楷" panose="02010800040101010101" pitchFamily="2" charset="-122"/>
                <a:ea typeface="华文行楷" panose="02010800040101010101" pitchFamily="2" charset="-122"/>
                <a:cs typeface="微软雅黑" panose="020B0503020204020204" charset="-122"/>
              </a:rPr>
              <a:t>电涡流传感器的测量电路 </a:t>
            </a:r>
          </a:p>
        </p:txBody>
      </p:sp>
      <p:sp>
        <p:nvSpPr>
          <p:cNvPr id="11" name="矩形 10"/>
          <p:cNvSpPr/>
          <p:nvPr/>
        </p:nvSpPr>
        <p:spPr>
          <a:xfrm>
            <a:off x="7111396" y="5257191"/>
            <a:ext cx="4345426" cy="400110"/>
          </a:xfrm>
          <a:prstGeom prst="rect">
            <a:avLst/>
          </a:prstGeom>
        </p:spPr>
        <p:txBody>
          <a:bodyPr vert="horz" wrap="square">
            <a:spAutoFit/>
          </a:bodyPr>
          <a:lstStyle/>
          <a:p>
            <a:pPr algn="ctr"/>
            <a:r>
              <a:rPr lang="zh-CN" altLang="en-US" sz="2000" dirty="0" smtClean="0">
                <a:latin typeface="Times New Roman" panose="02020603050405020304" pitchFamily="18" charset="0"/>
                <a:ea typeface="华文隶书" panose="02010800040101010101" pitchFamily="2" charset="-122"/>
                <a:cs typeface="Times New Roman" panose="02020603050405020304" pitchFamily="18" charset="0"/>
              </a:rPr>
              <a:t>图</a:t>
            </a:r>
            <a:r>
              <a:rPr lang="en-US" altLang="zh-CN" sz="2000" dirty="0" smtClean="0">
                <a:latin typeface="Times New Roman" panose="02020603050405020304" pitchFamily="18" charset="0"/>
                <a:ea typeface="华文隶书" panose="02010800040101010101" pitchFamily="2" charset="-122"/>
                <a:cs typeface="Times New Roman" panose="02020603050405020304" pitchFamily="18" charset="0"/>
              </a:rPr>
              <a:t>4  </a:t>
            </a:r>
            <a:r>
              <a:rPr lang="zh-CN" altLang="en-US" sz="2000" dirty="0" smtClean="0">
                <a:latin typeface="Times New Roman" panose="02020603050405020304" pitchFamily="18" charset="0"/>
                <a:ea typeface="华文隶书" panose="02010800040101010101" pitchFamily="2" charset="-122"/>
                <a:cs typeface="Times New Roman" panose="02020603050405020304" pitchFamily="18" charset="0"/>
              </a:rPr>
              <a:t>电桥</a:t>
            </a:r>
            <a:r>
              <a:rPr lang="zh-CN" altLang="en-US" sz="2000" dirty="0">
                <a:latin typeface="Times New Roman" panose="02020603050405020304" pitchFamily="18" charset="0"/>
                <a:ea typeface="华文隶书" panose="02010800040101010101" pitchFamily="2" charset="-122"/>
                <a:cs typeface="Times New Roman" panose="02020603050405020304" pitchFamily="18" charset="0"/>
              </a:rPr>
              <a:t>测量</a:t>
            </a:r>
            <a:r>
              <a:rPr lang="zh-CN" altLang="en-US" sz="2000" dirty="0" smtClean="0">
                <a:latin typeface="Times New Roman" panose="02020603050405020304" pitchFamily="18" charset="0"/>
                <a:ea typeface="华文隶书" panose="02010800040101010101" pitchFamily="2" charset="-122"/>
                <a:cs typeface="Times New Roman" panose="02020603050405020304" pitchFamily="18" charset="0"/>
              </a:rPr>
              <a:t>电路</a:t>
            </a:r>
            <a:endParaRPr lang="zh-CN" altLang="en-US" sz="2000" dirty="0">
              <a:latin typeface="Times New Roman" panose="02020603050405020304" pitchFamily="18" charset="0"/>
              <a:ea typeface="华文隶书" panose="02010800040101010101" pitchFamily="2" charset="-122"/>
              <a:cs typeface="Times New Roman" panose="02020603050405020304" pitchFamily="18" charset="0"/>
            </a:endParaRPr>
          </a:p>
        </p:txBody>
      </p:sp>
      <p:sp>
        <p:nvSpPr>
          <p:cNvPr id="14" name="矩形 13"/>
          <p:cNvSpPr/>
          <p:nvPr/>
        </p:nvSpPr>
        <p:spPr>
          <a:xfrm>
            <a:off x="693418" y="1990110"/>
            <a:ext cx="5067767" cy="1624227"/>
          </a:xfrm>
          <a:prstGeom prst="rect">
            <a:avLst/>
          </a:prstGeom>
          <a:ln>
            <a:solidFill>
              <a:srgbClr val="92D050"/>
            </a:solidFill>
          </a:ln>
        </p:spPr>
        <p:txBody>
          <a:bodyPr wrap="square">
            <a:spAutoFit/>
          </a:bodyPr>
          <a:lstStyle/>
          <a:p>
            <a:pPr algn="just">
              <a:lnSpc>
                <a:spcPts val="3000"/>
              </a:lnSpc>
            </a:pPr>
            <a:r>
              <a:rPr lang="zh-CN" altLang="en-US" sz="2400" dirty="0">
                <a:latin typeface="Times New Roman" panose="02020603050405020304" pitchFamily="18" charset="0"/>
                <a:ea typeface="华文隶书" panose="02010800040101010101" pitchFamily="2" charset="-122"/>
                <a:cs typeface="Times New Roman" panose="02020603050405020304" pitchFamily="18" charset="0"/>
              </a:rPr>
              <a:t>电感线圈的阻抗变化还要通过后续的测量电路转换为容易测量的电压的变化。常用的测量电路有以下三种</a:t>
            </a:r>
            <a:r>
              <a:rPr lang="zh-CN" altLang="en-US" sz="2400" dirty="0" smtClean="0">
                <a:latin typeface="Times New Roman" panose="02020603050405020304" pitchFamily="18" charset="0"/>
                <a:ea typeface="华文隶书" panose="02010800040101010101" pitchFamily="2" charset="-122"/>
                <a:cs typeface="Times New Roman" panose="02020603050405020304" pitchFamily="18" charset="0"/>
              </a:rPr>
              <a:t>。</a:t>
            </a:r>
            <a:endParaRPr lang="en-US" altLang="zh-CN" sz="2400" dirty="0" smtClean="0">
              <a:latin typeface="Times New Roman" panose="02020603050405020304" pitchFamily="18" charset="0"/>
              <a:ea typeface="华文隶书" panose="02010800040101010101" pitchFamily="2" charset="-122"/>
              <a:cs typeface="Times New Roman" panose="02020603050405020304" pitchFamily="18" charset="0"/>
            </a:endParaRPr>
          </a:p>
          <a:p>
            <a:pPr algn="just">
              <a:lnSpc>
                <a:spcPts val="3000"/>
              </a:lnSpc>
            </a:pPr>
            <a:r>
              <a:rPr lang="zh-CN" altLang="en-US" sz="2400" dirty="0" smtClean="0">
                <a:latin typeface="Times New Roman" panose="02020603050405020304" pitchFamily="18" charset="0"/>
                <a:ea typeface="华文隶书" panose="02010800040101010101" pitchFamily="2" charset="-122"/>
                <a:cs typeface="Times New Roman" panose="02020603050405020304" pitchFamily="18" charset="0"/>
              </a:rPr>
              <a:t>（</a:t>
            </a:r>
            <a:r>
              <a:rPr lang="en-US" altLang="zh-CN" sz="2400" dirty="0" smtClean="0">
                <a:latin typeface="Times New Roman" panose="02020603050405020304" pitchFamily="18" charset="0"/>
                <a:ea typeface="华文隶书" panose="02010800040101010101" pitchFamily="2" charset="-122"/>
                <a:cs typeface="Times New Roman" panose="02020603050405020304" pitchFamily="18" charset="0"/>
              </a:rPr>
              <a:t>1</a:t>
            </a:r>
            <a:r>
              <a:rPr lang="zh-CN" altLang="en-US" sz="2400" dirty="0" smtClean="0">
                <a:latin typeface="Times New Roman" panose="02020603050405020304" pitchFamily="18" charset="0"/>
                <a:ea typeface="华文隶书" panose="02010800040101010101" pitchFamily="2" charset="-122"/>
                <a:cs typeface="Times New Roman" panose="02020603050405020304" pitchFamily="18" charset="0"/>
              </a:rPr>
              <a:t>）电桥测量电路</a:t>
            </a:r>
            <a:endParaRPr lang="zh-CN" altLang="en-US" sz="2400" dirty="0">
              <a:latin typeface="Times New Roman" panose="02020603050405020304" pitchFamily="18" charset="0"/>
              <a:ea typeface="华文隶书" panose="02010800040101010101" pitchFamily="2" charset="-122"/>
              <a:cs typeface="Times New Roman" panose="02020603050405020304" pitchFamily="18" charset="0"/>
            </a:endParaRPr>
          </a:p>
        </p:txBody>
      </p:sp>
      <p:pic>
        <p:nvPicPr>
          <p:cNvPr id="10" name="Picture 5" descr="C:\Documents and Settings\chl\My Documents\3T23.tif">
            <a:hlinkClick r:id="rId3" action="ppaction://hlinkfile"/>
          </p:cNvPr>
          <p:cNvPicPr>
            <a:picLocks noChangeAspect="1" noChangeArrowheads="1"/>
          </p:cNvPicPr>
          <p:nvPr/>
        </p:nvPicPr>
        <p:blipFill>
          <a:blip r:embed="rId4" r:link="rId5" cstate="print">
            <a:extLst>
              <a:ext uri="{28A0092B-C50C-407E-A947-70E740481C1C}">
                <a14:useLocalDpi xmlns:a14="http://schemas.microsoft.com/office/drawing/2010/main" val="0"/>
              </a:ext>
            </a:extLst>
          </a:blip>
          <a:srcRect/>
          <a:stretch>
            <a:fillRect/>
          </a:stretch>
        </p:blipFill>
        <p:spPr bwMode="auto">
          <a:xfrm>
            <a:off x="6109159" y="1980097"/>
            <a:ext cx="5407244" cy="2886075"/>
          </a:xfrm>
          <a:prstGeom prst="rect">
            <a:avLst/>
          </a:prstGeom>
          <a:ln>
            <a:solidFill>
              <a:srgbClr val="92D050"/>
            </a:solidFill>
          </a:ln>
          <a:extLst>
            <a:ext uri="{909E8E84-426E-40DD-AFC4-6F175D3DCCD1}">
              <a14:hiddenFill xmlns:a14="http://schemas.microsoft.com/office/drawing/2010/main">
                <a:solidFill>
                  <a:srgbClr val="FFFFFF"/>
                </a:solidFill>
              </a14:hiddenFill>
            </a:ext>
          </a:extLst>
        </p:spPr>
      </p:pic>
      <p:sp>
        <p:nvSpPr>
          <p:cNvPr id="16" name="AutoShape 6" descr="10%"/>
          <p:cNvSpPr>
            <a:spLocks noChangeArrowheads="1"/>
          </p:cNvSpPr>
          <p:nvPr/>
        </p:nvSpPr>
        <p:spPr bwMode="auto">
          <a:xfrm>
            <a:off x="2646563" y="4037991"/>
            <a:ext cx="2387600" cy="1219200"/>
          </a:xfrm>
          <a:prstGeom prst="cloudCallout">
            <a:avLst>
              <a:gd name="adj1" fmla="val 66755"/>
              <a:gd name="adj2" fmla="val 48569"/>
            </a:avLst>
          </a:prstGeom>
          <a:pattFill prst="pct10">
            <a:fgClr>
              <a:srgbClr val="99CC00"/>
            </a:fgClr>
            <a:bgClr>
              <a:schemeClr val="bg1"/>
            </a:bgClr>
          </a:pattFill>
          <a:ln w="12700">
            <a:solidFill>
              <a:srgbClr val="8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p>
            <a:pPr algn="ctr"/>
            <a:r>
              <a:rPr lang="zh-CN" altLang="en-US" dirty="0">
                <a:latin typeface="Arial" panose="020B0604020202020204" pitchFamily="34" charset="0"/>
                <a:ea typeface="华文新魏" panose="02010800040101010101" pitchFamily="2" charset="-122"/>
              </a:rPr>
              <a:t>输出电压是如何反映被测量的变化？</a:t>
            </a:r>
          </a:p>
        </p:txBody>
      </p:sp>
    </p:spTree>
    <p:extLst>
      <p:ext uri="{BB962C8B-B14F-4D97-AF65-F5344CB8AC3E}">
        <p14:creationId xmlns:p14="http://schemas.microsoft.com/office/powerpoint/2010/main" val="49724738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2"/>
          <a:stretch>
            <a:fillRect/>
          </a:stretch>
        </p:blipFill>
        <p:spPr>
          <a:xfrm>
            <a:off x="13159" y="-5865"/>
            <a:ext cx="12192000" cy="6858000"/>
          </a:xfrm>
          <a:prstGeom prst="rect">
            <a:avLst/>
          </a:prstGeom>
        </p:spPr>
      </p:pic>
      <p:sp>
        <p:nvSpPr>
          <p:cNvPr id="9" name="矩形 8"/>
          <p:cNvSpPr/>
          <p:nvPr/>
        </p:nvSpPr>
        <p:spPr>
          <a:xfrm>
            <a:off x="693419" y="167990"/>
            <a:ext cx="3906289" cy="451406"/>
          </a:xfrm>
          <a:prstGeom prst="rect">
            <a:avLst/>
          </a:prstGeom>
        </p:spPr>
        <p:txBody>
          <a:bodyPr wrap="square">
            <a:spAutoFit/>
          </a:bodyPr>
          <a:lstStyle/>
          <a:p>
            <a:pPr>
              <a:lnSpc>
                <a:spcPts val="2800"/>
              </a:lnSpc>
            </a:pPr>
            <a:r>
              <a:rPr lang="zh-CN" altLang="en-US" sz="2000" spc="200" dirty="0" smtClean="0">
                <a:latin typeface="华文隶书" panose="02010800040101010101" pitchFamily="2" charset="-122"/>
                <a:ea typeface="华文隶书" panose="02010800040101010101" pitchFamily="2" charset="-122"/>
                <a:cs typeface="微软雅黑" panose="020B0503020204020204" charset="-122"/>
                <a:sym typeface="+mn-ea"/>
              </a:rPr>
              <a:t>二、互感</a:t>
            </a:r>
            <a:r>
              <a:rPr lang="zh-CN" altLang="en-US" sz="2000" spc="200" dirty="0">
                <a:latin typeface="华文隶书" panose="02010800040101010101" pitchFamily="2" charset="-122"/>
                <a:ea typeface="华文隶书" panose="02010800040101010101" pitchFamily="2" charset="-122"/>
                <a:cs typeface="微软雅黑" panose="020B0503020204020204" charset="-122"/>
                <a:sym typeface="+mn-ea"/>
              </a:rPr>
              <a:t>式传感器及其</a:t>
            </a:r>
            <a:r>
              <a:rPr lang="zh-CN" altLang="en-US" sz="2000" spc="200" dirty="0" smtClean="0">
                <a:latin typeface="华文隶书" panose="02010800040101010101" pitchFamily="2" charset="-122"/>
                <a:ea typeface="华文隶书" panose="02010800040101010101" pitchFamily="2" charset="-122"/>
                <a:cs typeface="微软雅黑" panose="020B0503020204020204" charset="-122"/>
                <a:sym typeface="+mn-ea"/>
              </a:rPr>
              <a:t>应用</a:t>
            </a:r>
            <a:endParaRPr lang="zh-CN" altLang="en-US" sz="20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693417" y="1010412"/>
            <a:ext cx="5333309" cy="477054"/>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4.</a:t>
            </a:r>
            <a:r>
              <a:rPr lang="zh-CN" altLang="en-US" sz="2800" b="1" dirty="0">
                <a:latin typeface="华文行楷" panose="02010800040101010101" pitchFamily="2" charset="-122"/>
                <a:ea typeface="华文行楷" panose="02010800040101010101" pitchFamily="2" charset="-122"/>
                <a:cs typeface="微软雅黑" panose="020B0503020204020204" charset="-122"/>
              </a:rPr>
              <a:t>电涡流传感器的测量电路 </a:t>
            </a:r>
          </a:p>
        </p:txBody>
      </p:sp>
      <p:sp>
        <p:nvSpPr>
          <p:cNvPr id="11" name="矩形 10"/>
          <p:cNvSpPr/>
          <p:nvPr/>
        </p:nvSpPr>
        <p:spPr>
          <a:xfrm>
            <a:off x="6917432" y="5057136"/>
            <a:ext cx="4345426" cy="400110"/>
          </a:xfrm>
          <a:prstGeom prst="rect">
            <a:avLst/>
          </a:prstGeom>
        </p:spPr>
        <p:txBody>
          <a:bodyPr vert="horz" wrap="square">
            <a:spAutoFit/>
          </a:bodyPr>
          <a:lstStyle/>
          <a:p>
            <a:pPr algn="ctr"/>
            <a:r>
              <a:rPr lang="zh-CN" altLang="en-US" sz="2000" dirty="0" smtClean="0">
                <a:latin typeface="Times New Roman" panose="02020603050405020304" pitchFamily="18" charset="0"/>
                <a:ea typeface="华文隶书" panose="02010800040101010101" pitchFamily="2" charset="-122"/>
                <a:cs typeface="Times New Roman" panose="02020603050405020304" pitchFamily="18" charset="0"/>
              </a:rPr>
              <a:t>图</a:t>
            </a:r>
            <a:r>
              <a:rPr lang="en-US" altLang="zh-CN" sz="2000" dirty="0" smtClean="0">
                <a:latin typeface="Times New Roman" panose="02020603050405020304" pitchFamily="18" charset="0"/>
                <a:ea typeface="华文隶书" panose="02010800040101010101" pitchFamily="2" charset="-122"/>
                <a:cs typeface="Times New Roman" panose="02020603050405020304" pitchFamily="18" charset="0"/>
              </a:rPr>
              <a:t>5  </a:t>
            </a:r>
            <a:r>
              <a:rPr lang="zh-CN" altLang="en-US" sz="2000" dirty="0" smtClean="0">
                <a:latin typeface="Times New Roman" panose="02020603050405020304" pitchFamily="18" charset="0"/>
                <a:ea typeface="华文隶书" panose="02010800040101010101" pitchFamily="2" charset="-122"/>
                <a:cs typeface="Times New Roman" panose="02020603050405020304" pitchFamily="18" charset="0"/>
              </a:rPr>
              <a:t>定</a:t>
            </a:r>
            <a:r>
              <a:rPr lang="zh-CN" altLang="en-US" sz="2000" dirty="0">
                <a:latin typeface="Times New Roman" panose="02020603050405020304" pitchFamily="18" charset="0"/>
                <a:ea typeface="华文隶书" panose="02010800040101010101" pitchFamily="2" charset="-122"/>
                <a:cs typeface="Times New Roman" panose="02020603050405020304" pitchFamily="18" charset="0"/>
              </a:rPr>
              <a:t>频调幅测量电路</a:t>
            </a:r>
          </a:p>
        </p:txBody>
      </p:sp>
      <p:sp>
        <p:nvSpPr>
          <p:cNvPr id="14" name="矩形 13"/>
          <p:cNvSpPr/>
          <p:nvPr/>
        </p:nvSpPr>
        <p:spPr>
          <a:xfrm>
            <a:off x="693418" y="1990110"/>
            <a:ext cx="5067767" cy="1624227"/>
          </a:xfrm>
          <a:prstGeom prst="rect">
            <a:avLst/>
          </a:prstGeom>
          <a:ln>
            <a:solidFill>
              <a:srgbClr val="92D050"/>
            </a:solidFill>
          </a:ln>
        </p:spPr>
        <p:txBody>
          <a:bodyPr wrap="square">
            <a:spAutoFit/>
          </a:bodyPr>
          <a:lstStyle/>
          <a:p>
            <a:pPr algn="just">
              <a:lnSpc>
                <a:spcPts val="3000"/>
              </a:lnSpc>
            </a:pPr>
            <a:r>
              <a:rPr lang="zh-CN" altLang="en-US" sz="2400" dirty="0">
                <a:latin typeface="Times New Roman" panose="02020603050405020304" pitchFamily="18" charset="0"/>
                <a:ea typeface="华文隶书" panose="02010800040101010101" pitchFamily="2" charset="-122"/>
                <a:cs typeface="Times New Roman" panose="02020603050405020304" pitchFamily="18" charset="0"/>
              </a:rPr>
              <a:t>电感线圈的阻抗变化还要通过后续的测量电路转换为容易测量的电压的变化。常用的测量电路有以下三种</a:t>
            </a:r>
            <a:r>
              <a:rPr lang="zh-CN" altLang="en-US" sz="2400" dirty="0" smtClean="0">
                <a:latin typeface="Times New Roman" panose="02020603050405020304" pitchFamily="18" charset="0"/>
                <a:ea typeface="华文隶书" panose="02010800040101010101" pitchFamily="2" charset="-122"/>
                <a:cs typeface="Times New Roman" panose="02020603050405020304" pitchFamily="18" charset="0"/>
              </a:rPr>
              <a:t>。</a:t>
            </a:r>
            <a:endParaRPr lang="en-US" altLang="zh-CN" sz="2400" dirty="0" smtClean="0">
              <a:latin typeface="Times New Roman" panose="02020603050405020304" pitchFamily="18" charset="0"/>
              <a:ea typeface="华文隶书" panose="02010800040101010101" pitchFamily="2" charset="-122"/>
              <a:cs typeface="Times New Roman" panose="02020603050405020304" pitchFamily="18" charset="0"/>
            </a:endParaRPr>
          </a:p>
          <a:p>
            <a:pPr algn="just">
              <a:lnSpc>
                <a:spcPts val="3000"/>
              </a:lnSpc>
            </a:pPr>
            <a:r>
              <a:rPr lang="zh-CN" altLang="en-US" sz="2400" dirty="0" smtClean="0">
                <a:latin typeface="Times New Roman" panose="02020603050405020304" pitchFamily="18" charset="0"/>
                <a:ea typeface="华文隶书" panose="02010800040101010101" pitchFamily="2" charset="-122"/>
                <a:cs typeface="Times New Roman" panose="02020603050405020304" pitchFamily="18" charset="0"/>
              </a:rPr>
              <a:t>（</a:t>
            </a:r>
            <a:r>
              <a:rPr lang="en-US" altLang="zh-CN" sz="2400" dirty="0" smtClean="0">
                <a:latin typeface="Times New Roman" panose="02020603050405020304" pitchFamily="18" charset="0"/>
                <a:ea typeface="华文隶书" panose="02010800040101010101" pitchFamily="2" charset="-122"/>
                <a:cs typeface="Times New Roman" panose="02020603050405020304" pitchFamily="18" charset="0"/>
              </a:rPr>
              <a:t>2</a:t>
            </a:r>
            <a:r>
              <a:rPr lang="zh-CN" altLang="en-US" sz="2400" dirty="0" smtClean="0">
                <a:latin typeface="Times New Roman" panose="02020603050405020304" pitchFamily="18" charset="0"/>
                <a:ea typeface="华文隶书" panose="02010800040101010101" pitchFamily="2" charset="-122"/>
                <a:cs typeface="Times New Roman" panose="02020603050405020304" pitchFamily="18" charset="0"/>
              </a:rPr>
              <a:t>）定频调幅测量电路</a:t>
            </a:r>
            <a:endParaRPr lang="zh-CN" altLang="en-US" sz="2400" dirty="0">
              <a:latin typeface="Times New Roman" panose="02020603050405020304" pitchFamily="18" charset="0"/>
              <a:ea typeface="华文隶书" panose="02010800040101010101" pitchFamily="2" charset="-122"/>
              <a:cs typeface="Times New Roman" panose="02020603050405020304" pitchFamily="18" charset="0"/>
            </a:endParaRPr>
          </a:p>
        </p:txBody>
      </p:sp>
      <p:sp>
        <p:nvSpPr>
          <p:cNvPr id="16" name="AutoShape 6" descr="10%"/>
          <p:cNvSpPr>
            <a:spLocks noChangeArrowheads="1"/>
          </p:cNvSpPr>
          <p:nvPr/>
        </p:nvSpPr>
        <p:spPr bwMode="auto">
          <a:xfrm>
            <a:off x="2646563" y="4037991"/>
            <a:ext cx="2387600" cy="1219200"/>
          </a:xfrm>
          <a:prstGeom prst="cloudCallout">
            <a:avLst>
              <a:gd name="adj1" fmla="val 66755"/>
              <a:gd name="adj2" fmla="val 48569"/>
            </a:avLst>
          </a:prstGeom>
          <a:pattFill prst="pct10">
            <a:fgClr>
              <a:srgbClr val="99CC00"/>
            </a:fgClr>
            <a:bgClr>
              <a:schemeClr val="bg1"/>
            </a:bgClr>
          </a:pattFill>
          <a:ln w="12700">
            <a:solidFill>
              <a:srgbClr val="8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p>
            <a:pPr algn="ctr"/>
            <a:r>
              <a:rPr lang="zh-CN" altLang="en-US" dirty="0">
                <a:latin typeface="Arial" panose="020B0604020202020204" pitchFamily="34" charset="0"/>
                <a:ea typeface="华文新魏" panose="02010800040101010101" pitchFamily="2" charset="-122"/>
              </a:rPr>
              <a:t>指示表是如何反映被测量的变化？</a:t>
            </a:r>
          </a:p>
        </p:txBody>
      </p:sp>
      <p:pic>
        <p:nvPicPr>
          <p:cNvPr id="12"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21870" y="1990110"/>
            <a:ext cx="5522604" cy="2901950"/>
          </a:xfrm>
          <a:prstGeom prst="rect">
            <a:avLst/>
          </a:prstGeom>
          <a:ln>
            <a:solidFill>
              <a:srgbClr val="92D050"/>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31670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2"/>
          <a:stretch>
            <a:fillRect/>
          </a:stretch>
        </p:blipFill>
        <p:spPr>
          <a:xfrm>
            <a:off x="13159" y="-5865"/>
            <a:ext cx="12192000" cy="6858000"/>
          </a:xfrm>
          <a:prstGeom prst="rect">
            <a:avLst/>
          </a:prstGeom>
        </p:spPr>
      </p:pic>
      <p:sp>
        <p:nvSpPr>
          <p:cNvPr id="9" name="矩形 8"/>
          <p:cNvSpPr/>
          <p:nvPr/>
        </p:nvSpPr>
        <p:spPr>
          <a:xfrm>
            <a:off x="693419" y="167990"/>
            <a:ext cx="3906289" cy="451406"/>
          </a:xfrm>
          <a:prstGeom prst="rect">
            <a:avLst/>
          </a:prstGeom>
        </p:spPr>
        <p:txBody>
          <a:bodyPr wrap="square">
            <a:spAutoFit/>
          </a:bodyPr>
          <a:lstStyle/>
          <a:p>
            <a:pPr>
              <a:lnSpc>
                <a:spcPts val="2800"/>
              </a:lnSpc>
            </a:pPr>
            <a:r>
              <a:rPr lang="zh-CN" altLang="en-US" sz="2000" spc="200" dirty="0" smtClean="0">
                <a:latin typeface="华文隶书" panose="02010800040101010101" pitchFamily="2" charset="-122"/>
                <a:ea typeface="华文隶书" panose="02010800040101010101" pitchFamily="2" charset="-122"/>
                <a:cs typeface="微软雅黑" panose="020B0503020204020204" charset="-122"/>
                <a:sym typeface="+mn-ea"/>
              </a:rPr>
              <a:t>二、互感</a:t>
            </a:r>
            <a:r>
              <a:rPr lang="zh-CN" altLang="en-US" sz="2000" spc="200" dirty="0">
                <a:latin typeface="华文隶书" panose="02010800040101010101" pitchFamily="2" charset="-122"/>
                <a:ea typeface="华文隶书" panose="02010800040101010101" pitchFamily="2" charset="-122"/>
                <a:cs typeface="微软雅黑" panose="020B0503020204020204" charset="-122"/>
                <a:sym typeface="+mn-ea"/>
              </a:rPr>
              <a:t>式传感器及其</a:t>
            </a:r>
            <a:r>
              <a:rPr lang="zh-CN" altLang="en-US" sz="2000" spc="200" dirty="0" smtClean="0">
                <a:latin typeface="华文隶书" panose="02010800040101010101" pitchFamily="2" charset="-122"/>
                <a:ea typeface="华文隶书" panose="02010800040101010101" pitchFamily="2" charset="-122"/>
                <a:cs typeface="微软雅黑" panose="020B0503020204020204" charset="-122"/>
                <a:sym typeface="+mn-ea"/>
              </a:rPr>
              <a:t>应用</a:t>
            </a:r>
            <a:endParaRPr lang="zh-CN" altLang="en-US" sz="20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693417" y="1010412"/>
            <a:ext cx="5333309" cy="477054"/>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4.</a:t>
            </a:r>
            <a:r>
              <a:rPr lang="zh-CN" altLang="en-US" sz="2800" b="1" dirty="0">
                <a:latin typeface="华文行楷" panose="02010800040101010101" pitchFamily="2" charset="-122"/>
                <a:ea typeface="华文行楷" panose="02010800040101010101" pitchFamily="2" charset="-122"/>
                <a:cs typeface="微软雅黑" panose="020B0503020204020204" charset="-122"/>
              </a:rPr>
              <a:t>电涡流传感器的测量电路 </a:t>
            </a:r>
          </a:p>
        </p:txBody>
      </p:sp>
      <p:sp>
        <p:nvSpPr>
          <p:cNvPr id="11" name="矩形 10"/>
          <p:cNvSpPr/>
          <p:nvPr/>
        </p:nvSpPr>
        <p:spPr>
          <a:xfrm>
            <a:off x="6773910" y="5266626"/>
            <a:ext cx="4345426" cy="400110"/>
          </a:xfrm>
          <a:prstGeom prst="rect">
            <a:avLst/>
          </a:prstGeom>
        </p:spPr>
        <p:txBody>
          <a:bodyPr vert="horz" wrap="square">
            <a:spAutoFit/>
          </a:bodyPr>
          <a:lstStyle/>
          <a:p>
            <a:pPr algn="ctr"/>
            <a:r>
              <a:rPr lang="zh-CN" altLang="en-US" sz="2000" dirty="0" smtClean="0">
                <a:latin typeface="Times New Roman" panose="02020603050405020304" pitchFamily="18" charset="0"/>
                <a:ea typeface="华文隶书" panose="02010800040101010101" pitchFamily="2" charset="-122"/>
                <a:cs typeface="Times New Roman" panose="02020603050405020304" pitchFamily="18" charset="0"/>
              </a:rPr>
              <a:t>图</a:t>
            </a:r>
            <a:r>
              <a:rPr lang="en-US" altLang="zh-CN" sz="2000" dirty="0" smtClean="0">
                <a:latin typeface="Times New Roman" panose="02020603050405020304" pitchFamily="18" charset="0"/>
                <a:ea typeface="华文隶书" panose="02010800040101010101" pitchFamily="2" charset="-122"/>
                <a:cs typeface="Times New Roman" panose="02020603050405020304" pitchFamily="18" charset="0"/>
              </a:rPr>
              <a:t>6  </a:t>
            </a:r>
            <a:r>
              <a:rPr lang="zh-CN" altLang="en-US" sz="2000" dirty="0" smtClean="0">
                <a:latin typeface="Times New Roman" panose="02020603050405020304" pitchFamily="18" charset="0"/>
                <a:ea typeface="华文隶书" panose="02010800040101010101" pitchFamily="2" charset="-122"/>
                <a:cs typeface="Times New Roman" panose="02020603050405020304" pitchFamily="18" charset="0"/>
              </a:rPr>
              <a:t>调频</a:t>
            </a:r>
            <a:r>
              <a:rPr lang="zh-CN" altLang="en-US" sz="2000" dirty="0">
                <a:latin typeface="Times New Roman" panose="02020603050405020304" pitchFamily="18" charset="0"/>
                <a:ea typeface="华文隶书" panose="02010800040101010101" pitchFamily="2" charset="-122"/>
                <a:cs typeface="Times New Roman" panose="02020603050405020304" pitchFamily="18" charset="0"/>
              </a:rPr>
              <a:t>式测量电路原理</a:t>
            </a:r>
          </a:p>
        </p:txBody>
      </p:sp>
      <p:sp>
        <p:nvSpPr>
          <p:cNvPr id="14" name="矩形 13"/>
          <p:cNvSpPr/>
          <p:nvPr/>
        </p:nvSpPr>
        <p:spPr>
          <a:xfrm>
            <a:off x="693418" y="1990110"/>
            <a:ext cx="5067767" cy="2778389"/>
          </a:xfrm>
          <a:prstGeom prst="rect">
            <a:avLst/>
          </a:prstGeom>
          <a:ln>
            <a:solidFill>
              <a:srgbClr val="92D050"/>
            </a:solidFill>
          </a:ln>
        </p:spPr>
        <p:txBody>
          <a:bodyPr wrap="square">
            <a:spAutoFit/>
          </a:bodyPr>
          <a:lstStyle/>
          <a:p>
            <a:pPr algn="just">
              <a:lnSpc>
                <a:spcPts val="3000"/>
              </a:lnSpc>
            </a:pPr>
            <a:r>
              <a:rPr lang="zh-CN" altLang="en-US" sz="2400" dirty="0">
                <a:latin typeface="Times New Roman" panose="02020603050405020304" pitchFamily="18" charset="0"/>
                <a:ea typeface="华文隶书" panose="02010800040101010101" pitchFamily="2" charset="-122"/>
                <a:cs typeface="Times New Roman" panose="02020603050405020304" pitchFamily="18" charset="0"/>
              </a:rPr>
              <a:t> </a:t>
            </a:r>
            <a:r>
              <a:rPr lang="zh-CN" altLang="en-US" sz="2400" dirty="0" smtClean="0">
                <a:latin typeface="Times New Roman" panose="02020603050405020304" pitchFamily="18" charset="0"/>
                <a:ea typeface="华文隶书" panose="02010800040101010101" pitchFamily="2" charset="-122"/>
                <a:cs typeface="Times New Roman" panose="02020603050405020304" pitchFamily="18" charset="0"/>
              </a:rPr>
              <a:t>（</a:t>
            </a:r>
            <a:r>
              <a:rPr lang="en-US" altLang="zh-CN" sz="2400" dirty="0" smtClean="0">
                <a:latin typeface="Times New Roman" panose="02020603050405020304" pitchFamily="18" charset="0"/>
                <a:ea typeface="华文隶书" panose="02010800040101010101" pitchFamily="2" charset="-122"/>
                <a:cs typeface="Times New Roman" panose="02020603050405020304" pitchFamily="18" charset="0"/>
              </a:rPr>
              <a:t>3</a:t>
            </a:r>
            <a:r>
              <a:rPr lang="zh-CN" altLang="en-US" sz="2400" dirty="0" smtClean="0">
                <a:latin typeface="Times New Roman" panose="02020603050405020304" pitchFamily="18" charset="0"/>
                <a:ea typeface="华文隶书" panose="02010800040101010101" pitchFamily="2" charset="-122"/>
                <a:cs typeface="Times New Roman" panose="02020603050405020304" pitchFamily="18" charset="0"/>
              </a:rPr>
              <a:t>）</a:t>
            </a:r>
            <a:r>
              <a:rPr lang="zh-CN" altLang="en-US" sz="2400" dirty="0" smtClean="0">
                <a:latin typeface="Times New Roman" panose="02020603050405020304" pitchFamily="18" charset="0"/>
                <a:ea typeface="华文隶书" panose="02010800040101010101" pitchFamily="2" charset="-122"/>
                <a:cs typeface="Times New Roman" panose="02020603050405020304" pitchFamily="18" charset="0"/>
              </a:rPr>
              <a:t>调频</a:t>
            </a:r>
            <a:r>
              <a:rPr lang="zh-CN" altLang="en-US" sz="2400" dirty="0">
                <a:latin typeface="Times New Roman" panose="02020603050405020304" pitchFamily="18" charset="0"/>
                <a:ea typeface="华文隶书" panose="02010800040101010101" pitchFamily="2" charset="-122"/>
                <a:cs typeface="Times New Roman" panose="02020603050405020304" pitchFamily="18" charset="0"/>
              </a:rPr>
              <a:t>式测量电路原理如右图所示。传感器线圈接入</a:t>
            </a:r>
            <a:r>
              <a:rPr lang="en-US" altLang="zh-CN" sz="2400" dirty="0">
                <a:latin typeface="Times New Roman" panose="02020603050405020304" pitchFamily="18" charset="0"/>
                <a:ea typeface="华文隶书" panose="02010800040101010101" pitchFamily="2" charset="-122"/>
                <a:cs typeface="Times New Roman" panose="02020603050405020304" pitchFamily="18" charset="0"/>
              </a:rPr>
              <a:t>LC</a:t>
            </a:r>
            <a:r>
              <a:rPr lang="zh-CN" altLang="en-US" sz="2400" dirty="0">
                <a:latin typeface="Times New Roman" panose="02020603050405020304" pitchFamily="18" charset="0"/>
                <a:ea typeface="华文隶书" panose="02010800040101010101" pitchFamily="2" charset="-122"/>
                <a:cs typeface="Times New Roman" panose="02020603050405020304" pitchFamily="18" charset="0"/>
              </a:rPr>
              <a:t>振荡回路，当传感器与被测导体距离</a:t>
            </a:r>
            <a:r>
              <a:rPr lang="en-US" altLang="zh-CN" sz="2400" dirty="0">
                <a:latin typeface="Times New Roman" panose="02020603050405020304" pitchFamily="18" charset="0"/>
                <a:ea typeface="华文隶书" panose="02010800040101010101" pitchFamily="2" charset="-122"/>
                <a:cs typeface="Times New Roman" panose="02020603050405020304" pitchFamily="18" charset="0"/>
              </a:rPr>
              <a:t>x</a:t>
            </a:r>
            <a:r>
              <a:rPr lang="zh-CN" altLang="en-US" sz="2400" dirty="0">
                <a:latin typeface="Times New Roman" panose="02020603050405020304" pitchFamily="18" charset="0"/>
                <a:ea typeface="华文隶书" panose="02010800040101010101" pitchFamily="2" charset="-122"/>
                <a:cs typeface="Times New Roman" panose="02020603050405020304" pitchFamily="18" charset="0"/>
              </a:rPr>
              <a:t>改变时，由于电涡流的影响，</a:t>
            </a:r>
            <a:r>
              <a:rPr lang="en-US" altLang="zh-CN" sz="2400" dirty="0">
                <a:latin typeface="Times New Roman" panose="02020603050405020304" pitchFamily="18" charset="0"/>
                <a:ea typeface="华文隶书" panose="02010800040101010101" pitchFamily="2" charset="-122"/>
                <a:cs typeface="Times New Roman" panose="02020603050405020304" pitchFamily="18" charset="0"/>
              </a:rPr>
              <a:t>L</a:t>
            </a:r>
            <a:r>
              <a:rPr lang="zh-CN" altLang="en-US" sz="2400" dirty="0">
                <a:latin typeface="Times New Roman" panose="02020603050405020304" pitchFamily="18" charset="0"/>
                <a:ea typeface="华文隶书" panose="02010800040101010101" pitchFamily="2" charset="-122"/>
                <a:cs typeface="Times New Roman" panose="02020603050405020304" pitchFamily="18" charset="0"/>
              </a:rPr>
              <a:t>改变，导致振荡器频率改变。该频率可由数字频率计直接测量或通过频率电压变换后，再由电压表测得。</a:t>
            </a:r>
          </a:p>
        </p:txBody>
      </p:sp>
      <p:sp>
        <p:nvSpPr>
          <p:cNvPr id="16" name="AutoShape 6" descr="10%"/>
          <p:cNvSpPr>
            <a:spLocks noChangeArrowheads="1"/>
          </p:cNvSpPr>
          <p:nvPr/>
        </p:nvSpPr>
        <p:spPr bwMode="auto">
          <a:xfrm>
            <a:off x="3587531" y="5057136"/>
            <a:ext cx="2387600" cy="1219200"/>
          </a:xfrm>
          <a:prstGeom prst="cloudCallout">
            <a:avLst>
              <a:gd name="adj1" fmla="val 66755"/>
              <a:gd name="adj2" fmla="val 48569"/>
            </a:avLst>
          </a:prstGeom>
          <a:pattFill prst="pct10">
            <a:fgClr>
              <a:srgbClr val="99CC00"/>
            </a:fgClr>
            <a:bgClr>
              <a:schemeClr val="bg1"/>
            </a:bgClr>
          </a:pattFill>
          <a:ln w="12700">
            <a:solidFill>
              <a:srgbClr val="8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p>
            <a:pPr algn="ctr"/>
            <a:r>
              <a:rPr lang="zh-CN" altLang="en-US" dirty="0">
                <a:latin typeface="Arial" panose="020B0604020202020204" pitchFamily="34" charset="0"/>
                <a:ea typeface="华文新魏" panose="02010800040101010101" pitchFamily="2" charset="-122"/>
              </a:rPr>
              <a:t>指示表是如何反映被测量的变化？</a:t>
            </a:r>
          </a:p>
        </p:txBody>
      </p:sp>
      <p:pic>
        <p:nvPicPr>
          <p:cNvPr id="10" name="Picture 5" descr="照片6 0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33061" y="1937073"/>
            <a:ext cx="4486275" cy="3154363"/>
          </a:xfrm>
          <a:prstGeom prst="rect">
            <a:avLst/>
          </a:prstGeom>
          <a:ln>
            <a:solidFill>
              <a:srgbClr val="92D050"/>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8927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2"/>
          <a:stretch>
            <a:fillRect/>
          </a:stretch>
        </p:blipFill>
        <p:spPr>
          <a:xfrm>
            <a:off x="13159" y="-5865"/>
            <a:ext cx="12192000" cy="6858000"/>
          </a:xfrm>
          <a:prstGeom prst="rect">
            <a:avLst/>
          </a:prstGeom>
        </p:spPr>
      </p:pic>
      <p:sp>
        <p:nvSpPr>
          <p:cNvPr id="9" name="矩形 8"/>
          <p:cNvSpPr/>
          <p:nvPr/>
        </p:nvSpPr>
        <p:spPr>
          <a:xfrm>
            <a:off x="693419" y="167990"/>
            <a:ext cx="3906289" cy="451406"/>
          </a:xfrm>
          <a:prstGeom prst="rect">
            <a:avLst/>
          </a:prstGeom>
        </p:spPr>
        <p:txBody>
          <a:bodyPr wrap="square">
            <a:spAutoFit/>
          </a:bodyPr>
          <a:lstStyle/>
          <a:p>
            <a:pPr>
              <a:lnSpc>
                <a:spcPts val="2800"/>
              </a:lnSpc>
            </a:pPr>
            <a:r>
              <a:rPr lang="zh-CN" altLang="en-US" sz="2000" spc="200" dirty="0" smtClean="0">
                <a:latin typeface="华文隶书" panose="02010800040101010101" pitchFamily="2" charset="-122"/>
                <a:ea typeface="华文隶书" panose="02010800040101010101" pitchFamily="2" charset="-122"/>
                <a:cs typeface="微软雅黑" panose="020B0503020204020204" charset="-122"/>
                <a:sym typeface="+mn-ea"/>
              </a:rPr>
              <a:t>二、互感</a:t>
            </a:r>
            <a:r>
              <a:rPr lang="zh-CN" altLang="en-US" sz="2000" spc="200" dirty="0">
                <a:latin typeface="华文隶书" panose="02010800040101010101" pitchFamily="2" charset="-122"/>
                <a:ea typeface="华文隶书" panose="02010800040101010101" pitchFamily="2" charset="-122"/>
                <a:cs typeface="微软雅黑" panose="020B0503020204020204" charset="-122"/>
                <a:sym typeface="+mn-ea"/>
              </a:rPr>
              <a:t>式传感器及其</a:t>
            </a:r>
            <a:r>
              <a:rPr lang="zh-CN" altLang="en-US" sz="2000" spc="200" dirty="0" smtClean="0">
                <a:latin typeface="华文隶书" panose="02010800040101010101" pitchFamily="2" charset="-122"/>
                <a:ea typeface="华文隶书" panose="02010800040101010101" pitchFamily="2" charset="-122"/>
                <a:cs typeface="微软雅黑" panose="020B0503020204020204" charset="-122"/>
                <a:sym typeface="+mn-ea"/>
              </a:rPr>
              <a:t>应用</a:t>
            </a:r>
            <a:endParaRPr lang="zh-CN" altLang="en-US" sz="20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693417" y="1010412"/>
            <a:ext cx="6247710" cy="477054"/>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拓展：</a:t>
            </a: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5.</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电感式接近开关</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sp>
        <p:nvSpPr>
          <p:cNvPr id="11" name="矩形 10"/>
          <p:cNvSpPr/>
          <p:nvPr/>
        </p:nvSpPr>
        <p:spPr>
          <a:xfrm>
            <a:off x="7190065" y="5617967"/>
            <a:ext cx="4345426" cy="400110"/>
          </a:xfrm>
          <a:prstGeom prst="rect">
            <a:avLst/>
          </a:prstGeom>
        </p:spPr>
        <p:txBody>
          <a:bodyPr vert="horz" wrap="square">
            <a:spAutoFit/>
          </a:bodyPr>
          <a:lstStyle/>
          <a:p>
            <a:pPr algn="ctr"/>
            <a:r>
              <a:rPr lang="zh-CN" altLang="en-US" sz="2000" dirty="0" smtClean="0">
                <a:latin typeface="Times New Roman" panose="02020603050405020304" pitchFamily="18" charset="0"/>
                <a:ea typeface="华文隶书" panose="02010800040101010101" pitchFamily="2" charset="-122"/>
                <a:cs typeface="Times New Roman" panose="02020603050405020304" pitchFamily="18" charset="0"/>
              </a:rPr>
              <a:t>图</a:t>
            </a:r>
            <a:r>
              <a:rPr lang="en-US" altLang="zh-CN" sz="2000" dirty="0" smtClean="0">
                <a:latin typeface="Times New Roman" panose="02020603050405020304" pitchFamily="18" charset="0"/>
                <a:ea typeface="华文隶书" panose="02010800040101010101" pitchFamily="2" charset="-122"/>
                <a:cs typeface="Times New Roman" panose="02020603050405020304" pitchFamily="18" charset="0"/>
              </a:rPr>
              <a:t>7  </a:t>
            </a:r>
            <a:r>
              <a:rPr lang="zh-CN" altLang="en-US" sz="2000" dirty="0" smtClean="0">
                <a:latin typeface="Times New Roman" panose="02020603050405020304" pitchFamily="18" charset="0"/>
                <a:ea typeface="华文隶书" panose="02010800040101010101" pitchFamily="2" charset="-122"/>
                <a:cs typeface="Times New Roman" panose="02020603050405020304" pitchFamily="18" charset="0"/>
              </a:rPr>
              <a:t>各种电感式接近开关及应用</a:t>
            </a:r>
            <a:endParaRPr lang="zh-CN" altLang="en-US" sz="2000" dirty="0">
              <a:latin typeface="Times New Roman" panose="02020603050405020304" pitchFamily="18" charset="0"/>
              <a:ea typeface="华文隶书" panose="02010800040101010101" pitchFamily="2" charset="-122"/>
              <a:cs typeface="Times New Roman" panose="02020603050405020304" pitchFamily="18" charset="0"/>
            </a:endParaRPr>
          </a:p>
        </p:txBody>
      </p:sp>
      <p:sp>
        <p:nvSpPr>
          <p:cNvPr id="14" name="矩形 13"/>
          <p:cNvSpPr/>
          <p:nvPr/>
        </p:nvSpPr>
        <p:spPr>
          <a:xfrm>
            <a:off x="693417" y="1878482"/>
            <a:ext cx="5499564" cy="3939540"/>
          </a:xfrm>
          <a:prstGeom prst="rect">
            <a:avLst/>
          </a:prstGeom>
          <a:ln>
            <a:solidFill>
              <a:srgbClr val="92D050"/>
            </a:solidFill>
          </a:ln>
        </p:spPr>
        <p:txBody>
          <a:bodyPr wrap="square">
            <a:spAutoFit/>
          </a:bodyPr>
          <a:lstStyle/>
          <a:p>
            <a:pPr algn="just">
              <a:lnSpc>
                <a:spcPts val="3000"/>
              </a:lnSpc>
            </a:pPr>
            <a:r>
              <a:rPr lang="zh-CN" altLang="en-US" sz="2400" dirty="0">
                <a:latin typeface="Times New Roman" panose="02020603050405020304" pitchFamily="18" charset="0"/>
                <a:ea typeface="华文隶书" panose="02010800040101010101" pitchFamily="2" charset="-122"/>
                <a:cs typeface="Times New Roman" panose="02020603050405020304" pitchFamily="18" charset="0"/>
              </a:rPr>
              <a:t>电感式接近开关由三大部分组成：振荡器、开关电路及放大输出电路。振荡器产生一个交变磁场。当金属目标接近这一磁场，并达到感应距离时，在金属目标内产生涡流，从而导致振荡衰减，以至停振。振荡器振荡及停振的变化被后级放大电路处理并转换成开关信号，触发驱动控制器件，从而达到非接触式之检测目的 。这种接近开关所能检测的物体必须是导电体</a:t>
            </a:r>
            <a:r>
              <a:rPr lang="zh-CN" altLang="en-US" sz="2400" dirty="0" smtClean="0">
                <a:latin typeface="Times New Roman" panose="02020603050405020304" pitchFamily="18" charset="0"/>
                <a:ea typeface="华文隶书" panose="02010800040101010101" pitchFamily="2" charset="-122"/>
                <a:cs typeface="Times New Roman" panose="02020603050405020304" pitchFamily="18" charset="0"/>
              </a:rPr>
              <a:t>。</a:t>
            </a:r>
            <a:endParaRPr lang="zh-CN" altLang="en-US" sz="2400" dirty="0">
              <a:latin typeface="Times New Roman" panose="02020603050405020304" pitchFamily="18" charset="0"/>
              <a:ea typeface="华文隶书" panose="02010800040101010101" pitchFamily="2" charset="-122"/>
              <a:cs typeface="Times New Roman" panose="02020603050405020304" pitchFamily="18" charset="0"/>
            </a:endParaRPr>
          </a:p>
        </p:txBody>
      </p:sp>
      <p:pic>
        <p:nvPicPr>
          <p:cNvPr id="12" name="Picture 4" descr="电咸式接近开关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88658" y="1804880"/>
            <a:ext cx="2590632" cy="2002343"/>
          </a:xfrm>
          <a:prstGeom prst="rect">
            <a:avLst/>
          </a:prstGeom>
          <a:ln>
            <a:solidFill>
              <a:srgbClr val="92D050"/>
            </a:solid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5" descr="电咸式接近开关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a:xfrm>
            <a:off x="6474793" y="3170080"/>
            <a:ext cx="2423591" cy="2176684"/>
          </a:xfrm>
          <a:prstGeom prst="rect">
            <a:avLst/>
          </a:prstGeom>
          <a:ln>
            <a:solidFill>
              <a:srgbClr val="92D050"/>
            </a:solid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6380010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2"/>
          <a:stretch>
            <a:fillRect/>
          </a:stretch>
        </p:blipFill>
        <p:spPr>
          <a:xfrm>
            <a:off x="13159" y="-5865"/>
            <a:ext cx="12192000" cy="6858000"/>
          </a:xfrm>
          <a:prstGeom prst="rect">
            <a:avLst/>
          </a:prstGeom>
        </p:spPr>
      </p:pic>
      <p:sp>
        <p:nvSpPr>
          <p:cNvPr id="9" name="矩形 8"/>
          <p:cNvSpPr/>
          <p:nvPr/>
        </p:nvSpPr>
        <p:spPr>
          <a:xfrm>
            <a:off x="693419" y="167990"/>
            <a:ext cx="3906289" cy="451406"/>
          </a:xfrm>
          <a:prstGeom prst="rect">
            <a:avLst/>
          </a:prstGeom>
        </p:spPr>
        <p:txBody>
          <a:bodyPr wrap="square">
            <a:spAutoFit/>
          </a:bodyPr>
          <a:lstStyle/>
          <a:p>
            <a:pPr>
              <a:lnSpc>
                <a:spcPts val="2800"/>
              </a:lnSpc>
            </a:pPr>
            <a:r>
              <a:rPr lang="zh-CN" altLang="en-US" sz="2000" spc="200" dirty="0" smtClean="0">
                <a:latin typeface="华文隶书" panose="02010800040101010101" pitchFamily="2" charset="-122"/>
                <a:ea typeface="华文隶书" panose="02010800040101010101" pitchFamily="2" charset="-122"/>
                <a:cs typeface="微软雅黑" panose="020B0503020204020204" charset="-122"/>
                <a:sym typeface="+mn-ea"/>
              </a:rPr>
              <a:t>二、互感</a:t>
            </a:r>
            <a:r>
              <a:rPr lang="zh-CN" altLang="en-US" sz="2000" spc="200" dirty="0">
                <a:latin typeface="华文隶书" panose="02010800040101010101" pitchFamily="2" charset="-122"/>
                <a:ea typeface="华文隶书" panose="02010800040101010101" pitchFamily="2" charset="-122"/>
                <a:cs typeface="微软雅黑" panose="020B0503020204020204" charset="-122"/>
                <a:sym typeface="+mn-ea"/>
              </a:rPr>
              <a:t>式传感器及其</a:t>
            </a:r>
            <a:r>
              <a:rPr lang="zh-CN" altLang="en-US" sz="2000" spc="200" dirty="0" smtClean="0">
                <a:latin typeface="华文隶书" panose="02010800040101010101" pitchFamily="2" charset="-122"/>
                <a:ea typeface="华文隶书" panose="02010800040101010101" pitchFamily="2" charset="-122"/>
                <a:cs typeface="微软雅黑" panose="020B0503020204020204" charset="-122"/>
                <a:sym typeface="+mn-ea"/>
              </a:rPr>
              <a:t>应用</a:t>
            </a:r>
            <a:endParaRPr lang="zh-CN" altLang="en-US" sz="20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693417" y="1010412"/>
            <a:ext cx="6247710" cy="477054"/>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拓展：</a:t>
            </a: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5.</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电感式接近开关</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sp>
        <p:nvSpPr>
          <p:cNvPr id="11" name="矩形 10"/>
          <p:cNvSpPr/>
          <p:nvPr/>
        </p:nvSpPr>
        <p:spPr>
          <a:xfrm>
            <a:off x="7190065" y="5617967"/>
            <a:ext cx="4345426" cy="400110"/>
          </a:xfrm>
          <a:prstGeom prst="rect">
            <a:avLst/>
          </a:prstGeom>
        </p:spPr>
        <p:txBody>
          <a:bodyPr vert="horz" wrap="square">
            <a:spAutoFit/>
          </a:bodyPr>
          <a:lstStyle/>
          <a:p>
            <a:pPr algn="ctr"/>
            <a:r>
              <a:rPr lang="zh-CN" altLang="en-US" sz="2000" dirty="0" smtClean="0">
                <a:latin typeface="Times New Roman" panose="02020603050405020304" pitchFamily="18" charset="0"/>
                <a:ea typeface="华文隶书" panose="02010800040101010101" pitchFamily="2" charset="-122"/>
                <a:cs typeface="Times New Roman" panose="02020603050405020304" pitchFamily="18" charset="0"/>
              </a:rPr>
              <a:t>图</a:t>
            </a:r>
            <a:r>
              <a:rPr lang="en-US" altLang="zh-CN" sz="2000" dirty="0" smtClean="0">
                <a:latin typeface="Times New Roman" panose="02020603050405020304" pitchFamily="18" charset="0"/>
                <a:ea typeface="华文隶书" panose="02010800040101010101" pitchFamily="2" charset="-122"/>
                <a:cs typeface="Times New Roman" panose="02020603050405020304" pitchFamily="18" charset="0"/>
              </a:rPr>
              <a:t>8  </a:t>
            </a:r>
            <a:r>
              <a:rPr lang="zh-CN" altLang="en-US" sz="2000" dirty="0" smtClean="0">
                <a:latin typeface="Times New Roman" panose="02020603050405020304" pitchFamily="18" charset="0"/>
                <a:ea typeface="华文隶书" panose="02010800040101010101" pitchFamily="2" charset="-122"/>
                <a:cs typeface="Times New Roman" panose="02020603050405020304" pitchFamily="18" charset="0"/>
              </a:rPr>
              <a:t>电感式接近开关应用</a:t>
            </a:r>
            <a:endParaRPr lang="zh-CN" altLang="en-US" sz="2000" dirty="0">
              <a:latin typeface="Times New Roman" panose="02020603050405020304" pitchFamily="18" charset="0"/>
              <a:ea typeface="华文隶书" panose="02010800040101010101" pitchFamily="2" charset="-122"/>
              <a:cs typeface="Times New Roman" panose="02020603050405020304" pitchFamily="18" charset="0"/>
            </a:endParaRPr>
          </a:p>
        </p:txBody>
      </p:sp>
      <p:sp>
        <p:nvSpPr>
          <p:cNvPr id="14" name="矩形 13"/>
          <p:cNvSpPr/>
          <p:nvPr/>
        </p:nvSpPr>
        <p:spPr>
          <a:xfrm>
            <a:off x="263363" y="1635673"/>
            <a:ext cx="7019730" cy="4708981"/>
          </a:xfrm>
          <a:prstGeom prst="rect">
            <a:avLst/>
          </a:prstGeom>
          <a:ln>
            <a:solidFill>
              <a:srgbClr val="92D050"/>
            </a:solidFill>
          </a:ln>
        </p:spPr>
        <p:txBody>
          <a:bodyPr wrap="square">
            <a:spAutoFit/>
          </a:bodyPr>
          <a:lstStyle/>
          <a:p>
            <a:pPr algn="just">
              <a:lnSpc>
                <a:spcPts val="3000"/>
              </a:lnSpc>
            </a:pPr>
            <a:r>
              <a:rPr lang="zh-CN" altLang="en-US" sz="2400" dirty="0">
                <a:latin typeface="Times New Roman" panose="02020603050405020304" pitchFamily="18" charset="0"/>
                <a:ea typeface="华文隶书" panose="02010800040101010101" pitchFamily="2" charset="-122"/>
                <a:cs typeface="Times New Roman" panose="02020603050405020304" pitchFamily="18" charset="0"/>
              </a:rPr>
              <a:t>在一般的工业生产场所，通常都选用涡流式接近开关和电容式接近开关。因为这两种接近开关对环境的要求条件较低。当被测对象是导电物体或可以固定在一块金属物上的物体时，一般都选用涡流式接近开关，因为它的响应频率高、抗环境干扰性能好、应用范围广、价格较低</a:t>
            </a:r>
            <a:r>
              <a:rPr lang="zh-CN" altLang="en-US" sz="2400" dirty="0" smtClean="0">
                <a:latin typeface="Times New Roman" panose="02020603050405020304" pitchFamily="18" charset="0"/>
                <a:ea typeface="华文隶书" panose="02010800040101010101" pitchFamily="2" charset="-122"/>
                <a:cs typeface="Times New Roman" panose="02020603050405020304" pitchFamily="18" charset="0"/>
              </a:rPr>
              <a:t>。</a:t>
            </a:r>
            <a:endParaRPr lang="en-US" altLang="zh-CN" sz="2400" dirty="0" smtClean="0">
              <a:latin typeface="Times New Roman" panose="02020603050405020304" pitchFamily="18" charset="0"/>
              <a:ea typeface="华文隶书" panose="02010800040101010101" pitchFamily="2" charset="-122"/>
              <a:cs typeface="Times New Roman" panose="02020603050405020304" pitchFamily="18" charset="0"/>
            </a:endParaRPr>
          </a:p>
          <a:p>
            <a:pPr algn="just">
              <a:lnSpc>
                <a:spcPts val="3000"/>
              </a:lnSpc>
            </a:pPr>
            <a:r>
              <a:rPr lang="zh-CN" altLang="en-US" sz="2400" dirty="0" smtClean="0">
                <a:latin typeface="Times New Roman" panose="02020603050405020304" pitchFamily="18" charset="0"/>
                <a:ea typeface="华文隶书" panose="02010800040101010101" pitchFamily="2" charset="-122"/>
                <a:cs typeface="Times New Roman" panose="02020603050405020304" pitchFamily="18" charset="0"/>
              </a:rPr>
              <a:t>若</a:t>
            </a:r>
            <a:r>
              <a:rPr lang="zh-CN" altLang="en-US" sz="2400" dirty="0">
                <a:latin typeface="Times New Roman" panose="02020603050405020304" pitchFamily="18" charset="0"/>
                <a:ea typeface="华文隶书" panose="02010800040101010101" pitchFamily="2" charset="-122"/>
                <a:cs typeface="Times New Roman" panose="02020603050405020304" pitchFamily="18" charset="0"/>
              </a:rPr>
              <a:t>所测对象是非金属（或金属）、液位高度、粉状物高度、塑料、烟草等。则应选用电容式接近开关。这种开关的响应频率低，但稳定性好。安装时应考虑环境因素的影响。若被物为导磁材料或者为了区别和它在一同运动的物体而把磁钢埋在被测物体内时，应选用霍尔接近开关，它的价格最低</a:t>
            </a:r>
            <a:r>
              <a:rPr lang="zh-CN" altLang="en-US" sz="2400" dirty="0" smtClean="0">
                <a:latin typeface="Times New Roman" panose="02020603050405020304" pitchFamily="18" charset="0"/>
                <a:ea typeface="华文隶书" panose="02010800040101010101" pitchFamily="2" charset="-122"/>
                <a:cs typeface="Times New Roman" panose="02020603050405020304" pitchFamily="18" charset="0"/>
              </a:rPr>
              <a:t>。</a:t>
            </a:r>
            <a:endParaRPr lang="zh-CN" altLang="en-US" sz="2400" dirty="0">
              <a:latin typeface="Times New Roman" panose="02020603050405020304" pitchFamily="18" charset="0"/>
              <a:ea typeface="华文隶书" panose="02010800040101010101" pitchFamily="2" charset="-122"/>
              <a:cs typeface="Times New Roman" panose="02020603050405020304" pitchFamily="18" charset="0"/>
            </a:endParaRPr>
          </a:p>
        </p:txBody>
      </p:sp>
      <p:pic>
        <p:nvPicPr>
          <p:cNvPr id="17" name="Picture 5" descr="电咸式接近开关"/>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02693" y="2084397"/>
            <a:ext cx="4328632" cy="3170099"/>
          </a:xfrm>
          <a:prstGeom prst="rect">
            <a:avLst/>
          </a:prstGeom>
          <a:ln>
            <a:solidFill>
              <a:srgbClr val="92D050"/>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79787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结束页(修改第二稿)"/>
          <p:cNvPicPr>
            <a:picLocks noChangeAspect="1"/>
          </p:cNvPicPr>
          <p:nvPr/>
        </p:nvPicPr>
        <p:blipFill>
          <a:blip r:embed="rId2"/>
          <a:stretch>
            <a:fillRect/>
          </a:stretch>
        </p:blipFill>
        <p:spPr>
          <a:xfrm>
            <a:off x="0" y="0"/>
            <a:ext cx="12212232" cy="6869381"/>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r="70568"/>
          <a:stretch>
            <a:fillRect/>
          </a:stretch>
        </p:blipFill>
        <p:spPr>
          <a:xfrm>
            <a:off x="0" y="0"/>
            <a:ext cx="3588327" cy="6858000"/>
          </a:xfrm>
          <a:prstGeom prst="rect">
            <a:avLst/>
          </a:prstGeom>
        </p:spPr>
      </p:pic>
      <p:sp>
        <p:nvSpPr>
          <p:cNvPr id="13" name="矩形 12"/>
          <p:cNvSpPr/>
          <p:nvPr/>
        </p:nvSpPr>
        <p:spPr>
          <a:xfrm>
            <a:off x="5868156" y="1902470"/>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一</a:t>
            </a:r>
          </a:p>
        </p:txBody>
      </p:sp>
      <p:sp>
        <p:nvSpPr>
          <p:cNvPr id="33" name="矩形 32"/>
          <p:cNvSpPr/>
          <p:nvPr/>
        </p:nvSpPr>
        <p:spPr>
          <a:xfrm>
            <a:off x="5974097" y="4051050"/>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二</a:t>
            </a:r>
          </a:p>
        </p:txBody>
      </p:sp>
      <p:sp>
        <p:nvSpPr>
          <p:cNvPr id="4" name="矩形 3"/>
          <p:cNvSpPr/>
          <p:nvPr/>
        </p:nvSpPr>
        <p:spPr>
          <a:xfrm>
            <a:off x="4336473" y="800143"/>
            <a:ext cx="7162800" cy="5447645"/>
          </a:xfrm>
          <a:prstGeom prst="rect">
            <a:avLst/>
          </a:prstGeom>
        </p:spPr>
        <p:txBody>
          <a:bodyPr wrap="square">
            <a:spAutoFit/>
          </a:bodyPr>
          <a:lstStyle/>
          <a:p>
            <a:pPr algn="just">
              <a:lnSpc>
                <a:spcPct val="150000"/>
              </a:lnSpc>
              <a:spcAft>
                <a:spcPts val="0"/>
              </a:spcAft>
            </a:pPr>
            <a:r>
              <a:rPr lang="zh-CN" altLang="zh-CN" sz="3600" b="1" kern="100" dirty="0">
                <a:solidFill>
                  <a:schemeClr val="accent2"/>
                </a:solidFill>
                <a:latin typeface="华文隶书" panose="02010800040101010101" pitchFamily="2" charset="-122"/>
                <a:ea typeface="华文隶书" panose="02010800040101010101" pitchFamily="2" charset="-122"/>
                <a:cs typeface="Times New Roman" panose="02020603050405020304" pitchFamily="18" charset="0"/>
              </a:rPr>
              <a:t>学习目标</a:t>
            </a:r>
          </a:p>
          <a:p>
            <a:pPr algn="just">
              <a:lnSpc>
                <a:spcPct val="150000"/>
              </a:lnSpc>
              <a:spcAft>
                <a:spcPts val="0"/>
              </a:spcAft>
            </a:pPr>
            <a:r>
              <a:rPr lang="zh-CN" altLang="en-US" sz="2800" b="1" kern="100" dirty="0">
                <a:latin typeface="华文隶书" panose="02010800040101010101" pitchFamily="2" charset="-122"/>
                <a:ea typeface="华文隶书" panose="02010800040101010101" pitchFamily="2" charset="-122"/>
                <a:cs typeface="Times New Roman" panose="02020603050405020304" pitchFamily="18" charset="0"/>
              </a:rPr>
              <a:t>知识目标</a:t>
            </a:r>
            <a:r>
              <a:rPr lang="zh-CN" altLang="en-US" sz="2800" kern="100" dirty="0">
                <a:latin typeface="华文隶书" panose="02010800040101010101" pitchFamily="2" charset="-122"/>
                <a:ea typeface="华文隶书" panose="02010800040101010101" pitchFamily="2" charset="-122"/>
                <a:cs typeface="Times New Roman" panose="02020603050405020304" pitchFamily="18" charset="0"/>
              </a:rPr>
              <a:t>：</a:t>
            </a:r>
            <a:r>
              <a:rPr lang="zh-CN" altLang="en-US" sz="2800" kern="100" dirty="0" smtClean="0">
                <a:latin typeface="华文隶书" panose="02010800040101010101" pitchFamily="2" charset="-122"/>
                <a:ea typeface="华文隶书" panose="02010800040101010101" pitchFamily="2" charset="-122"/>
                <a:cs typeface="Times New Roman" panose="02020603050405020304" pitchFamily="18" charset="0"/>
              </a:rPr>
              <a:t>了解自感式、互感式、电涡流式、光栅、磁栅等传感器</a:t>
            </a:r>
            <a:r>
              <a:rPr lang="zh-CN" altLang="en-US" sz="2800" kern="100" dirty="0">
                <a:latin typeface="华文隶书" panose="02010800040101010101" pitchFamily="2" charset="-122"/>
                <a:ea typeface="华文隶书" panose="02010800040101010101" pitchFamily="2" charset="-122"/>
                <a:cs typeface="Times New Roman" panose="02020603050405020304" pitchFamily="18" charset="0"/>
              </a:rPr>
              <a:t>的基本原理，</a:t>
            </a:r>
            <a:r>
              <a:rPr lang="zh-CN" altLang="en-US" sz="2800" kern="100" dirty="0" smtClean="0">
                <a:latin typeface="华文隶书" panose="02010800040101010101" pitchFamily="2" charset="-122"/>
                <a:ea typeface="华文隶书" panose="02010800040101010101" pitchFamily="2" charset="-122"/>
                <a:cs typeface="Times New Roman" panose="02020603050405020304" pitchFamily="18" charset="0"/>
              </a:rPr>
              <a:t>掌握</a:t>
            </a:r>
            <a:r>
              <a:rPr lang="zh-CN" altLang="en-US" sz="2800" kern="100" dirty="0">
                <a:latin typeface="华文隶书" panose="02010800040101010101" pitchFamily="2" charset="-122"/>
                <a:ea typeface="华文隶书" panose="02010800040101010101" pitchFamily="2" charset="-122"/>
                <a:cs typeface="Times New Roman" panose="02020603050405020304" pitchFamily="18" charset="0"/>
              </a:rPr>
              <a:t>各类</a:t>
            </a:r>
            <a:r>
              <a:rPr lang="zh-CN" altLang="en-US" sz="2800" kern="100" dirty="0" smtClean="0">
                <a:latin typeface="华文隶书" panose="02010800040101010101" pitchFamily="2" charset="-122"/>
                <a:ea typeface="华文隶书" panose="02010800040101010101" pitchFamily="2" charset="-122"/>
                <a:cs typeface="Times New Roman" panose="02020603050405020304" pitchFamily="18" charset="0"/>
              </a:rPr>
              <a:t>传感器在检测</a:t>
            </a:r>
            <a:r>
              <a:rPr lang="zh-CN" altLang="en-US" sz="2800" kern="100" dirty="0">
                <a:latin typeface="华文隶书" panose="02010800040101010101" pitchFamily="2" charset="-122"/>
                <a:ea typeface="华文隶书" panose="02010800040101010101" pitchFamily="2" charset="-122"/>
                <a:cs typeface="Times New Roman" panose="02020603050405020304" pitchFamily="18" charset="0"/>
              </a:rPr>
              <a:t>中的应用。</a:t>
            </a:r>
          </a:p>
          <a:p>
            <a:pPr algn="just">
              <a:lnSpc>
                <a:spcPct val="150000"/>
              </a:lnSpc>
              <a:spcAft>
                <a:spcPts val="0"/>
              </a:spcAft>
            </a:pPr>
            <a:r>
              <a:rPr lang="zh-CN" altLang="en-US" sz="2800" b="1" kern="100" dirty="0">
                <a:latin typeface="华文隶书" panose="02010800040101010101" pitchFamily="2" charset="-122"/>
                <a:ea typeface="华文隶书" panose="02010800040101010101" pitchFamily="2" charset="-122"/>
                <a:cs typeface="Times New Roman" panose="02020603050405020304" pitchFamily="18" charset="0"/>
              </a:rPr>
              <a:t>技能目标</a:t>
            </a:r>
            <a:r>
              <a:rPr lang="zh-CN" altLang="en-US" sz="2800" kern="100" dirty="0">
                <a:latin typeface="华文隶书" panose="02010800040101010101" pitchFamily="2" charset="-122"/>
                <a:ea typeface="华文隶书" panose="02010800040101010101" pitchFamily="2" charset="-122"/>
                <a:cs typeface="Times New Roman" panose="02020603050405020304" pitchFamily="18" charset="0"/>
              </a:rPr>
              <a:t>：掌握自感式、互感式、电涡流</a:t>
            </a:r>
            <a:r>
              <a:rPr lang="zh-CN" altLang="en-US" sz="2800" kern="100" dirty="0" smtClean="0">
                <a:latin typeface="华文隶书" panose="02010800040101010101" pitchFamily="2" charset="-122"/>
                <a:ea typeface="华文隶书" panose="02010800040101010101" pitchFamily="2" charset="-122"/>
                <a:cs typeface="Times New Roman" panose="02020603050405020304" pitchFamily="18" charset="0"/>
              </a:rPr>
              <a:t>式、光栅、磁栅等传感器识别</a:t>
            </a:r>
            <a:r>
              <a:rPr lang="zh-CN" altLang="en-US" sz="2800" kern="100" dirty="0">
                <a:latin typeface="华文隶书" panose="02010800040101010101" pitchFamily="2" charset="-122"/>
                <a:ea typeface="华文隶书" panose="02010800040101010101" pitchFamily="2" charset="-122"/>
                <a:cs typeface="Times New Roman" panose="02020603050405020304" pitchFamily="18" charset="0"/>
              </a:rPr>
              <a:t>、选用和检测方法。</a:t>
            </a:r>
          </a:p>
          <a:p>
            <a:pPr algn="just">
              <a:lnSpc>
                <a:spcPct val="150000"/>
              </a:lnSpc>
              <a:spcAft>
                <a:spcPts val="0"/>
              </a:spcAft>
            </a:pPr>
            <a:r>
              <a:rPr lang="zh-CN" altLang="en-US" sz="2800" b="1" kern="100" dirty="0">
                <a:latin typeface="华文隶书" panose="02010800040101010101" pitchFamily="2" charset="-122"/>
                <a:ea typeface="华文隶书" panose="02010800040101010101" pitchFamily="2" charset="-122"/>
                <a:cs typeface="Times New Roman" panose="02020603050405020304" pitchFamily="18" charset="0"/>
              </a:rPr>
              <a:t>素质目标</a:t>
            </a:r>
            <a:r>
              <a:rPr lang="zh-CN" altLang="en-US" sz="2800" kern="100" dirty="0">
                <a:latin typeface="华文隶书" panose="02010800040101010101" pitchFamily="2" charset="-122"/>
                <a:ea typeface="华文隶书" panose="02010800040101010101" pitchFamily="2" charset="-122"/>
                <a:cs typeface="Times New Roman" panose="02020603050405020304" pitchFamily="18" charset="0"/>
              </a:rPr>
              <a:t>：提高学生分析问题和解决问题的能力，培养学生沟通能力及团队协作精神</a:t>
            </a:r>
            <a:r>
              <a:rPr lang="zh-CN" altLang="en-US" sz="2800" kern="100" dirty="0" smtClean="0">
                <a:latin typeface="华文隶书" panose="02010800040101010101" pitchFamily="2" charset="-122"/>
                <a:ea typeface="华文隶书" panose="02010800040101010101" pitchFamily="2" charset="-122"/>
                <a:cs typeface="Times New Roman" panose="02020603050405020304" pitchFamily="18" charset="0"/>
              </a:rPr>
              <a:t>。</a:t>
            </a:r>
            <a:endParaRPr lang="zh-CN" altLang="en-US" sz="2800" kern="100" dirty="0">
              <a:latin typeface="华文隶书" panose="02010800040101010101" pitchFamily="2" charset="-122"/>
              <a:ea typeface="华文隶书" panose="02010800040101010101" pitchFamily="2" charset="-122"/>
              <a:cs typeface="Times New Roman" panose="02020603050405020304" pitchFamily="18" charset="0"/>
            </a:endParaRPr>
          </a:p>
        </p:txBody>
      </p:sp>
      <p:sp>
        <p:nvSpPr>
          <p:cNvPr id="19" name="文本框 18"/>
          <p:cNvSpPr txBox="1"/>
          <p:nvPr/>
        </p:nvSpPr>
        <p:spPr>
          <a:xfrm>
            <a:off x="9451593" y="0"/>
            <a:ext cx="2579044" cy="400110"/>
          </a:xfrm>
          <a:prstGeom prst="rect">
            <a:avLst/>
          </a:prstGeom>
          <a:noFill/>
        </p:spPr>
        <p:txBody>
          <a:bodyPr wrap="square" rtlCol="0">
            <a:spAutoFit/>
          </a:bodyPr>
          <a:lstStyle/>
          <a:p>
            <a:r>
              <a:rPr lang="zh-CN" altLang="en-US" sz="2000" b="1" dirty="0" smtClean="0">
                <a:solidFill>
                  <a:srgbClr val="008B8F"/>
                </a:solidFill>
                <a:latin typeface="华文彩云" panose="02010800040101010101" pitchFamily="2" charset="-122"/>
                <a:ea typeface="华文彩云" panose="02010800040101010101" pitchFamily="2" charset="-122"/>
              </a:rPr>
              <a:t>项目四</a:t>
            </a:r>
            <a:r>
              <a:rPr lang="en-US" altLang="zh-CN" sz="2000" b="1" dirty="0" smtClean="0">
                <a:solidFill>
                  <a:srgbClr val="008B8F"/>
                </a:solidFill>
                <a:latin typeface="华文彩云" panose="02010800040101010101" pitchFamily="2" charset="-122"/>
                <a:ea typeface="华文彩云" panose="02010800040101010101" pitchFamily="2" charset="-122"/>
              </a:rPr>
              <a:t>  </a:t>
            </a:r>
            <a:r>
              <a:rPr lang="zh-CN" altLang="en-US" sz="2000" b="1" dirty="0">
                <a:solidFill>
                  <a:srgbClr val="008B8F"/>
                </a:solidFill>
                <a:latin typeface="华文彩云" panose="02010800040101010101" pitchFamily="2" charset="-122"/>
                <a:ea typeface="华文彩云" panose="02010800040101010101" pitchFamily="2" charset="-122"/>
              </a:rPr>
              <a:t>位移</a:t>
            </a:r>
            <a:r>
              <a:rPr lang="zh-CN" altLang="en-US" sz="2000" b="1" dirty="0" smtClean="0">
                <a:solidFill>
                  <a:srgbClr val="008B8F"/>
                </a:solidFill>
                <a:latin typeface="华文彩云" panose="02010800040101010101" pitchFamily="2" charset="-122"/>
                <a:ea typeface="华文彩云" panose="02010800040101010101" pitchFamily="2" charset="-122"/>
              </a:rPr>
              <a:t>检测</a:t>
            </a:r>
            <a:endParaRPr lang="zh-CN" altLang="en-US" sz="2000" b="1" dirty="0">
              <a:solidFill>
                <a:srgbClr val="008B8F"/>
              </a:solidFill>
              <a:latin typeface="华文彩云" panose="02010800040101010101" pitchFamily="2" charset="-122"/>
              <a:ea typeface="华文彩云" panose="02010800040101010101" pitchFamily="2"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a:p>
        </p:txBody>
      </p:sp>
      <p:sp>
        <p:nvSpPr>
          <p:cNvPr id="3" name="副标题 2"/>
          <p:cNvSpPr>
            <a:spLocks noGrp="1"/>
          </p:cNvSpPr>
          <p:nvPr>
            <p:ph type="subTitle" idx="1"/>
          </p:nvPr>
        </p:nvSpPr>
        <p:spPr/>
        <p:txBody>
          <a:bodyPr/>
          <a:lstStyle/>
          <a:p>
            <a:endParaRPr lang="zh-CN" altLang="en-US"/>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25" y="9525"/>
            <a:ext cx="12192000" cy="6858000"/>
          </a:xfrm>
          <a:prstGeom prst="rect">
            <a:avLst/>
          </a:prstGeom>
        </p:spPr>
      </p:pic>
      <p:grpSp>
        <p:nvGrpSpPr>
          <p:cNvPr id="7" name="组合 6"/>
          <p:cNvGrpSpPr/>
          <p:nvPr/>
        </p:nvGrpSpPr>
        <p:grpSpPr>
          <a:xfrm>
            <a:off x="5119714" y="1527822"/>
            <a:ext cx="6987595" cy="908330"/>
            <a:chOff x="-2084598" y="2234120"/>
            <a:chExt cx="8036634" cy="690823"/>
          </a:xfrm>
        </p:grpSpPr>
        <p:pic>
          <p:nvPicPr>
            <p:cNvPr id="8"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12" name="矩形 11"/>
          <p:cNvSpPr/>
          <p:nvPr/>
        </p:nvSpPr>
        <p:spPr>
          <a:xfrm>
            <a:off x="7210154" y="1695298"/>
            <a:ext cx="3893108" cy="461665"/>
          </a:xfrm>
          <a:prstGeom prst="rect">
            <a:avLst/>
          </a:prstGeom>
        </p:spPr>
        <p:txBody>
          <a:bodyPr wrap="square">
            <a:spAutoFit/>
          </a:bodyPr>
          <a:lstStyle/>
          <a:p>
            <a:pPr>
              <a:lnSpc>
                <a:spcPts val="2800"/>
              </a:lnSpc>
            </a:pPr>
            <a:r>
              <a:rPr lang="zh-CN" altLang="en-US" sz="2600" dirty="0">
                <a:latin typeface="华文隶书" panose="02010800040101010101" pitchFamily="2" charset="-122"/>
                <a:ea typeface="华文隶书" panose="02010800040101010101" pitchFamily="2" charset="-122"/>
                <a:cs typeface="微软雅黑" panose="020B0503020204020204" charset="-122"/>
              </a:rPr>
              <a:t>自感</a:t>
            </a: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式</a:t>
            </a:r>
            <a:r>
              <a:rPr lang="zh-CN" altLang="en-US" sz="2600" dirty="0">
                <a:latin typeface="华文隶书" panose="02010800040101010101" pitchFamily="2" charset="-122"/>
                <a:ea typeface="华文隶书" panose="02010800040101010101" pitchFamily="2" charset="-122"/>
                <a:cs typeface="微软雅黑" panose="020B0503020204020204" charset="-122"/>
              </a:rPr>
              <a:t>传感器及其应用</a:t>
            </a:r>
          </a:p>
        </p:txBody>
      </p:sp>
      <p:sp>
        <p:nvSpPr>
          <p:cNvPr id="13" name="矩形 12"/>
          <p:cNvSpPr/>
          <p:nvPr/>
        </p:nvSpPr>
        <p:spPr>
          <a:xfrm>
            <a:off x="6103478" y="1726540"/>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一</a:t>
            </a:r>
          </a:p>
        </p:txBody>
      </p:sp>
      <p:sp>
        <p:nvSpPr>
          <p:cNvPr id="175" name="矩形 174"/>
          <p:cNvSpPr/>
          <p:nvPr/>
        </p:nvSpPr>
        <p:spPr>
          <a:xfrm>
            <a:off x="5821697" y="3963281"/>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三</a:t>
            </a:r>
          </a:p>
        </p:txBody>
      </p:sp>
      <p:grpSp>
        <p:nvGrpSpPr>
          <p:cNvPr id="29" name="组合 28"/>
          <p:cNvGrpSpPr/>
          <p:nvPr/>
        </p:nvGrpSpPr>
        <p:grpSpPr>
          <a:xfrm>
            <a:off x="5082049" y="2523936"/>
            <a:ext cx="7059162" cy="806762"/>
            <a:chOff x="-2084598" y="2232162"/>
            <a:chExt cx="8036634" cy="692781"/>
          </a:xfrm>
        </p:grpSpPr>
        <p:pic>
          <p:nvPicPr>
            <p:cNvPr id="30"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曲线"/>
            <p:cNvSpPr/>
            <p:nvPr/>
          </p:nvSpPr>
          <p:spPr bwMode="auto">
            <a:xfrm>
              <a:off x="-1443997" y="2232162"/>
              <a:ext cx="1804781" cy="619131"/>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33" name="矩形 32"/>
          <p:cNvSpPr/>
          <p:nvPr/>
        </p:nvSpPr>
        <p:spPr>
          <a:xfrm>
            <a:off x="6148593" y="2660130"/>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二</a:t>
            </a:r>
          </a:p>
        </p:txBody>
      </p:sp>
      <p:sp>
        <p:nvSpPr>
          <p:cNvPr id="34" name="矩形 33"/>
          <p:cNvSpPr/>
          <p:nvPr/>
        </p:nvSpPr>
        <p:spPr>
          <a:xfrm>
            <a:off x="7230936" y="2679754"/>
            <a:ext cx="4180014" cy="451406"/>
          </a:xfrm>
          <a:prstGeom prst="rect">
            <a:avLst/>
          </a:prstGeom>
        </p:spPr>
        <p:txBody>
          <a:bodyPr wrap="square">
            <a:spAutoFit/>
          </a:bodyPr>
          <a:lstStyle/>
          <a:p>
            <a:pPr>
              <a:lnSpc>
                <a:spcPts val="2800"/>
              </a:lnSpc>
            </a:pP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互感式传感器</a:t>
            </a:r>
            <a:r>
              <a:rPr lang="zh-CN" altLang="en-US" sz="2600" dirty="0">
                <a:latin typeface="华文隶书" panose="02010800040101010101" pitchFamily="2" charset="-122"/>
                <a:ea typeface="华文隶书" panose="02010800040101010101" pitchFamily="2" charset="-122"/>
                <a:cs typeface="微软雅黑" panose="020B0503020204020204" charset="-122"/>
              </a:rPr>
              <a:t>及其应用</a:t>
            </a:r>
          </a:p>
        </p:txBody>
      </p:sp>
      <p:grpSp>
        <p:nvGrpSpPr>
          <p:cNvPr id="18" name="组合 17"/>
          <p:cNvGrpSpPr/>
          <p:nvPr/>
        </p:nvGrpSpPr>
        <p:grpSpPr>
          <a:xfrm>
            <a:off x="5021735" y="3488377"/>
            <a:ext cx="7119476" cy="804489"/>
            <a:chOff x="-2084598" y="2234120"/>
            <a:chExt cx="8036634" cy="690823"/>
          </a:xfrm>
        </p:grpSpPr>
        <p:pic>
          <p:nvPicPr>
            <p:cNvPr id="19"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22" name="矩形 21"/>
          <p:cNvSpPr/>
          <p:nvPr/>
        </p:nvSpPr>
        <p:spPr>
          <a:xfrm>
            <a:off x="6111093" y="3629017"/>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三</a:t>
            </a:r>
          </a:p>
        </p:txBody>
      </p:sp>
      <p:sp>
        <p:nvSpPr>
          <p:cNvPr id="23" name="矩形 22"/>
          <p:cNvSpPr/>
          <p:nvPr/>
        </p:nvSpPr>
        <p:spPr>
          <a:xfrm>
            <a:off x="7208722" y="3645066"/>
            <a:ext cx="4044554" cy="451406"/>
          </a:xfrm>
          <a:prstGeom prst="rect">
            <a:avLst/>
          </a:prstGeom>
        </p:spPr>
        <p:txBody>
          <a:bodyPr wrap="square">
            <a:spAutoFit/>
          </a:bodyPr>
          <a:lstStyle/>
          <a:p>
            <a:pPr>
              <a:lnSpc>
                <a:spcPts val="2800"/>
              </a:lnSpc>
            </a:pP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电涡流式传感器</a:t>
            </a:r>
            <a:r>
              <a:rPr lang="zh-CN" altLang="en-US" sz="2600" dirty="0">
                <a:latin typeface="华文隶书" panose="02010800040101010101" pitchFamily="2" charset="-122"/>
                <a:ea typeface="华文隶书" panose="02010800040101010101" pitchFamily="2" charset="-122"/>
                <a:cs typeface="微软雅黑" panose="020B0503020204020204" charset="-122"/>
              </a:rPr>
              <a:t>及其应用</a:t>
            </a:r>
          </a:p>
        </p:txBody>
      </p:sp>
      <p:sp>
        <p:nvSpPr>
          <p:cNvPr id="24" name="矩形 23"/>
          <p:cNvSpPr/>
          <p:nvPr/>
        </p:nvSpPr>
        <p:spPr>
          <a:xfrm>
            <a:off x="5796297" y="4928481"/>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三</a:t>
            </a:r>
          </a:p>
        </p:txBody>
      </p:sp>
      <p:grpSp>
        <p:nvGrpSpPr>
          <p:cNvPr id="25" name="组合 24"/>
          <p:cNvGrpSpPr/>
          <p:nvPr/>
        </p:nvGrpSpPr>
        <p:grpSpPr>
          <a:xfrm>
            <a:off x="4996335" y="4453577"/>
            <a:ext cx="7119476" cy="804489"/>
            <a:chOff x="-2084598" y="2234120"/>
            <a:chExt cx="8036634" cy="690823"/>
          </a:xfrm>
        </p:grpSpPr>
        <p:pic>
          <p:nvPicPr>
            <p:cNvPr id="26"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35" name="矩形 34"/>
          <p:cNvSpPr/>
          <p:nvPr/>
        </p:nvSpPr>
        <p:spPr>
          <a:xfrm>
            <a:off x="6085693" y="4594217"/>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四</a:t>
            </a:r>
          </a:p>
        </p:txBody>
      </p:sp>
      <p:sp>
        <p:nvSpPr>
          <p:cNvPr id="36" name="矩形 35"/>
          <p:cNvSpPr/>
          <p:nvPr/>
        </p:nvSpPr>
        <p:spPr>
          <a:xfrm>
            <a:off x="7183322" y="4610266"/>
            <a:ext cx="4044554" cy="451406"/>
          </a:xfrm>
          <a:prstGeom prst="rect">
            <a:avLst/>
          </a:prstGeom>
        </p:spPr>
        <p:txBody>
          <a:bodyPr wrap="square">
            <a:spAutoFit/>
          </a:bodyPr>
          <a:lstStyle/>
          <a:p>
            <a:pPr>
              <a:lnSpc>
                <a:spcPts val="2800"/>
              </a:lnSpc>
            </a:pP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光栅式传感器</a:t>
            </a:r>
            <a:r>
              <a:rPr lang="zh-CN" altLang="en-US" sz="2600" dirty="0">
                <a:latin typeface="华文隶书" panose="02010800040101010101" pitchFamily="2" charset="-122"/>
                <a:ea typeface="华文隶书" panose="02010800040101010101" pitchFamily="2" charset="-122"/>
                <a:cs typeface="微软雅黑" panose="020B0503020204020204" charset="-122"/>
              </a:rPr>
              <a:t>及其应用</a:t>
            </a:r>
          </a:p>
        </p:txBody>
      </p:sp>
      <p:sp>
        <p:nvSpPr>
          <p:cNvPr id="44" name="矩形 43"/>
          <p:cNvSpPr/>
          <p:nvPr/>
        </p:nvSpPr>
        <p:spPr>
          <a:xfrm>
            <a:off x="5656597" y="5792081"/>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三</a:t>
            </a:r>
          </a:p>
        </p:txBody>
      </p:sp>
      <p:grpSp>
        <p:nvGrpSpPr>
          <p:cNvPr id="45" name="组合 44"/>
          <p:cNvGrpSpPr/>
          <p:nvPr/>
        </p:nvGrpSpPr>
        <p:grpSpPr>
          <a:xfrm>
            <a:off x="4856635" y="5317177"/>
            <a:ext cx="7119476" cy="804489"/>
            <a:chOff x="-2084598" y="2234120"/>
            <a:chExt cx="8036634" cy="690823"/>
          </a:xfrm>
        </p:grpSpPr>
        <p:pic>
          <p:nvPicPr>
            <p:cNvPr id="46"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49" name="矩形 48"/>
          <p:cNvSpPr/>
          <p:nvPr/>
        </p:nvSpPr>
        <p:spPr>
          <a:xfrm>
            <a:off x="5945993" y="5457817"/>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五</a:t>
            </a:r>
          </a:p>
        </p:txBody>
      </p:sp>
      <p:sp>
        <p:nvSpPr>
          <p:cNvPr id="50" name="矩形 49"/>
          <p:cNvSpPr/>
          <p:nvPr/>
        </p:nvSpPr>
        <p:spPr>
          <a:xfrm>
            <a:off x="7043622" y="5473866"/>
            <a:ext cx="4044554" cy="451406"/>
          </a:xfrm>
          <a:prstGeom prst="rect">
            <a:avLst/>
          </a:prstGeom>
        </p:spPr>
        <p:txBody>
          <a:bodyPr wrap="square">
            <a:spAutoFit/>
          </a:bodyPr>
          <a:lstStyle/>
          <a:p>
            <a:pPr>
              <a:lnSpc>
                <a:spcPts val="2800"/>
              </a:lnSpc>
            </a:pP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磁栅式传感器</a:t>
            </a:r>
            <a:r>
              <a:rPr lang="zh-CN" altLang="en-US" sz="2600" dirty="0">
                <a:latin typeface="华文隶书" panose="02010800040101010101" pitchFamily="2" charset="-122"/>
                <a:ea typeface="华文隶书" panose="02010800040101010101" pitchFamily="2" charset="-122"/>
                <a:cs typeface="微软雅黑" panose="020B0503020204020204" charset="-122"/>
              </a:rPr>
              <a:t>及其应用</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a:p>
        </p:txBody>
      </p:sp>
      <p:sp>
        <p:nvSpPr>
          <p:cNvPr id="3" name="副标题 2"/>
          <p:cNvSpPr>
            <a:spLocks noGrp="1"/>
          </p:cNvSpPr>
          <p:nvPr>
            <p:ph type="subTitle" idx="1"/>
          </p:nvPr>
        </p:nvSpPr>
        <p:spPr/>
        <p:txBody>
          <a:bodyPr/>
          <a:lstStyle/>
          <a:p>
            <a:endParaRPr lang="zh-CN" altLang="en-US"/>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25" y="9525"/>
            <a:ext cx="12192000" cy="6858000"/>
          </a:xfrm>
          <a:prstGeom prst="rect">
            <a:avLst/>
          </a:prstGeom>
        </p:spPr>
      </p:pic>
      <p:grpSp>
        <p:nvGrpSpPr>
          <p:cNvPr id="7" name="组合 6"/>
          <p:cNvGrpSpPr/>
          <p:nvPr/>
        </p:nvGrpSpPr>
        <p:grpSpPr>
          <a:xfrm>
            <a:off x="5119714" y="1527822"/>
            <a:ext cx="6987595" cy="908330"/>
            <a:chOff x="-2084598" y="2234120"/>
            <a:chExt cx="8036634" cy="690823"/>
          </a:xfrm>
        </p:grpSpPr>
        <p:pic>
          <p:nvPicPr>
            <p:cNvPr id="8"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12" name="矩形 11"/>
          <p:cNvSpPr/>
          <p:nvPr/>
        </p:nvSpPr>
        <p:spPr>
          <a:xfrm>
            <a:off x="7210154" y="1695298"/>
            <a:ext cx="3893108" cy="461665"/>
          </a:xfrm>
          <a:prstGeom prst="rect">
            <a:avLst/>
          </a:prstGeom>
        </p:spPr>
        <p:txBody>
          <a:bodyPr wrap="square">
            <a:spAutoFit/>
          </a:bodyPr>
          <a:lstStyle/>
          <a:p>
            <a:pPr>
              <a:lnSpc>
                <a:spcPts val="2800"/>
              </a:lnSpc>
            </a:pPr>
            <a:r>
              <a:rPr lang="zh-CN" altLang="en-US" sz="2600" dirty="0">
                <a:latin typeface="华文隶书" panose="02010800040101010101" pitchFamily="2" charset="-122"/>
                <a:ea typeface="华文隶书" panose="02010800040101010101" pitchFamily="2" charset="-122"/>
                <a:cs typeface="微软雅黑" panose="020B0503020204020204" charset="-122"/>
              </a:rPr>
              <a:t>自感</a:t>
            </a: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式</a:t>
            </a:r>
            <a:r>
              <a:rPr lang="zh-CN" altLang="en-US" sz="2600" dirty="0">
                <a:latin typeface="华文隶书" panose="02010800040101010101" pitchFamily="2" charset="-122"/>
                <a:ea typeface="华文隶书" panose="02010800040101010101" pitchFamily="2" charset="-122"/>
                <a:cs typeface="微软雅黑" panose="020B0503020204020204" charset="-122"/>
              </a:rPr>
              <a:t>传感器及其应用</a:t>
            </a:r>
          </a:p>
        </p:txBody>
      </p:sp>
      <p:sp>
        <p:nvSpPr>
          <p:cNvPr id="13" name="矩形 12"/>
          <p:cNvSpPr/>
          <p:nvPr/>
        </p:nvSpPr>
        <p:spPr>
          <a:xfrm>
            <a:off x="6103478" y="1726540"/>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一</a:t>
            </a:r>
          </a:p>
        </p:txBody>
      </p:sp>
      <p:sp>
        <p:nvSpPr>
          <p:cNvPr id="175" name="矩形 174"/>
          <p:cNvSpPr/>
          <p:nvPr/>
        </p:nvSpPr>
        <p:spPr>
          <a:xfrm>
            <a:off x="5821697" y="3963281"/>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三</a:t>
            </a:r>
          </a:p>
        </p:txBody>
      </p:sp>
      <p:grpSp>
        <p:nvGrpSpPr>
          <p:cNvPr id="29" name="组合 28"/>
          <p:cNvGrpSpPr/>
          <p:nvPr/>
        </p:nvGrpSpPr>
        <p:grpSpPr>
          <a:xfrm>
            <a:off x="5082049" y="2523936"/>
            <a:ext cx="7059162" cy="806762"/>
            <a:chOff x="-2084598" y="2232162"/>
            <a:chExt cx="8036634" cy="692781"/>
          </a:xfrm>
        </p:grpSpPr>
        <p:pic>
          <p:nvPicPr>
            <p:cNvPr id="30"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曲线"/>
            <p:cNvSpPr/>
            <p:nvPr/>
          </p:nvSpPr>
          <p:spPr bwMode="auto">
            <a:xfrm>
              <a:off x="-1443997" y="2232162"/>
              <a:ext cx="1804781" cy="619131"/>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33" name="矩形 32"/>
          <p:cNvSpPr/>
          <p:nvPr/>
        </p:nvSpPr>
        <p:spPr>
          <a:xfrm>
            <a:off x="6148593" y="2660130"/>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二</a:t>
            </a:r>
          </a:p>
        </p:txBody>
      </p:sp>
      <p:sp>
        <p:nvSpPr>
          <p:cNvPr id="34" name="矩形 33"/>
          <p:cNvSpPr/>
          <p:nvPr/>
        </p:nvSpPr>
        <p:spPr>
          <a:xfrm>
            <a:off x="7230936" y="2679754"/>
            <a:ext cx="4180014" cy="451406"/>
          </a:xfrm>
          <a:prstGeom prst="rect">
            <a:avLst/>
          </a:prstGeom>
        </p:spPr>
        <p:txBody>
          <a:bodyPr wrap="square">
            <a:spAutoFit/>
          </a:bodyPr>
          <a:lstStyle/>
          <a:p>
            <a:pPr>
              <a:lnSpc>
                <a:spcPts val="2800"/>
              </a:lnSpc>
            </a:pP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互感式传感器</a:t>
            </a:r>
            <a:r>
              <a:rPr lang="zh-CN" altLang="en-US" sz="2600" dirty="0">
                <a:latin typeface="华文隶书" panose="02010800040101010101" pitchFamily="2" charset="-122"/>
                <a:ea typeface="华文隶书" panose="02010800040101010101" pitchFamily="2" charset="-122"/>
                <a:cs typeface="微软雅黑" panose="020B0503020204020204" charset="-122"/>
              </a:rPr>
              <a:t>及其应用</a:t>
            </a:r>
          </a:p>
        </p:txBody>
      </p:sp>
      <p:grpSp>
        <p:nvGrpSpPr>
          <p:cNvPr id="18" name="组合 17"/>
          <p:cNvGrpSpPr/>
          <p:nvPr/>
        </p:nvGrpSpPr>
        <p:grpSpPr>
          <a:xfrm>
            <a:off x="5021735" y="3488377"/>
            <a:ext cx="7119476" cy="804489"/>
            <a:chOff x="-2084598" y="2234120"/>
            <a:chExt cx="8036634" cy="690823"/>
          </a:xfrm>
        </p:grpSpPr>
        <p:pic>
          <p:nvPicPr>
            <p:cNvPr id="19"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22" name="矩形 21"/>
          <p:cNvSpPr/>
          <p:nvPr/>
        </p:nvSpPr>
        <p:spPr>
          <a:xfrm>
            <a:off x="6111093" y="3629017"/>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三</a:t>
            </a:r>
          </a:p>
        </p:txBody>
      </p:sp>
      <p:sp>
        <p:nvSpPr>
          <p:cNvPr id="23" name="矩形 22"/>
          <p:cNvSpPr/>
          <p:nvPr/>
        </p:nvSpPr>
        <p:spPr>
          <a:xfrm>
            <a:off x="7208722" y="3645066"/>
            <a:ext cx="4044554" cy="451406"/>
          </a:xfrm>
          <a:prstGeom prst="rect">
            <a:avLst/>
          </a:prstGeom>
        </p:spPr>
        <p:txBody>
          <a:bodyPr wrap="square">
            <a:spAutoFit/>
          </a:bodyPr>
          <a:lstStyle/>
          <a:p>
            <a:pPr>
              <a:lnSpc>
                <a:spcPts val="2800"/>
              </a:lnSpc>
            </a:pP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电涡流式传感器</a:t>
            </a:r>
            <a:r>
              <a:rPr lang="zh-CN" altLang="en-US" sz="2600" dirty="0">
                <a:latin typeface="华文隶书" panose="02010800040101010101" pitchFamily="2" charset="-122"/>
                <a:ea typeface="华文隶书" panose="02010800040101010101" pitchFamily="2" charset="-122"/>
                <a:cs typeface="微软雅黑" panose="020B0503020204020204" charset="-122"/>
              </a:rPr>
              <a:t>及其应用</a:t>
            </a:r>
          </a:p>
        </p:txBody>
      </p:sp>
      <p:sp>
        <p:nvSpPr>
          <p:cNvPr id="24" name="矩形 23"/>
          <p:cNvSpPr/>
          <p:nvPr/>
        </p:nvSpPr>
        <p:spPr>
          <a:xfrm>
            <a:off x="5796297" y="4928481"/>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三</a:t>
            </a:r>
          </a:p>
        </p:txBody>
      </p:sp>
      <p:grpSp>
        <p:nvGrpSpPr>
          <p:cNvPr id="25" name="组合 24"/>
          <p:cNvGrpSpPr/>
          <p:nvPr/>
        </p:nvGrpSpPr>
        <p:grpSpPr>
          <a:xfrm>
            <a:off x="4996335" y="4453577"/>
            <a:ext cx="7119476" cy="804489"/>
            <a:chOff x="-2084598" y="2234120"/>
            <a:chExt cx="8036634" cy="690823"/>
          </a:xfrm>
        </p:grpSpPr>
        <p:pic>
          <p:nvPicPr>
            <p:cNvPr id="26"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35" name="矩形 34"/>
          <p:cNvSpPr/>
          <p:nvPr/>
        </p:nvSpPr>
        <p:spPr>
          <a:xfrm>
            <a:off x="6085693" y="4594217"/>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四</a:t>
            </a:r>
          </a:p>
        </p:txBody>
      </p:sp>
      <p:sp>
        <p:nvSpPr>
          <p:cNvPr id="36" name="矩形 35"/>
          <p:cNvSpPr/>
          <p:nvPr/>
        </p:nvSpPr>
        <p:spPr>
          <a:xfrm>
            <a:off x="7183322" y="4610266"/>
            <a:ext cx="4044554" cy="451406"/>
          </a:xfrm>
          <a:prstGeom prst="rect">
            <a:avLst/>
          </a:prstGeom>
        </p:spPr>
        <p:txBody>
          <a:bodyPr wrap="square">
            <a:spAutoFit/>
          </a:bodyPr>
          <a:lstStyle/>
          <a:p>
            <a:pPr>
              <a:lnSpc>
                <a:spcPts val="2800"/>
              </a:lnSpc>
            </a:pP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光栅式传感器</a:t>
            </a:r>
            <a:r>
              <a:rPr lang="zh-CN" altLang="en-US" sz="2600" dirty="0">
                <a:latin typeface="华文隶书" panose="02010800040101010101" pitchFamily="2" charset="-122"/>
                <a:ea typeface="华文隶书" panose="02010800040101010101" pitchFamily="2" charset="-122"/>
                <a:cs typeface="微软雅黑" panose="020B0503020204020204" charset="-122"/>
              </a:rPr>
              <a:t>及其应用</a:t>
            </a:r>
          </a:p>
        </p:txBody>
      </p:sp>
      <p:sp>
        <p:nvSpPr>
          <p:cNvPr id="44" name="矩形 43"/>
          <p:cNvSpPr/>
          <p:nvPr/>
        </p:nvSpPr>
        <p:spPr>
          <a:xfrm>
            <a:off x="5656597" y="5792081"/>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三</a:t>
            </a:r>
          </a:p>
        </p:txBody>
      </p:sp>
      <p:grpSp>
        <p:nvGrpSpPr>
          <p:cNvPr id="45" name="组合 44"/>
          <p:cNvGrpSpPr/>
          <p:nvPr/>
        </p:nvGrpSpPr>
        <p:grpSpPr>
          <a:xfrm>
            <a:off x="4856635" y="5317177"/>
            <a:ext cx="7119476" cy="804489"/>
            <a:chOff x="-2084598" y="2234120"/>
            <a:chExt cx="8036634" cy="690823"/>
          </a:xfrm>
        </p:grpSpPr>
        <p:pic>
          <p:nvPicPr>
            <p:cNvPr id="46"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49" name="矩形 48"/>
          <p:cNvSpPr/>
          <p:nvPr/>
        </p:nvSpPr>
        <p:spPr>
          <a:xfrm>
            <a:off x="5945993" y="5457817"/>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五</a:t>
            </a:r>
          </a:p>
        </p:txBody>
      </p:sp>
      <p:sp>
        <p:nvSpPr>
          <p:cNvPr id="50" name="矩形 49"/>
          <p:cNvSpPr/>
          <p:nvPr/>
        </p:nvSpPr>
        <p:spPr>
          <a:xfrm>
            <a:off x="7043622" y="5473866"/>
            <a:ext cx="4044554" cy="451406"/>
          </a:xfrm>
          <a:prstGeom prst="rect">
            <a:avLst/>
          </a:prstGeom>
        </p:spPr>
        <p:txBody>
          <a:bodyPr wrap="square">
            <a:spAutoFit/>
          </a:bodyPr>
          <a:lstStyle/>
          <a:p>
            <a:pPr>
              <a:lnSpc>
                <a:spcPts val="2800"/>
              </a:lnSpc>
            </a:pP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磁栅式传感器</a:t>
            </a:r>
            <a:r>
              <a:rPr lang="zh-CN" altLang="en-US" sz="2600" dirty="0">
                <a:latin typeface="华文隶书" panose="02010800040101010101" pitchFamily="2" charset="-122"/>
                <a:ea typeface="华文隶书" panose="02010800040101010101" pitchFamily="2" charset="-122"/>
                <a:cs typeface="微软雅黑" panose="020B0503020204020204" charset="-122"/>
              </a:rPr>
              <a:t>及其应用</a:t>
            </a:r>
          </a:p>
        </p:txBody>
      </p:sp>
      <p:sp>
        <p:nvSpPr>
          <p:cNvPr id="38" name="矩形 37"/>
          <p:cNvSpPr/>
          <p:nvPr/>
        </p:nvSpPr>
        <p:spPr>
          <a:xfrm>
            <a:off x="5225827" y="3452716"/>
            <a:ext cx="6711516" cy="814058"/>
          </a:xfrm>
          <a:prstGeom prst="rect">
            <a:avLst/>
          </a:prstGeom>
          <a:noFill/>
          <a:ln w="76200">
            <a:solidFill>
              <a:srgbClr val="CD2A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5649959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2692569" y="3295293"/>
            <a:ext cx="7695284" cy="769441"/>
          </a:xfrm>
          <a:prstGeom prst="rect">
            <a:avLst/>
          </a:prstGeom>
          <a:noFill/>
        </p:spPr>
        <p:txBody>
          <a:bodyPr wrap="square" rtlCol="0">
            <a:spAutoFit/>
          </a:bodyPr>
          <a:lstStyle/>
          <a:p>
            <a:r>
              <a:rPr lang="zh-CN" altLang="en-US" sz="4400" b="1" dirty="0">
                <a:solidFill>
                  <a:srgbClr val="008B8F"/>
                </a:solidFill>
                <a:latin typeface="华文行楷" panose="02010800040101010101" pitchFamily="2" charset="-122"/>
                <a:ea typeface="华文行楷" panose="02010800040101010101" pitchFamily="2" charset="-122"/>
              </a:rPr>
              <a:t>三</a:t>
            </a:r>
            <a:r>
              <a:rPr lang="zh-CN" altLang="en-US" sz="4400" b="1" dirty="0" smtClean="0">
                <a:solidFill>
                  <a:srgbClr val="008B8F"/>
                </a:solidFill>
                <a:latin typeface="华文行楷" panose="02010800040101010101" pitchFamily="2" charset="-122"/>
                <a:ea typeface="华文行楷" panose="02010800040101010101" pitchFamily="2" charset="-122"/>
              </a:rPr>
              <a:t>、电涡流式传感器及其应用</a:t>
            </a:r>
            <a:endParaRPr lang="zh-CN" altLang="en-US" sz="4400" b="1" dirty="0">
              <a:solidFill>
                <a:srgbClr val="008B8F"/>
              </a:solidFill>
              <a:latin typeface="华文行楷" panose="02010800040101010101" pitchFamily="2" charset="-122"/>
              <a:ea typeface="华文行楷" panose="02010800040101010101" pitchFamily="2" charset="-122"/>
            </a:endParaRPr>
          </a:p>
        </p:txBody>
      </p:sp>
      <p:pic>
        <p:nvPicPr>
          <p:cNvPr id="8" name="图片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343400"/>
            <a:ext cx="12192000" cy="2924485"/>
          </a:xfrm>
          <a:prstGeom prst="rect">
            <a:avLst/>
          </a:prstGeom>
        </p:spPr>
      </p:pic>
      <p:pic>
        <p:nvPicPr>
          <p:cNvPr id="4" name="图片 3"/>
          <p:cNvPicPr>
            <a:picLocks noChangeAspect="1"/>
          </p:cNvPicPr>
          <p:nvPr/>
        </p:nvPicPr>
        <p:blipFill>
          <a:blip r:embed="rId3">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9642764" y="27710"/>
            <a:ext cx="2549236" cy="1510000"/>
          </a:xfrm>
          <a:prstGeom prst="rect">
            <a:avLst/>
          </a:prstGeom>
        </p:spPr>
      </p:pic>
      <p:sp>
        <p:nvSpPr>
          <p:cNvPr id="6" name="矩形 5"/>
          <p:cNvSpPr/>
          <p:nvPr/>
        </p:nvSpPr>
        <p:spPr>
          <a:xfrm>
            <a:off x="144573" y="755000"/>
            <a:ext cx="8494633" cy="923330"/>
          </a:xfrm>
          <a:prstGeom prst="rect">
            <a:avLst/>
          </a:prstGeom>
          <a:noFill/>
        </p:spPr>
        <p:txBody>
          <a:bodyPr wrap="none" lIns="91440" tIns="45720" rIns="91440" bIns="45720">
            <a:spAutoFit/>
          </a:bodyPr>
          <a:lstStyle/>
          <a:p>
            <a:pPr algn="ctr"/>
            <a:r>
              <a:rPr lang="zh-CN" altLang="en-US" sz="54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华文隶书" panose="02010800040101010101" pitchFamily="2" charset="-122"/>
                <a:ea typeface="华文隶书" panose="02010800040101010101" pitchFamily="2" charset="-122"/>
              </a:rPr>
              <a:t>传感器与智能检测技术应用</a:t>
            </a:r>
            <a:endParaRPr lang="zh-CN" altLang="en-US" sz="5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华文隶书" panose="02010800040101010101" pitchFamily="2" charset="-122"/>
              <a:ea typeface="华文隶书" panose="02010800040101010101" pitchFamily="2"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4"/>
          <a:stretch>
            <a:fillRect/>
          </a:stretch>
        </p:blipFill>
        <p:spPr>
          <a:xfrm>
            <a:off x="0" y="-8732"/>
            <a:ext cx="12192000" cy="6858000"/>
          </a:xfrm>
          <a:prstGeom prst="rect">
            <a:avLst/>
          </a:prstGeom>
        </p:spPr>
      </p:pic>
      <p:sp>
        <p:nvSpPr>
          <p:cNvPr id="5" name="矩形 4"/>
          <p:cNvSpPr/>
          <p:nvPr/>
        </p:nvSpPr>
        <p:spPr>
          <a:xfrm>
            <a:off x="693419" y="1887459"/>
            <a:ext cx="10611890" cy="473206"/>
          </a:xfrm>
          <a:prstGeom prst="rect">
            <a:avLst/>
          </a:prstGeom>
          <a:ln>
            <a:solidFill>
              <a:srgbClr val="92D050"/>
            </a:solidFill>
          </a:ln>
        </p:spPr>
        <p:txBody>
          <a:bodyPr wrap="square">
            <a:spAutoFit/>
          </a:bodyPr>
          <a:lstStyle/>
          <a:p>
            <a:pPr algn="just">
              <a:lnSpc>
                <a:spcPts val="3000"/>
              </a:lnSpc>
            </a:pPr>
            <a:r>
              <a:rPr lang="zh-CN" altLang="en-US" sz="2400" dirty="0">
                <a:latin typeface="华文隶书" panose="02010800040101010101" pitchFamily="2" charset="-122"/>
                <a:ea typeface="华文隶书" panose="02010800040101010101" pitchFamily="2" charset="-122"/>
                <a:cs typeface="微软雅黑" panose="020B0503020204020204" charset="-122"/>
                <a:sym typeface="+mn-ea"/>
              </a:rPr>
              <a:t>电涡流式传感器利用电涡流效应，将非电量转换成阻抗的变化。 </a:t>
            </a:r>
          </a:p>
        </p:txBody>
      </p:sp>
      <p:sp>
        <p:nvSpPr>
          <p:cNvPr id="9" name="矩形 8"/>
          <p:cNvSpPr/>
          <p:nvPr/>
        </p:nvSpPr>
        <p:spPr>
          <a:xfrm>
            <a:off x="693419" y="167990"/>
            <a:ext cx="3906289" cy="453970"/>
          </a:xfrm>
          <a:prstGeom prst="rect">
            <a:avLst/>
          </a:prstGeom>
        </p:spPr>
        <p:txBody>
          <a:bodyPr wrap="square">
            <a:spAutoFit/>
          </a:bodyPr>
          <a:lstStyle/>
          <a:p>
            <a:pPr>
              <a:lnSpc>
                <a:spcPts val="2800"/>
              </a:lnSpc>
            </a:pPr>
            <a:r>
              <a:rPr lang="zh-CN" altLang="en-US" sz="2000" spc="200" dirty="0">
                <a:latin typeface="华文隶书" panose="02010800040101010101" pitchFamily="2" charset="-122"/>
                <a:ea typeface="华文隶书" panose="02010800040101010101" pitchFamily="2" charset="-122"/>
                <a:cs typeface="微软雅黑" panose="020B0503020204020204" charset="-122"/>
                <a:sym typeface="+mn-ea"/>
              </a:rPr>
              <a:t>三</a:t>
            </a:r>
            <a:r>
              <a:rPr lang="zh-CN" altLang="en-US" sz="2000" spc="200" dirty="0" smtClean="0">
                <a:solidFill>
                  <a:schemeClr val="tx1"/>
                </a:solidFill>
                <a:uFillTx/>
                <a:latin typeface="华文隶书" panose="02010800040101010101" pitchFamily="2" charset="-122"/>
                <a:ea typeface="华文隶书" panose="02010800040101010101" pitchFamily="2" charset="-122"/>
                <a:cs typeface="微软雅黑" panose="020B0503020204020204" charset="-122"/>
                <a:sym typeface="+mn-ea"/>
              </a:rPr>
              <a:t>、电涡流式传感器及其应用</a:t>
            </a:r>
            <a:endParaRPr lang="zh-CN" altLang="en-US" sz="20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693419" y="1010412"/>
            <a:ext cx="4973090" cy="477054"/>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1.</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电涡流式传感器工作原理</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sp>
        <p:nvSpPr>
          <p:cNvPr id="25" name="矩形 24"/>
          <p:cNvSpPr/>
          <p:nvPr/>
        </p:nvSpPr>
        <p:spPr>
          <a:xfrm>
            <a:off x="7309229" y="6095735"/>
            <a:ext cx="3254597" cy="400110"/>
          </a:xfrm>
          <a:prstGeom prst="rect">
            <a:avLst/>
          </a:prstGeom>
        </p:spPr>
        <p:txBody>
          <a:bodyPr vert="horz" wrap="square">
            <a:spAutoFit/>
          </a:bodyPr>
          <a:lstStyle/>
          <a:p>
            <a:r>
              <a:rPr lang="zh-CN" altLang="en-US" sz="2000" dirty="0">
                <a:latin typeface="华文隶书" panose="02010800040101010101" pitchFamily="2" charset="-122"/>
                <a:ea typeface="华文隶书" panose="02010800040101010101" pitchFamily="2" charset="-122"/>
                <a:cs typeface="Times New Roman" panose="02020603050405020304" pitchFamily="18" charset="0"/>
              </a:rPr>
              <a:t>电涡流传感器工作原理演示</a:t>
            </a:r>
          </a:p>
        </p:txBody>
      </p:sp>
      <p:sp>
        <p:nvSpPr>
          <p:cNvPr id="19" name="矩形 18"/>
          <p:cNvSpPr/>
          <p:nvPr/>
        </p:nvSpPr>
        <p:spPr>
          <a:xfrm>
            <a:off x="693419" y="2524049"/>
            <a:ext cx="5666509" cy="2308324"/>
          </a:xfrm>
          <a:prstGeom prst="rect">
            <a:avLst/>
          </a:prstGeom>
          <a:ln>
            <a:solidFill>
              <a:srgbClr val="92D050"/>
            </a:solidFill>
          </a:ln>
        </p:spPr>
        <p:txBody>
          <a:bodyPr wrap="square">
            <a:spAutoFit/>
          </a:bodyPr>
          <a:lstStyle/>
          <a:p>
            <a:pPr>
              <a:spcBef>
                <a:spcPct val="50000"/>
              </a:spcBef>
            </a:pPr>
            <a:r>
              <a:rPr lang="zh-CN" altLang="en-US" sz="2400" dirty="0">
                <a:latin typeface="华文隶书" panose="02010800040101010101" pitchFamily="2" charset="-122"/>
                <a:ea typeface="华文隶书" panose="02010800040101010101" pitchFamily="2" charset="-122"/>
                <a:cs typeface="微软雅黑" panose="020B0503020204020204" charset="-122"/>
              </a:rPr>
              <a:t>电涡流是块状金属导体处于变化的磁场中或在磁场中作切割磁力线运动时，导体中产生的呈涡旋状的感应电流。电涡流效应是由于电涡流的产生必然要消耗一部分能量，使产生磁场的线圈阻抗发生变化的物理现象。</a:t>
            </a:r>
          </a:p>
        </p:txBody>
      </p:sp>
      <p:sp>
        <p:nvSpPr>
          <p:cNvPr id="2" name="矩形 1"/>
          <p:cNvSpPr/>
          <p:nvPr/>
        </p:nvSpPr>
        <p:spPr>
          <a:xfrm>
            <a:off x="693418" y="5264738"/>
            <a:ext cx="5666509" cy="830997"/>
          </a:xfrm>
          <a:prstGeom prst="rect">
            <a:avLst/>
          </a:prstGeom>
        </p:spPr>
        <p:txBody>
          <a:bodyPr wrap="square">
            <a:spAutoFit/>
          </a:bodyPr>
          <a:lstStyle/>
          <a:p>
            <a:pPr>
              <a:spcBef>
                <a:spcPct val="50000"/>
              </a:spcBef>
            </a:pPr>
            <a:r>
              <a:rPr lang="zh-CN" altLang="en-US" sz="2400" dirty="0">
                <a:latin typeface="华文隶书" panose="02010800040101010101" pitchFamily="2" charset="-122"/>
                <a:ea typeface="华文隶书" panose="02010800040101010101" pitchFamily="2" charset="-122"/>
                <a:cs typeface="微软雅黑" panose="020B0503020204020204" charset="-122"/>
              </a:rPr>
              <a:t>电涡流式传感器</a:t>
            </a:r>
            <a:r>
              <a:rPr lang="zh-CN" altLang="en-US" sz="2400" dirty="0" smtClean="0">
                <a:latin typeface="华文隶书" panose="02010800040101010101" pitchFamily="2" charset="-122"/>
                <a:ea typeface="华文隶书" panose="02010800040101010101" pitchFamily="2" charset="-122"/>
                <a:cs typeface="微软雅黑" panose="020B0503020204020204" charset="-122"/>
              </a:rPr>
              <a:t>：</a:t>
            </a:r>
            <a:endParaRPr lang="en-US" altLang="zh-CN" sz="2400" dirty="0" smtClean="0">
              <a:latin typeface="华文隶书" panose="02010800040101010101" pitchFamily="2" charset="-122"/>
              <a:ea typeface="华文隶书" panose="02010800040101010101" pitchFamily="2" charset="-122"/>
              <a:cs typeface="微软雅黑" panose="020B0503020204020204" charset="-122"/>
            </a:endParaRPr>
          </a:p>
          <a:p>
            <a:r>
              <a:rPr lang="zh-CN" altLang="en-US" sz="2400" dirty="0" smtClean="0">
                <a:latin typeface="华文隶书" panose="02010800040101010101" pitchFamily="2" charset="-122"/>
                <a:ea typeface="华文隶书" panose="02010800040101010101" pitchFamily="2" charset="-122"/>
                <a:cs typeface="微软雅黑" panose="020B0503020204020204" charset="-122"/>
              </a:rPr>
              <a:t>高频</a:t>
            </a:r>
            <a:r>
              <a:rPr lang="zh-CN" altLang="en-US" sz="2400" dirty="0">
                <a:latin typeface="华文隶书" panose="02010800040101010101" pitchFamily="2" charset="-122"/>
                <a:ea typeface="华文隶书" panose="02010800040101010101" pitchFamily="2" charset="-122"/>
                <a:cs typeface="微软雅黑" panose="020B0503020204020204" charset="-122"/>
              </a:rPr>
              <a:t>反射式、低频透射式 </a:t>
            </a:r>
          </a:p>
        </p:txBody>
      </p:sp>
    </p:spTree>
    <p:controls>
      <mc:AlternateContent xmlns:mc="http://schemas.openxmlformats.org/markup-compatibility/2006">
        <mc:Choice xmlns:v="urn:schemas-microsoft-com:vml" Requires="v">
          <p:control spid="1038" name="ShockwaveFlash1" r:id="rId2" imgW="4737240" imgH="3375000"/>
        </mc:Choice>
        <mc:Fallback>
          <p:control name="ShockwaveFlash1" r:id="rId2" imgW="4737240" imgH="3375000">
            <p:pic>
              <p:nvPicPr>
                <p:cNvPr id="10" name="ShockwaveFlash1"/>
                <p:cNvPicPr preferRelativeResize="0">
                  <a:picLocks noChangeArrowheads="1" noChangeShapeType="1"/>
                </p:cNvPicPr>
                <p:nvPr/>
              </p:nvPicPr>
              <p:blipFill>
                <a:blip r:embed="rId5"/>
                <a:srcRect/>
                <a:stretch>
                  <a:fillRect/>
                </a:stretch>
              </p:blipFill>
              <p:spPr bwMode="auto">
                <a:xfrm>
                  <a:off x="6567747" y="2537244"/>
                  <a:ext cx="4737562" cy="3375117"/>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2"/>
          <a:stretch>
            <a:fillRect/>
          </a:stretch>
        </p:blipFill>
        <p:spPr>
          <a:xfrm>
            <a:off x="0" y="-8732"/>
            <a:ext cx="12192000" cy="6858000"/>
          </a:xfrm>
          <a:prstGeom prst="rect">
            <a:avLst/>
          </a:prstGeom>
        </p:spPr>
      </p:pic>
      <p:sp>
        <p:nvSpPr>
          <p:cNvPr id="9" name="矩形 8"/>
          <p:cNvSpPr/>
          <p:nvPr/>
        </p:nvSpPr>
        <p:spPr>
          <a:xfrm>
            <a:off x="693419" y="167990"/>
            <a:ext cx="3906289" cy="451406"/>
          </a:xfrm>
          <a:prstGeom prst="rect">
            <a:avLst/>
          </a:prstGeom>
        </p:spPr>
        <p:txBody>
          <a:bodyPr wrap="square">
            <a:spAutoFit/>
          </a:bodyPr>
          <a:lstStyle/>
          <a:p>
            <a:pPr>
              <a:lnSpc>
                <a:spcPts val="2800"/>
              </a:lnSpc>
            </a:pPr>
            <a:r>
              <a:rPr lang="zh-CN" altLang="en-US" sz="2000" spc="200" dirty="0" smtClean="0">
                <a:latin typeface="华文隶书" panose="02010800040101010101" pitchFamily="2" charset="-122"/>
                <a:ea typeface="华文隶书" panose="02010800040101010101" pitchFamily="2" charset="-122"/>
                <a:cs typeface="微软雅黑" panose="020B0503020204020204" charset="-122"/>
                <a:sym typeface="+mn-ea"/>
              </a:rPr>
              <a:t>三、电涡流式</a:t>
            </a:r>
            <a:r>
              <a:rPr lang="zh-CN" altLang="en-US" sz="2000" spc="200" dirty="0">
                <a:latin typeface="华文隶书" panose="02010800040101010101" pitchFamily="2" charset="-122"/>
                <a:ea typeface="华文隶书" panose="02010800040101010101" pitchFamily="2" charset="-122"/>
                <a:cs typeface="微软雅黑" panose="020B0503020204020204" charset="-122"/>
                <a:sym typeface="+mn-ea"/>
              </a:rPr>
              <a:t>传感器及其</a:t>
            </a:r>
            <a:r>
              <a:rPr lang="zh-CN" altLang="en-US" sz="2000" spc="200" dirty="0" smtClean="0">
                <a:latin typeface="华文隶书" panose="02010800040101010101" pitchFamily="2" charset="-122"/>
                <a:ea typeface="华文隶书" panose="02010800040101010101" pitchFamily="2" charset="-122"/>
                <a:cs typeface="微软雅黑" panose="020B0503020204020204" charset="-122"/>
                <a:sym typeface="+mn-ea"/>
              </a:rPr>
              <a:t>应用</a:t>
            </a:r>
            <a:endParaRPr lang="zh-CN" altLang="en-US" sz="2000" dirty="0">
              <a:latin typeface="华文隶书" panose="02010800040101010101" pitchFamily="2" charset="-122"/>
              <a:ea typeface="华文隶书" panose="02010800040101010101" pitchFamily="2" charset="-122"/>
              <a:cs typeface="微软雅黑" panose="020B0503020204020204" charset="-122"/>
            </a:endParaRPr>
          </a:p>
        </p:txBody>
      </p:sp>
      <p:sp>
        <p:nvSpPr>
          <p:cNvPr id="3" name="矩形 2"/>
          <p:cNvSpPr/>
          <p:nvPr/>
        </p:nvSpPr>
        <p:spPr>
          <a:xfrm>
            <a:off x="707269" y="1602215"/>
            <a:ext cx="5693533" cy="2785378"/>
          </a:xfrm>
          <a:prstGeom prst="rect">
            <a:avLst/>
          </a:prstGeom>
          <a:ln>
            <a:solidFill>
              <a:srgbClr val="92D050"/>
            </a:solidFill>
          </a:ln>
        </p:spPr>
        <p:txBody>
          <a:bodyPr wrap="square">
            <a:spAutoFit/>
          </a:bodyPr>
          <a:lstStyle/>
          <a:p>
            <a:pPr algn="just">
              <a:lnSpc>
                <a:spcPts val="3000"/>
              </a:lnSpc>
            </a:pPr>
            <a:r>
              <a:rPr lang="zh-CN" altLang="en-US" sz="2400" dirty="0">
                <a:latin typeface="Times New Roman" panose="02020603050405020304" pitchFamily="18" charset="0"/>
                <a:ea typeface="华文隶书" panose="02010800040101010101" pitchFamily="2" charset="-122"/>
                <a:cs typeface="Times New Roman" panose="02020603050405020304" pitchFamily="18" charset="0"/>
              </a:rPr>
              <a:t>电涡流式传感器的工作原理 </a:t>
            </a:r>
          </a:p>
          <a:p>
            <a:pPr algn="just">
              <a:lnSpc>
                <a:spcPts val="3000"/>
              </a:lnSpc>
            </a:pPr>
            <a:r>
              <a:rPr lang="zh-CN" altLang="en-US" sz="2400" dirty="0">
                <a:latin typeface="Times New Roman" panose="02020603050405020304" pitchFamily="18" charset="0"/>
                <a:ea typeface="华文隶书" panose="02010800040101010101" pitchFamily="2" charset="-122"/>
                <a:cs typeface="Times New Roman" panose="02020603050405020304" pitchFamily="18" charset="0"/>
              </a:rPr>
              <a:t>　　在金属导体上方放置一个线圈，当线圈中通以电流时，线圈的周围空间就产生了交变磁场</a:t>
            </a:r>
            <a:r>
              <a:rPr lang="en-US" altLang="zh-CN" sz="2400" dirty="0">
                <a:latin typeface="Times New Roman" panose="02020603050405020304" pitchFamily="18" charset="0"/>
                <a:ea typeface="华文隶书" panose="02010800040101010101" pitchFamily="2" charset="-122"/>
                <a:cs typeface="Times New Roman" panose="02020603050405020304" pitchFamily="18" charset="0"/>
              </a:rPr>
              <a:t>H1</a:t>
            </a:r>
            <a:r>
              <a:rPr lang="zh-CN" altLang="en-US" sz="2400" dirty="0">
                <a:latin typeface="Times New Roman" panose="02020603050405020304" pitchFamily="18" charset="0"/>
                <a:ea typeface="华文隶书" panose="02010800040101010101" pitchFamily="2" charset="-122"/>
                <a:cs typeface="Times New Roman" panose="02020603050405020304" pitchFamily="18" charset="0"/>
              </a:rPr>
              <a:t>，在金属导体内就会产生电涡流，由产生反向电磁场</a:t>
            </a:r>
            <a:r>
              <a:rPr lang="en-US" altLang="zh-CN" sz="2400" dirty="0">
                <a:latin typeface="Times New Roman" panose="02020603050405020304" pitchFamily="18" charset="0"/>
                <a:ea typeface="华文隶书" panose="02010800040101010101" pitchFamily="2" charset="-122"/>
                <a:cs typeface="Times New Roman" panose="02020603050405020304" pitchFamily="18" charset="0"/>
              </a:rPr>
              <a:t>H2</a:t>
            </a:r>
            <a:r>
              <a:rPr lang="zh-CN" altLang="en-US" sz="2400" dirty="0">
                <a:latin typeface="Times New Roman" panose="02020603050405020304" pitchFamily="18" charset="0"/>
                <a:ea typeface="华文隶书" panose="02010800040101010101" pitchFamily="2" charset="-122"/>
                <a:cs typeface="Times New Roman" panose="02020603050405020304" pitchFamily="18" charset="0"/>
              </a:rPr>
              <a:t>，由于</a:t>
            </a:r>
            <a:r>
              <a:rPr lang="en-US" altLang="zh-CN" sz="2400" dirty="0">
                <a:latin typeface="Times New Roman" panose="02020603050405020304" pitchFamily="18" charset="0"/>
                <a:ea typeface="华文隶书" panose="02010800040101010101" pitchFamily="2" charset="-122"/>
                <a:cs typeface="Times New Roman" panose="02020603050405020304" pitchFamily="18" charset="0"/>
              </a:rPr>
              <a:t>H2</a:t>
            </a:r>
            <a:r>
              <a:rPr lang="zh-CN" altLang="en-US" sz="2400" dirty="0">
                <a:latin typeface="Times New Roman" panose="02020603050405020304" pitchFamily="18" charset="0"/>
                <a:ea typeface="华文隶书" panose="02010800040101010101" pitchFamily="2" charset="-122"/>
                <a:cs typeface="Times New Roman" panose="02020603050405020304" pitchFamily="18" charset="0"/>
              </a:rPr>
              <a:t>与</a:t>
            </a:r>
            <a:r>
              <a:rPr lang="en-US" altLang="zh-CN" sz="2400" dirty="0">
                <a:latin typeface="Times New Roman" panose="02020603050405020304" pitchFamily="18" charset="0"/>
                <a:ea typeface="华文隶书" panose="02010800040101010101" pitchFamily="2" charset="-122"/>
                <a:cs typeface="Times New Roman" panose="02020603050405020304" pitchFamily="18" charset="0"/>
              </a:rPr>
              <a:t>H1</a:t>
            </a:r>
            <a:r>
              <a:rPr lang="zh-CN" altLang="en-US" sz="2400" dirty="0">
                <a:latin typeface="Times New Roman" panose="02020603050405020304" pitchFamily="18" charset="0"/>
                <a:ea typeface="华文隶书" panose="02010800040101010101" pitchFamily="2" charset="-122"/>
                <a:cs typeface="Times New Roman" panose="02020603050405020304" pitchFamily="18" charset="0"/>
              </a:rPr>
              <a:t>方向相反，</a:t>
            </a:r>
            <a:r>
              <a:rPr lang="en-US" altLang="zh-CN" sz="2400" dirty="0">
                <a:latin typeface="Times New Roman" panose="02020603050405020304" pitchFamily="18" charset="0"/>
                <a:ea typeface="华文隶书" panose="02010800040101010101" pitchFamily="2" charset="-122"/>
                <a:cs typeface="Times New Roman" panose="02020603050405020304" pitchFamily="18" charset="0"/>
              </a:rPr>
              <a:t>H2</a:t>
            </a:r>
            <a:r>
              <a:rPr lang="zh-CN" altLang="en-US" sz="2400" dirty="0">
                <a:latin typeface="Times New Roman" panose="02020603050405020304" pitchFamily="18" charset="0"/>
                <a:ea typeface="华文隶书" panose="02010800040101010101" pitchFamily="2" charset="-122"/>
                <a:cs typeface="Times New Roman" panose="02020603050405020304" pitchFamily="18" charset="0"/>
              </a:rPr>
              <a:t>抵消了部分原磁场</a:t>
            </a:r>
            <a:r>
              <a:rPr lang="en-US" altLang="zh-CN" sz="2400" dirty="0">
                <a:latin typeface="Times New Roman" panose="02020603050405020304" pitchFamily="18" charset="0"/>
                <a:ea typeface="华文隶书" panose="02010800040101010101" pitchFamily="2" charset="-122"/>
                <a:cs typeface="Times New Roman" panose="02020603050405020304" pitchFamily="18" charset="0"/>
              </a:rPr>
              <a:t>H1</a:t>
            </a:r>
            <a:r>
              <a:rPr lang="zh-CN" altLang="en-US" sz="2400" dirty="0">
                <a:latin typeface="Times New Roman" panose="02020603050405020304" pitchFamily="18" charset="0"/>
                <a:ea typeface="华文隶书" panose="02010800040101010101" pitchFamily="2" charset="-122"/>
                <a:cs typeface="Times New Roman" panose="02020603050405020304" pitchFamily="18" charset="0"/>
              </a:rPr>
              <a:t>，使导电线圈的阻抗发生了变化。</a:t>
            </a:r>
          </a:p>
        </p:txBody>
      </p:sp>
      <p:sp>
        <p:nvSpPr>
          <p:cNvPr id="17" name="矩形 16"/>
          <p:cNvSpPr/>
          <p:nvPr/>
        </p:nvSpPr>
        <p:spPr>
          <a:xfrm>
            <a:off x="707269" y="804242"/>
            <a:ext cx="4806840" cy="477054"/>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en-US" altLang="zh-CN" sz="2800" b="1" dirty="0">
                <a:latin typeface="华文行楷" panose="02010800040101010101" pitchFamily="2" charset="-122"/>
                <a:ea typeface="华文行楷" panose="02010800040101010101" pitchFamily="2" charset="-122"/>
                <a:cs typeface="微软雅黑" panose="020B0503020204020204" charset="-122"/>
              </a:rPr>
              <a:t>1.</a:t>
            </a:r>
            <a:r>
              <a:rPr lang="zh-CN" altLang="en-US" sz="2800" b="1" dirty="0">
                <a:latin typeface="华文行楷" panose="02010800040101010101" pitchFamily="2" charset="-122"/>
                <a:ea typeface="华文行楷" panose="02010800040101010101" pitchFamily="2" charset="-122"/>
                <a:cs typeface="微软雅黑" panose="020B0503020204020204" charset="-122"/>
              </a:rPr>
              <a:t>电涡流式传感器工作原理</a:t>
            </a:r>
          </a:p>
        </p:txBody>
      </p:sp>
      <p:pic>
        <p:nvPicPr>
          <p:cNvPr id="12" name="Picture 10" descr="C:\Documents and Settings\chl\My Documents\3T17.tif">
            <a:hlinkClick r:id="rId3" action="ppaction://hlinkfile"/>
          </p:cNvPr>
          <p:cNvPicPr>
            <a:picLocks noChangeAspect="1" noChangeArrowheads="1"/>
          </p:cNvPicPr>
          <p:nvPr/>
        </p:nvPicPr>
        <p:blipFill>
          <a:blip r:embed="rId4" r:link="rId5" cstate="print">
            <a:extLst>
              <a:ext uri="{28A0092B-C50C-407E-A947-70E740481C1C}">
                <a14:useLocalDpi xmlns:a14="http://schemas.microsoft.com/office/drawing/2010/main" val="0"/>
              </a:ext>
            </a:extLst>
          </a:blip>
          <a:srcRect/>
          <a:stretch>
            <a:fillRect/>
          </a:stretch>
        </p:blipFill>
        <p:spPr bwMode="auto">
          <a:xfrm>
            <a:off x="7579123" y="1466141"/>
            <a:ext cx="3186113" cy="3057525"/>
          </a:xfrm>
          <a:prstGeom prst="rect">
            <a:avLst/>
          </a:prstGeom>
          <a:noFill/>
          <a:ln w="9525">
            <a:solidFill>
              <a:srgbClr val="00CC00"/>
            </a:solidFill>
            <a:miter lim="800000"/>
            <a:headEnd/>
            <a:tailEnd/>
          </a:ln>
          <a:extLst>
            <a:ext uri="{909E8E84-426E-40DD-AFC4-6F175D3DCCD1}">
              <a14:hiddenFill xmlns:a14="http://schemas.microsoft.com/office/drawing/2010/main">
                <a:solidFill>
                  <a:srgbClr val="FFFFFF"/>
                </a:solidFill>
              </a14:hiddenFill>
            </a:ext>
          </a:extLst>
        </p:spPr>
      </p:pic>
      <p:sp>
        <p:nvSpPr>
          <p:cNvPr id="13" name="Text Box 11"/>
          <p:cNvSpPr txBox="1">
            <a:spLocks noChangeArrowheads="1"/>
          </p:cNvSpPr>
          <p:nvPr/>
        </p:nvSpPr>
        <p:spPr bwMode="auto">
          <a:xfrm>
            <a:off x="7800579" y="4896427"/>
            <a:ext cx="2743200" cy="379413"/>
          </a:xfrm>
          <a:prstGeom prst="rect">
            <a:avLst/>
          </a:prstGeom>
          <a:solidFill>
            <a:srgbClr val="FF9900"/>
          </a:solidFill>
          <a:ln w="12700">
            <a:solidFill>
              <a:srgbClr val="00CC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spcBef>
                <a:spcPct val="50000"/>
              </a:spcBef>
            </a:pPr>
            <a:r>
              <a:rPr lang="zh-CN" altLang="en-US" b="1" dirty="0" smtClean="0">
                <a:latin typeface="华文隶书" panose="02010800040101010101" pitchFamily="2" charset="-122"/>
                <a:ea typeface="华文隶书" panose="02010800040101010101" pitchFamily="2" charset="-122"/>
              </a:rPr>
              <a:t>图</a:t>
            </a:r>
            <a:r>
              <a:rPr lang="en-US" altLang="zh-CN" b="1" dirty="0" smtClean="0">
                <a:latin typeface="华文隶书" panose="02010800040101010101" pitchFamily="2" charset="-122"/>
                <a:ea typeface="华文隶书" panose="02010800040101010101" pitchFamily="2" charset="-122"/>
              </a:rPr>
              <a:t>1  </a:t>
            </a:r>
            <a:r>
              <a:rPr lang="zh-CN" altLang="en-US" b="1" dirty="0" smtClean="0">
                <a:latin typeface="华文隶书" panose="02010800040101010101" pitchFamily="2" charset="-122"/>
                <a:ea typeface="华文隶书" panose="02010800040101010101" pitchFamily="2" charset="-122"/>
              </a:rPr>
              <a:t>电</a:t>
            </a:r>
            <a:r>
              <a:rPr lang="zh-CN" altLang="en-US" b="1" dirty="0">
                <a:latin typeface="华文隶书" panose="02010800040101010101" pitchFamily="2" charset="-122"/>
                <a:ea typeface="华文隶书" panose="02010800040101010101" pitchFamily="2" charset="-122"/>
              </a:rPr>
              <a:t>涡流式工作原理图</a:t>
            </a:r>
          </a:p>
        </p:txBody>
      </p:sp>
      <p:sp>
        <p:nvSpPr>
          <p:cNvPr id="16" name="AutoShape 12" descr="10%"/>
          <p:cNvSpPr>
            <a:spLocks noChangeArrowheads="1"/>
          </p:cNvSpPr>
          <p:nvPr/>
        </p:nvSpPr>
        <p:spPr bwMode="auto">
          <a:xfrm>
            <a:off x="4599708" y="4666240"/>
            <a:ext cx="2590800" cy="1219200"/>
          </a:xfrm>
          <a:prstGeom prst="cloudCallout">
            <a:avLst>
              <a:gd name="adj1" fmla="val -84069"/>
              <a:gd name="adj2" fmla="val 80861"/>
            </a:avLst>
          </a:prstGeom>
          <a:pattFill prst="pct10">
            <a:fgClr>
              <a:srgbClr val="99CC00"/>
            </a:fgClr>
            <a:bgClr>
              <a:schemeClr val="bg1"/>
            </a:bgClr>
          </a:pattFill>
          <a:ln w="12700">
            <a:solidFill>
              <a:srgbClr val="8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p>
            <a:pPr algn="ctr"/>
            <a:r>
              <a:rPr lang="zh-CN" altLang="en-US" dirty="0">
                <a:latin typeface="华文隶书" panose="02010800040101010101" pitchFamily="2" charset="-122"/>
                <a:ea typeface="华文隶书" panose="02010800040101010101" pitchFamily="2" charset="-122"/>
              </a:rPr>
              <a:t>怎样利用电涡流现象来测距离变化？</a:t>
            </a:r>
          </a:p>
        </p:txBody>
      </p:sp>
    </p:spTree>
    <p:extLst>
      <p:ext uri="{BB962C8B-B14F-4D97-AF65-F5344CB8AC3E}">
        <p14:creationId xmlns:p14="http://schemas.microsoft.com/office/powerpoint/2010/main" val="37932277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2"/>
          <a:stretch>
            <a:fillRect/>
          </a:stretch>
        </p:blipFill>
        <p:spPr>
          <a:xfrm>
            <a:off x="0" y="-8732"/>
            <a:ext cx="12192000" cy="6858000"/>
          </a:xfrm>
          <a:prstGeom prst="rect">
            <a:avLst/>
          </a:prstGeom>
        </p:spPr>
      </p:pic>
      <p:sp>
        <p:nvSpPr>
          <p:cNvPr id="9" name="矩形 8"/>
          <p:cNvSpPr/>
          <p:nvPr/>
        </p:nvSpPr>
        <p:spPr>
          <a:xfrm>
            <a:off x="693419" y="167990"/>
            <a:ext cx="3906289" cy="451406"/>
          </a:xfrm>
          <a:prstGeom prst="rect">
            <a:avLst/>
          </a:prstGeom>
        </p:spPr>
        <p:txBody>
          <a:bodyPr wrap="square">
            <a:spAutoFit/>
          </a:bodyPr>
          <a:lstStyle/>
          <a:p>
            <a:pPr>
              <a:lnSpc>
                <a:spcPts val="2800"/>
              </a:lnSpc>
            </a:pPr>
            <a:r>
              <a:rPr lang="zh-CN" altLang="en-US" sz="2000" spc="200" dirty="0">
                <a:latin typeface="华文隶书" panose="02010800040101010101" pitchFamily="2" charset="-122"/>
                <a:ea typeface="华文隶书" panose="02010800040101010101" pitchFamily="2" charset="-122"/>
                <a:cs typeface="微软雅黑" panose="020B0503020204020204" charset="-122"/>
                <a:sym typeface="+mn-ea"/>
              </a:rPr>
              <a:t>三</a:t>
            </a:r>
            <a:r>
              <a:rPr lang="zh-CN" altLang="en-US" sz="2000" spc="200" dirty="0" smtClean="0">
                <a:latin typeface="华文隶书" panose="02010800040101010101" pitchFamily="2" charset="-122"/>
                <a:ea typeface="华文隶书" panose="02010800040101010101" pitchFamily="2" charset="-122"/>
                <a:cs typeface="微软雅黑" panose="020B0503020204020204" charset="-122"/>
                <a:sym typeface="+mn-ea"/>
              </a:rPr>
              <a:t>、电涡流式</a:t>
            </a:r>
            <a:r>
              <a:rPr lang="zh-CN" altLang="en-US" sz="2000" spc="200" dirty="0">
                <a:latin typeface="华文隶书" panose="02010800040101010101" pitchFamily="2" charset="-122"/>
                <a:ea typeface="华文隶书" panose="02010800040101010101" pitchFamily="2" charset="-122"/>
                <a:cs typeface="微软雅黑" panose="020B0503020204020204" charset="-122"/>
                <a:sym typeface="+mn-ea"/>
              </a:rPr>
              <a:t>传感器及其</a:t>
            </a:r>
            <a:r>
              <a:rPr lang="zh-CN" altLang="en-US" sz="2000" spc="200" dirty="0" smtClean="0">
                <a:latin typeface="华文隶书" panose="02010800040101010101" pitchFamily="2" charset="-122"/>
                <a:ea typeface="华文隶书" panose="02010800040101010101" pitchFamily="2" charset="-122"/>
                <a:cs typeface="微软雅黑" panose="020B0503020204020204" charset="-122"/>
                <a:sym typeface="+mn-ea"/>
              </a:rPr>
              <a:t>应用</a:t>
            </a:r>
            <a:endParaRPr lang="zh-CN" altLang="en-US" sz="2000" dirty="0">
              <a:latin typeface="华文隶书" panose="02010800040101010101" pitchFamily="2" charset="-122"/>
              <a:ea typeface="华文隶书" panose="02010800040101010101" pitchFamily="2" charset="-122"/>
              <a:cs typeface="微软雅黑" panose="020B0503020204020204" charset="-122"/>
            </a:endParaRPr>
          </a:p>
        </p:txBody>
      </p:sp>
      <p:sp>
        <p:nvSpPr>
          <p:cNvPr id="3" name="矩形 2"/>
          <p:cNvSpPr/>
          <p:nvPr/>
        </p:nvSpPr>
        <p:spPr>
          <a:xfrm>
            <a:off x="831958" y="2012616"/>
            <a:ext cx="9794478" cy="2400657"/>
          </a:xfrm>
          <a:prstGeom prst="rect">
            <a:avLst/>
          </a:prstGeom>
          <a:ln>
            <a:solidFill>
              <a:srgbClr val="92D050"/>
            </a:solidFill>
          </a:ln>
        </p:spPr>
        <p:txBody>
          <a:bodyPr wrap="square">
            <a:spAutoFit/>
          </a:bodyPr>
          <a:lstStyle/>
          <a:p>
            <a:pPr algn="just">
              <a:lnSpc>
                <a:spcPts val="3000"/>
              </a:lnSpc>
            </a:pPr>
            <a:r>
              <a:rPr lang="zh-CN" altLang="en-US" sz="2400" dirty="0">
                <a:solidFill>
                  <a:srgbClr val="000000"/>
                </a:solidFill>
                <a:latin typeface="华文新魏" panose="02010800040101010101" pitchFamily="2" charset="-122"/>
                <a:ea typeface="华文新魏" panose="02010800040101010101" pitchFamily="2" charset="-122"/>
              </a:rPr>
              <a:t>在线圈前面放一块金属导体，电涡流传感器的线圈与被测金属导体间是非接触磁性耦合。当高频电流施加在电感线圈上时，线圈产生的高频磁场作用于被测金属导体表面，形成电涡流，电涡流产生的磁场又反作用于线圈，从而改变了线圈的电感。电感量由线圈与金属导体的距离决定。通过测量电感量的变化就可确定电涡流传感器探头与金属板之间的距离。被测物的电导率越高，传感器灵敏度越高。</a:t>
            </a:r>
            <a:endParaRPr lang="zh-CN" altLang="en-US" sz="2400" dirty="0">
              <a:latin typeface="华文隶书" panose="02010800040101010101" pitchFamily="2" charset="-122"/>
              <a:ea typeface="华文隶书" panose="02010800040101010101" pitchFamily="2" charset="-122"/>
              <a:cs typeface="微软雅黑" panose="020B0503020204020204" charset="-122"/>
            </a:endParaRPr>
          </a:p>
        </p:txBody>
      </p:sp>
      <p:sp>
        <p:nvSpPr>
          <p:cNvPr id="17" name="矩形 16"/>
          <p:cNvSpPr/>
          <p:nvPr/>
        </p:nvSpPr>
        <p:spPr>
          <a:xfrm>
            <a:off x="845811" y="1077479"/>
            <a:ext cx="5056222" cy="477054"/>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2.</a:t>
            </a:r>
            <a:r>
              <a:rPr lang="zh-CN" altLang="en-US" sz="2800" dirty="0">
                <a:latin typeface="华文行楷" panose="02010800040101010101" pitchFamily="2" charset="-122"/>
                <a:ea typeface="华文行楷" panose="02010800040101010101" pitchFamily="2" charset="-122"/>
                <a:cs typeface="微软雅黑" panose="020B0503020204020204" charset="-122"/>
              </a:rPr>
              <a:t>高频反射式电涡流传感器</a:t>
            </a:r>
          </a:p>
        </p:txBody>
      </p:sp>
    </p:spTree>
    <p:extLst>
      <p:ext uri="{BB962C8B-B14F-4D97-AF65-F5344CB8AC3E}">
        <p14:creationId xmlns:p14="http://schemas.microsoft.com/office/powerpoint/2010/main" val="8639862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2"/>
          <a:stretch>
            <a:fillRect/>
          </a:stretch>
        </p:blipFill>
        <p:spPr>
          <a:xfrm>
            <a:off x="0" y="-8732"/>
            <a:ext cx="12192000" cy="6858000"/>
          </a:xfrm>
          <a:prstGeom prst="rect">
            <a:avLst/>
          </a:prstGeom>
        </p:spPr>
      </p:pic>
      <p:sp>
        <p:nvSpPr>
          <p:cNvPr id="9" name="矩形 8"/>
          <p:cNvSpPr/>
          <p:nvPr/>
        </p:nvSpPr>
        <p:spPr>
          <a:xfrm>
            <a:off x="693419" y="167990"/>
            <a:ext cx="3906289" cy="451406"/>
          </a:xfrm>
          <a:prstGeom prst="rect">
            <a:avLst/>
          </a:prstGeom>
        </p:spPr>
        <p:txBody>
          <a:bodyPr wrap="square">
            <a:spAutoFit/>
          </a:bodyPr>
          <a:lstStyle/>
          <a:p>
            <a:pPr>
              <a:lnSpc>
                <a:spcPts val="2800"/>
              </a:lnSpc>
            </a:pPr>
            <a:r>
              <a:rPr lang="zh-CN" altLang="en-US" sz="2000" spc="200" dirty="0" smtClean="0">
                <a:latin typeface="华文隶书" panose="02010800040101010101" pitchFamily="2" charset="-122"/>
                <a:ea typeface="华文隶书" panose="02010800040101010101" pitchFamily="2" charset="-122"/>
                <a:cs typeface="微软雅黑" panose="020B0503020204020204" charset="-122"/>
                <a:sym typeface="+mn-ea"/>
              </a:rPr>
              <a:t>三、电涡流式</a:t>
            </a:r>
            <a:r>
              <a:rPr lang="zh-CN" altLang="en-US" sz="2000" spc="200" dirty="0">
                <a:latin typeface="华文隶书" panose="02010800040101010101" pitchFamily="2" charset="-122"/>
                <a:ea typeface="华文隶书" panose="02010800040101010101" pitchFamily="2" charset="-122"/>
                <a:cs typeface="微软雅黑" panose="020B0503020204020204" charset="-122"/>
                <a:sym typeface="+mn-ea"/>
              </a:rPr>
              <a:t>传感器及其</a:t>
            </a:r>
            <a:r>
              <a:rPr lang="zh-CN" altLang="en-US" sz="2000" spc="200" dirty="0" smtClean="0">
                <a:latin typeface="华文隶书" panose="02010800040101010101" pitchFamily="2" charset="-122"/>
                <a:ea typeface="华文隶书" panose="02010800040101010101" pitchFamily="2" charset="-122"/>
                <a:cs typeface="微软雅黑" panose="020B0503020204020204" charset="-122"/>
                <a:sym typeface="+mn-ea"/>
              </a:rPr>
              <a:t>应用</a:t>
            </a:r>
            <a:endParaRPr lang="zh-CN" altLang="en-US" sz="2000" dirty="0">
              <a:latin typeface="华文隶书" panose="02010800040101010101" pitchFamily="2" charset="-122"/>
              <a:ea typeface="华文隶书" panose="02010800040101010101" pitchFamily="2" charset="-122"/>
              <a:cs typeface="微软雅黑" panose="020B0503020204020204" charset="-122"/>
            </a:endParaRPr>
          </a:p>
        </p:txBody>
      </p:sp>
      <p:sp>
        <p:nvSpPr>
          <p:cNvPr id="3" name="矩形 2"/>
          <p:cNvSpPr/>
          <p:nvPr/>
        </p:nvSpPr>
        <p:spPr>
          <a:xfrm>
            <a:off x="693419" y="2373488"/>
            <a:ext cx="5194767" cy="1624227"/>
          </a:xfrm>
          <a:prstGeom prst="rect">
            <a:avLst/>
          </a:prstGeom>
          <a:ln>
            <a:solidFill>
              <a:srgbClr val="92D050"/>
            </a:solidFill>
          </a:ln>
        </p:spPr>
        <p:txBody>
          <a:bodyPr wrap="square">
            <a:spAutoFit/>
          </a:bodyPr>
          <a:lstStyle/>
          <a:p>
            <a:pPr algn="just">
              <a:lnSpc>
                <a:spcPts val="3000"/>
              </a:lnSpc>
            </a:pPr>
            <a:r>
              <a:rPr lang="zh-CN" altLang="en-US" sz="2400" dirty="0">
                <a:latin typeface="Times New Roman" panose="02020603050405020304" pitchFamily="18" charset="0"/>
                <a:ea typeface="华文隶书" panose="02010800040101010101" pitchFamily="2" charset="-122"/>
                <a:cs typeface="Times New Roman" panose="02020603050405020304" pitchFamily="18" charset="0"/>
              </a:rPr>
              <a:t>低频透射式电涡流</a:t>
            </a:r>
            <a:r>
              <a:rPr lang="zh-CN" altLang="en-US" sz="2400" dirty="0" smtClean="0">
                <a:latin typeface="Times New Roman" panose="02020603050405020304" pitchFamily="18" charset="0"/>
                <a:ea typeface="华文隶书" panose="02010800040101010101" pitchFamily="2" charset="-122"/>
                <a:cs typeface="Times New Roman" panose="02020603050405020304" pitchFamily="18" charset="0"/>
              </a:rPr>
              <a:t>传感器：</a:t>
            </a:r>
            <a:endParaRPr lang="en-US" altLang="zh-CN" sz="2400" dirty="0" smtClean="0">
              <a:latin typeface="Times New Roman" panose="02020603050405020304" pitchFamily="18" charset="0"/>
              <a:ea typeface="华文隶书" panose="02010800040101010101" pitchFamily="2" charset="-122"/>
              <a:cs typeface="Times New Roman" panose="02020603050405020304" pitchFamily="18" charset="0"/>
            </a:endParaRPr>
          </a:p>
          <a:p>
            <a:pPr algn="just">
              <a:lnSpc>
                <a:spcPts val="3000"/>
              </a:lnSpc>
            </a:pPr>
            <a:r>
              <a:rPr lang="zh-CN" altLang="en-US" sz="2400" dirty="0" smtClean="0">
                <a:latin typeface="Times New Roman" panose="02020603050405020304" pitchFamily="18" charset="0"/>
                <a:ea typeface="华文隶书" panose="02010800040101010101" pitchFamily="2" charset="-122"/>
                <a:cs typeface="Times New Roman" panose="02020603050405020304" pitchFamily="18" charset="0"/>
              </a:rPr>
              <a:t>采用</a:t>
            </a:r>
            <a:r>
              <a:rPr lang="zh-CN" altLang="en-US" sz="2400" dirty="0">
                <a:latin typeface="Times New Roman" panose="02020603050405020304" pitchFamily="18" charset="0"/>
                <a:ea typeface="华文隶书" panose="02010800040101010101" pitchFamily="2" charset="-122"/>
                <a:cs typeface="Times New Roman" panose="02020603050405020304" pitchFamily="18" charset="0"/>
              </a:rPr>
              <a:t>低频激励，贯穿深度较大，适合测量金属材料的厚度。其工作原理如右图所示</a:t>
            </a:r>
            <a:r>
              <a:rPr lang="zh-CN" altLang="en-US" sz="2400" dirty="0" smtClean="0">
                <a:latin typeface="Times New Roman" panose="02020603050405020304" pitchFamily="18" charset="0"/>
                <a:ea typeface="华文隶书" panose="02010800040101010101" pitchFamily="2" charset="-122"/>
                <a:cs typeface="Times New Roman" panose="02020603050405020304" pitchFamily="18" charset="0"/>
              </a:rPr>
              <a:t>。</a:t>
            </a:r>
            <a:endParaRPr lang="zh-CN" altLang="en-US" sz="2400" dirty="0">
              <a:latin typeface="Times New Roman" panose="02020603050405020304" pitchFamily="18" charset="0"/>
              <a:ea typeface="华文隶书" panose="02010800040101010101" pitchFamily="2" charset="-122"/>
              <a:cs typeface="Times New Roman" panose="02020603050405020304" pitchFamily="18" charset="0"/>
            </a:endParaRPr>
          </a:p>
        </p:txBody>
      </p:sp>
      <p:sp>
        <p:nvSpPr>
          <p:cNvPr id="17" name="矩形 16"/>
          <p:cNvSpPr/>
          <p:nvPr/>
        </p:nvSpPr>
        <p:spPr>
          <a:xfrm>
            <a:off x="693419" y="1073000"/>
            <a:ext cx="5832076" cy="488595"/>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3.</a:t>
            </a:r>
            <a:r>
              <a:rPr lang="zh-CN" altLang="en-US" sz="2800" b="1" dirty="0">
                <a:latin typeface="华文行楷" panose="02010800040101010101" pitchFamily="2" charset="-122"/>
                <a:ea typeface="华文行楷" panose="02010800040101010101" pitchFamily="2" charset="-122"/>
                <a:cs typeface="微软雅黑" panose="020B0503020204020204" charset="-122"/>
              </a:rPr>
              <a:t>低频透射式电涡流传感器 </a:t>
            </a:r>
          </a:p>
        </p:txBody>
      </p:sp>
      <p:sp>
        <p:nvSpPr>
          <p:cNvPr id="13" name="Text Box 11"/>
          <p:cNvSpPr txBox="1">
            <a:spLocks noChangeArrowheads="1"/>
          </p:cNvSpPr>
          <p:nvPr/>
        </p:nvSpPr>
        <p:spPr bwMode="auto">
          <a:xfrm>
            <a:off x="7597918" y="5275840"/>
            <a:ext cx="3227641" cy="371513"/>
          </a:xfrm>
          <a:prstGeom prst="rect">
            <a:avLst/>
          </a:prstGeom>
          <a:solidFill>
            <a:srgbClr val="FF9900"/>
          </a:solidFill>
          <a:ln w="12700">
            <a:solidFill>
              <a:srgbClr val="00CC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000" tIns="46800" rIns="90000" bIns="46800">
            <a:spAutoFit/>
          </a:bodyPr>
          <a:lstStyle/>
          <a:p>
            <a:pPr>
              <a:spcBef>
                <a:spcPct val="50000"/>
              </a:spcBef>
            </a:pPr>
            <a:r>
              <a:rPr lang="zh-CN" altLang="en-US" b="1" dirty="0" smtClean="0">
                <a:latin typeface="华文隶书" panose="02010800040101010101" pitchFamily="2" charset="-122"/>
                <a:ea typeface="华文隶书" panose="02010800040101010101" pitchFamily="2" charset="-122"/>
              </a:rPr>
              <a:t>图</a:t>
            </a:r>
            <a:r>
              <a:rPr lang="en-US" altLang="zh-CN" b="1" dirty="0" smtClean="0">
                <a:latin typeface="华文隶书" panose="02010800040101010101" pitchFamily="2" charset="-122"/>
                <a:ea typeface="华文隶书" panose="02010800040101010101" pitchFamily="2" charset="-122"/>
              </a:rPr>
              <a:t>2  </a:t>
            </a:r>
            <a:r>
              <a:rPr lang="zh-CN" altLang="en-US" dirty="0" smtClean="0">
                <a:latin typeface="Times New Roman" panose="02020603050405020304" pitchFamily="18" charset="0"/>
                <a:ea typeface="华文隶书" panose="02010800040101010101" pitchFamily="2" charset="-122"/>
                <a:cs typeface="Times New Roman" panose="02020603050405020304" pitchFamily="18" charset="0"/>
              </a:rPr>
              <a:t>低频</a:t>
            </a:r>
            <a:r>
              <a:rPr lang="zh-CN" altLang="en-US" dirty="0">
                <a:latin typeface="Times New Roman" panose="02020603050405020304" pitchFamily="18" charset="0"/>
                <a:ea typeface="华文隶书" panose="02010800040101010101" pitchFamily="2" charset="-122"/>
                <a:cs typeface="Times New Roman" panose="02020603050405020304" pitchFamily="18" charset="0"/>
              </a:rPr>
              <a:t>透射式电涡流传感器</a:t>
            </a:r>
            <a:endParaRPr lang="zh-CN" altLang="en-US" b="1" dirty="0">
              <a:latin typeface="华文隶书" panose="02010800040101010101" pitchFamily="2" charset="-122"/>
              <a:ea typeface="华文隶书" panose="02010800040101010101" pitchFamily="2" charset="-122"/>
            </a:endParaRPr>
          </a:p>
        </p:txBody>
      </p:sp>
      <p:sp>
        <p:nvSpPr>
          <p:cNvPr id="16" name="AutoShape 12" descr="10%"/>
          <p:cNvSpPr>
            <a:spLocks noChangeArrowheads="1"/>
          </p:cNvSpPr>
          <p:nvPr/>
        </p:nvSpPr>
        <p:spPr bwMode="auto">
          <a:xfrm>
            <a:off x="4599708" y="4666240"/>
            <a:ext cx="2590800" cy="1219200"/>
          </a:xfrm>
          <a:prstGeom prst="cloudCallout">
            <a:avLst>
              <a:gd name="adj1" fmla="val -84069"/>
              <a:gd name="adj2" fmla="val 80861"/>
            </a:avLst>
          </a:prstGeom>
          <a:pattFill prst="pct10">
            <a:fgClr>
              <a:srgbClr val="99CC00"/>
            </a:fgClr>
            <a:bgClr>
              <a:schemeClr val="bg1"/>
            </a:bgClr>
          </a:pattFill>
          <a:ln w="12700">
            <a:solidFill>
              <a:srgbClr val="8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p>
            <a:pPr algn="ctr"/>
            <a:r>
              <a:rPr lang="zh-CN" altLang="en-US" dirty="0">
                <a:latin typeface="华文隶书" panose="02010800040101010101" pitchFamily="2" charset="-122"/>
                <a:ea typeface="华文隶书" panose="02010800040101010101" pitchFamily="2" charset="-122"/>
              </a:rPr>
              <a:t>被测金属板是如何影响电感？</a:t>
            </a:r>
          </a:p>
        </p:txBody>
      </p:sp>
      <p:pic>
        <p:nvPicPr>
          <p:cNvPr id="10" name="Picture 5" descr="照片 3013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18796" y="1394902"/>
            <a:ext cx="3306763" cy="3581400"/>
          </a:xfrm>
          <a:prstGeom prst="rect">
            <a:avLst/>
          </a:prstGeom>
          <a:noFill/>
          <a:ln w="9525">
            <a:solidFill>
              <a:srgbClr val="00CC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334215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775</TotalTime>
  <Words>1113</Words>
  <Application>Microsoft Office PowerPoint</Application>
  <PresentationFormat>宽屏</PresentationFormat>
  <Paragraphs>85</Paragraphs>
  <Slides>15</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15</vt:i4>
      </vt:variant>
    </vt:vector>
  </HeadingPairs>
  <TitlesOfParts>
    <vt:vector size="27" baseType="lpstr">
      <vt:lpstr>等线</vt:lpstr>
      <vt:lpstr>等线 Light</vt:lpstr>
      <vt:lpstr>华文彩云</vt:lpstr>
      <vt:lpstr>华文行楷</vt:lpstr>
      <vt:lpstr>华文隶书</vt:lpstr>
      <vt:lpstr>华文新魏</vt:lpstr>
      <vt:lpstr>宋体</vt:lpstr>
      <vt:lpstr>微软雅黑</vt:lpstr>
      <vt:lpstr>Arial</vt:lpstr>
      <vt:lpstr>Calibri</vt:lpstr>
      <vt:lpstr>Times New Roman</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yang</cp:lastModifiedBy>
  <cp:revision>446</cp:revision>
  <dcterms:created xsi:type="dcterms:W3CDTF">2021-03-19T16:08:00Z</dcterms:created>
  <dcterms:modified xsi:type="dcterms:W3CDTF">2022-10-30T09:08:13Z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88038CD3B1904411A135EB2CA67EF591</vt:lpwstr>
  </property>
  <property fmtid="{D5CDD505-2E9C-101B-9397-08002B2CF9AE}" pid="3" name="KSOProductBuildVer">
    <vt:lpwstr>2052-11.1.0.11365</vt:lpwstr>
  </property>
</Properties>
</file>