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ctiveX/activeX1.xml" ContentType="application/vnd.ms-office.activeX+xml"/>
  <Override PartName="/ppt/embeddings/oleObject1.bin" ContentType="application/vnd.openxmlformats-officedocument.oleObject"/>
  <Override PartName="/ppt/embeddings/oleObject2.bin" ContentType="application/vnd.openxmlformats-officedocument.oleObject"/>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256" r:id="rId2"/>
    <p:sldId id="405" r:id="rId3"/>
    <p:sldId id="453" r:id="rId4"/>
    <p:sldId id="454" r:id="rId5"/>
    <p:sldId id="436" r:id="rId6"/>
    <p:sldId id="427" r:id="rId7"/>
    <p:sldId id="428" r:id="rId8"/>
    <p:sldId id="455" r:id="rId9"/>
    <p:sldId id="456" r:id="rId10"/>
    <p:sldId id="460" r:id="rId11"/>
    <p:sldId id="457" r:id="rId12"/>
    <p:sldId id="450" r:id="rId13"/>
    <p:sldId id="459" r:id="rId14"/>
    <p:sldId id="458" r:id="rId15"/>
    <p:sldId id="344"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2A2A"/>
    <a:srgbClr val="008B8F"/>
    <a:srgbClr val="048A90"/>
    <a:srgbClr val="00A0A2"/>
    <a:srgbClr val="E6E9E9"/>
    <a:srgbClr val="4C99CB"/>
    <a:srgbClr val="009EA0"/>
    <a:srgbClr val="183B52"/>
    <a:srgbClr val="3786BC"/>
    <a:srgbClr val="008C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91" autoAdjust="0"/>
    <p:restoredTop sz="94333" autoAdjust="0"/>
  </p:normalViewPr>
  <p:slideViewPr>
    <p:cSldViewPr snapToGrid="0">
      <p:cViewPr varScale="1">
        <p:scale>
          <a:sx n="107" d="100"/>
          <a:sy n="107" d="100"/>
        </p:scale>
        <p:origin x="65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815A2E-EEE5-44D4-A416-F7DCE8504A6D}" type="datetimeFigureOut">
              <a:rPr lang="zh-CN" altLang="en-US" smtClean="0"/>
              <a:t>2022/10/20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3C5126-3523-486A-A835-18C36D3731F1}"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2022/10/20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2022/10/20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2022/10/20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2022/10/20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2022/10/20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2022/10/20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544C4B4-8F8F-48B7-9852-CA3FC0568717}" type="datetimeFigureOut">
              <a:rPr lang="zh-CN" altLang="en-US" smtClean="0"/>
              <a:t>2022/10/20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544C4B4-8F8F-48B7-9852-CA3FC0568717}" type="datetimeFigureOut">
              <a:rPr lang="zh-CN" altLang="en-US" smtClean="0"/>
              <a:t>2022/10/20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544C4B4-8F8F-48B7-9852-CA3FC0568717}" type="datetimeFigureOut">
              <a:rPr lang="zh-CN" altLang="en-US" smtClean="0"/>
              <a:t>2022/10/20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2022/10/20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2022/10/20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44C4B4-8F8F-48B7-9852-CA3FC0568717}" type="datetimeFigureOut">
              <a:rPr lang="zh-CN" altLang="en-US" smtClean="0"/>
              <a:t>2022/10/20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4159E3-3D21-4C12-9057-C9ABAB3A68C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13.w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8.jpeg"/><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oleObject" Target="../embeddings/oleObject2.bin"/></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5.wmf"/><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805415" y="3482431"/>
            <a:ext cx="5015856" cy="769441"/>
          </a:xfrm>
          <a:prstGeom prst="rect">
            <a:avLst/>
          </a:prstGeom>
          <a:noFill/>
        </p:spPr>
        <p:txBody>
          <a:bodyPr wrap="square" rtlCol="0">
            <a:spAutoFit/>
          </a:bodyPr>
          <a:lstStyle/>
          <a:p>
            <a:r>
              <a:rPr lang="zh-CN" altLang="en-US" sz="4400" b="1" dirty="0" smtClean="0">
                <a:solidFill>
                  <a:srgbClr val="008B8F"/>
                </a:solidFill>
                <a:latin typeface="华文行楷" panose="02010800040101010101" pitchFamily="2" charset="-122"/>
                <a:ea typeface="华文行楷" panose="02010800040101010101" pitchFamily="2" charset="-122"/>
              </a:rPr>
              <a:t>项目三</a:t>
            </a:r>
            <a:r>
              <a:rPr lang="en-US" altLang="zh-CN" sz="4400" b="1" dirty="0" smtClean="0">
                <a:solidFill>
                  <a:srgbClr val="008B8F"/>
                </a:solidFill>
                <a:latin typeface="华文行楷" panose="02010800040101010101" pitchFamily="2" charset="-122"/>
                <a:ea typeface="华文行楷" panose="02010800040101010101" pitchFamily="2" charset="-122"/>
              </a:rPr>
              <a:t>  </a:t>
            </a:r>
            <a:r>
              <a:rPr lang="zh-CN" altLang="en-US" sz="4400" b="1" dirty="0" smtClean="0">
                <a:solidFill>
                  <a:srgbClr val="008B8F"/>
                </a:solidFill>
                <a:latin typeface="华文行楷" panose="02010800040101010101" pitchFamily="2" charset="-122"/>
                <a:ea typeface="华文行楷" panose="02010800040101010101" pitchFamily="2" charset="-122"/>
              </a:rPr>
              <a:t>力检测</a:t>
            </a:r>
            <a:endParaRPr lang="zh-CN" altLang="en-US" sz="4400" b="1" dirty="0">
              <a:solidFill>
                <a:srgbClr val="008B8F"/>
              </a:solidFill>
              <a:latin typeface="华文行楷" panose="02010800040101010101" pitchFamily="2" charset="-122"/>
              <a:ea typeface="华文行楷" panose="02010800040101010101" pitchFamily="2" charset="-122"/>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15005"/>
            <a:ext cx="12192000" cy="2752880"/>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descr="内容页(修改第二稿)"/>
          <p:cNvPicPr>
            <a:picLocks noChangeAspect="1"/>
          </p:cNvPicPr>
          <p:nvPr/>
        </p:nvPicPr>
        <p:blipFill>
          <a:blip r:embed="rId3"/>
          <a:stretch>
            <a:fillRect/>
          </a:stretch>
        </p:blipFill>
        <p:spPr>
          <a:xfrm>
            <a:off x="0" y="0"/>
            <a:ext cx="12192000" cy="6858000"/>
          </a:xfrm>
          <a:prstGeom prst="rect">
            <a:avLst/>
          </a:prstGeom>
        </p:spPr>
      </p:pic>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000" dirty="0" smtClean="0">
                <a:latin typeface="华文隶书" panose="02010800040101010101" pitchFamily="2" charset="-122"/>
                <a:ea typeface="华文隶书" panose="02010800040101010101" pitchFamily="2" charset="-122"/>
                <a:cs typeface="微软雅黑" panose="020B0503020204020204" charset="-122"/>
              </a:rPr>
              <a:t>压电式</a:t>
            </a:r>
            <a:r>
              <a:rPr lang="zh-CN" altLang="en-US" sz="2000" dirty="0">
                <a:latin typeface="华文隶书" panose="02010800040101010101" pitchFamily="2" charset="-122"/>
                <a:ea typeface="华文隶书" panose="02010800040101010101" pitchFamily="2" charset="-122"/>
                <a:cs typeface="微软雅黑" panose="020B0503020204020204" charset="-122"/>
              </a:rPr>
              <a:t>传感器及其应用</a:t>
            </a:r>
          </a:p>
        </p:txBody>
      </p:sp>
      <p:sp>
        <p:nvSpPr>
          <p:cNvPr id="13" name="矩形 12"/>
          <p:cNvSpPr/>
          <p:nvPr/>
        </p:nvSpPr>
        <p:spPr>
          <a:xfrm>
            <a:off x="693420" y="1010412"/>
            <a:ext cx="3179334"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2.</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压电材料</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8" name="矩形 7"/>
          <p:cNvSpPr/>
          <p:nvPr/>
        </p:nvSpPr>
        <p:spPr>
          <a:xfrm>
            <a:off x="693419" y="1724044"/>
            <a:ext cx="10942770" cy="2393669"/>
          </a:xfrm>
          <a:prstGeom prst="rect">
            <a:avLst/>
          </a:prstGeom>
          <a:ln>
            <a:solidFill>
              <a:srgbClr val="92D050"/>
            </a:solidFill>
          </a:ln>
        </p:spPr>
        <p:txBody>
          <a:bodyPr wrap="square">
            <a:spAutoFit/>
          </a:bodyPr>
          <a:lstStyle/>
          <a:p>
            <a:pPr algn="just">
              <a:lnSpc>
                <a:spcPts val="3000"/>
              </a:lnSpc>
            </a:pPr>
            <a:r>
              <a:rPr lang="zh-CN" altLang="en-US" sz="2400" dirty="0" smtClean="0">
                <a:latin typeface="Times New Roman" panose="02020603050405020304" pitchFamily="18" charset="0"/>
                <a:ea typeface="华文隶书" panose="02010800040101010101" pitchFamily="2" charset="-122"/>
                <a:cs typeface="Times New Roman" panose="02020603050405020304" pitchFamily="18" charset="0"/>
                <a:sym typeface="+mn-ea"/>
              </a:rPr>
              <a:t>         压电陶瓷</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制品正压电效应的应用主要用于燃气点火器，基本工作原理是，由外力压缩一个弹簧并释放，推动一个重锤打击压电陶瓷柱产生一数千伏的高压并形成放电火花，点燃可燃气体；</a:t>
            </a:r>
          </a:p>
          <a:p>
            <a:pPr algn="just">
              <a:lnSpc>
                <a:spcPts val="3000"/>
              </a:lnSpc>
            </a:pP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　　逆压电效应的应用主要用于压电蜂鸣器，基本工作原理为，当压电陶瓷片施加交变电场时，压电陶瓷片产生形变即振动，如果振动频率在音频范围内就会发出声音。应用此特性制造谐振器、选频器、延迟线、滤波器等电子元件。</a:t>
            </a:r>
          </a:p>
        </p:txBody>
      </p:sp>
      <p:sp>
        <p:nvSpPr>
          <p:cNvPr id="11" name="矩形 10"/>
          <p:cNvSpPr/>
          <p:nvPr/>
        </p:nvSpPr>
        <p:spPr>
          <a:xfrm>
            <a:off x="8023412" y="6238147"/>
            <a:ext cx="2883768" cy="338554"/>
          </a:xfrm>
          <a:prstGeom prst="rect">
            <a:avLst/>
          </a:prstGeom>
        </p:spPr>
        <p:txBody>
          <a:bodyPr wrap="square">
            <a:spAutoFit/>
          </a:bodyPr>
          <a:lstStyle/>
          <a:p>
            <a:pPr algn="ctr"/>
            <a:r>
              <a:rPr lang="en-US" altLang="zh-CN" sz="1600" dirty="0" smtClean="0">
                <a:latin typeface="Times New Roman" panose="02020603050405020304" pitchFamily="18" charset="0"/>
                <a:ea typeface="华文隶书" panose="02010800040101010101" pitchFamily="2" charset="-122"/>
                <a:cs typeface="Times New Roman" panose="02020603050405020304" pitchFamily="18" charset="0"/>
              </a:rPr>
              <a:t>(a)                           (b)</a:t>
            </a:r>
            <a:endParaRPr lang="zh-CN" altLang="en-US" sz="1600" dirty="0">
              <a:latin typeface="Times New Roman" panose="02020603050405020304" pitchFamily="18" charset="0"/>
              <a:ea typeface="华文隶书" panose="02010800040101010101" pitchFamily="2" charset="-122"/>
              <a:cs typeface="Times New Roman" panose="02020603050405020304" pitchFamily="18" charset="0"/>
            </a:endParaRPr>
          </a:p>
        </p:txBody>
      </p:sp>
      <p:sp>
        <p:nvSpPr>
          <p:cNvPr id="2" name="矩形 1"/>
          <p:cNvSpPr/>
          <p:nvPr/>
        </p:nvSpPr>
        <p:spPr>
          <a:xfrm>
            <a:off x="693419" y="4423320"/>
            <a:ext cx="5599805" cy="1172629"/>
          </a:xfrm>
          <a:prstGeom prst="rect">
            <a:avLst/>
          </a:prstGeom>
        </p:spPr>
        <p:txBody>
          <a:bodyPr wrap="square">
            <a:spAutoFit/>
          </a:bodyPr>
          <a:lstStyle/>
          <a:p>
            <a:pPr algn="just">
              <a:lnSpc>
                <a:spcPct val="130000"/>
              </a:lnSpc>
            </a:pPr>
            <a:r>
              <a:rPr kumimoji="1" lang="zh-CN" altLang="en-US" b="1" dirty="0">
                <a:latin typeface="华文隶书" panose="02010800040101010101" pitchFamily="2" charset="-122"/>
                <a:ea typeface="华文隶书" panose="02010800040101010101" pitchFamily="2" charset="-122"/>
              </a:rPr>
              <a:t>在压电式传感器中，常用两片或多片组合在一起使用。由于压电材料是有极性的，因此接法也有两种，如右图所示。图</a:t>
            </a:r>
            <a:r>
              <a:rPr kumimoji="1" lang="en-US" altLang="zh-CN" b="1" dirty="0">
                <a:latin typeface="华文隶书" panose="02010800040101010101" pitchFamily="2" charset="-122"/>
                <a:ea typeface="华文隶书" panose="02010800040101010101" pitchFamily="2" charset="-122"/>
              </a:rPr>
              <a:t>a</a:t>
            </a:r>
            <a:r>
              <a:rPr kumimoji="1" lang="zh-CN" altLang="en-US" b="1" dirty="0">
                <a:latin typeface="华文隶书" panose="02010800040101010101" pitchFamily="2" charset="-122"/>
                <a:ea typeface="华文隶书" panose="02010800040101010101" pitchFamily="2" charset="-122"/>
              </a:rPr>
              <a:t>为并联接法，图中</a:t>
            </a:r>
            <a:r>
              <a:rPr kumimoji="1" lang="en-US" altLang="zh-CN" b="1" dirty="0">
                <a:latin typeface="华文隶书" panose="02010800040101010101" pitchFamily="2" charset="-122"/>
                <a:ea typeface="华文隶书" panose="02010800040101010101" pitchFamily="2" charset="-122"/>
              </a:rPr>
              <a:t>b</a:t>
            </a:r>
            <a:r>
              <a:rPr kumimoji="1" lang="zh-CN" altLang="en-US" b="1" dirty="0">
                <a:latin typeface="华文隶书" panose="02010800040101010101" pitchFamily="2" charset="-122"/>
                <a:ea typeface="华文隶书" panose="02010800040101010101" pitchFamily="2" charset="-122"/>
              </a:rPr>
              <a:t>为串联接法。</a:t>
            </a:r>
            <a:endParaRPr lang="zh-CN" altLang="en-US" dirty="0">
              <a:latin typeface="华文隶书" panose="02010800040101010101" pitchFamily="2" charset="-122"/>
              <a:ea typeface="华文隶书" panose="02010800040101010101" pitchFamily="2" charset="-122"/>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3006326616"/>
              </p:ext>
            </p:extLst>
          </p:nvPr>
        </p:nvGraphicFramePr>
        <p:xfrm>
          <a:off x="7644638" y="4201446"/>
          <a:ext cx="3326727" cy="2036701"/>
        </p:xfrm>
        <a:graphic>
          <a:graphicData uri="http://schemas.openxmlformats.org/presentationml/2006/ole">
            <mc:AlternateContent xmlns:mc="http://schemas.openxmlformats.org/markup-compatibility/2006">
              <mc:Choice xmlns:v="urn:schemas-microsoft-com:vml" Requires="v">
                <p:oleObj spid="_x0000_s4098" r:id="rId4" imgW="4927060" imgH="3015574" progId="图像.文件">
                  <p:embed/>
                </p:oleObj>
              </mc:Choice>
              <mc:Fallback>
                <p:oleObj r:id="rId4" imgW="4927060" imgH="3015574" progId="图像.文件">
                  <p:embed/>
                  <p:pic>
                    <p:nvPicPr>
                      <p:cNvPr id="8194"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44638" y="4201446"/>
                        <a:ext cx="3326727" cy="2036701"/>
                      </a:xfrm>
                      <a:prstGeom prst="rect">
                        <a:avLst/>
                      </a:prstGeom>
                      <a:noFill/>
                      <a:ln w="9525">
                        <a:solidFill>
                          <a:srgbClr val="A50021"/>
                        </a:solidFill>
                        <a:miter lim="800000"/>
                        <a:headEnd/>
                        <a:tailEnd/>
                      </a:ln>
                      <a:effectLst/>
                    </p:spPr>
                  </p:pic>
                </p:oleObj>
              </mc:Fallback>
            </mc:AlternateContent>
          </a:graphicData>
        </a:graphic>
      </p:graphicFrame>
    </p:spTree>
    <p:extLst>
      <p:ext uri="{BB962C8B-B14F-4D97-AF65-F5344CB8AC3E}">
        <p14:creationId xmlns:p14="http://schemas.microsoft.com/office/powerpoint/2010/main" val="14654674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000" dirty="0" smtClean="0">
                <a:latin typeface="华文隶书" panose="02010800040101010101" pitchFamily="2" charset="-122"/>
                <a:ea typeface="华文隶书" panose="02010800040101010101" pitchFamily="2" charset="-122"/>
                <a:cs typeface="微软雅黑" panose="020B0503020204020204" charset="-122"/>
              </a:rPr>
              <a:t>压电式</a:t>
            </a:r>
            <a:r>
              <a:rPr lang="zh-CN" altLang="en-US" sz="2000" dirty="0">
                <a:latin typeface="华文隶书" panose="02010800040101010101" pitchFamily="2" charset="-122"/>
                <a:ea typeface="华文隶书" panose="02010800040101010101" pitchFamily="2" charset="-122"/>
                <a:cs typeface="微软雅黑" panose="020B0503020204020204" charset="-122"/>
              </a:rPr>
              <a:t>传感器及其应用</a:t>
            </a:r>
          </a:p>
        </p:txBody>
      </p:sp>
      <p:sp>
        <p:nvSpPr>
          <p:cNvPr id="13" name="矩形 12"/>
          <p:cNvSpPr/>
          <p:nvPr/>
        </p:nvSpPr>
        <p:spPr>
          <a:xfrm>
            <a:off x="693419" y="1010412"/>
            <a:ext cx="4936415" cy="477054"/>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压电式传感器等效电路</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8" name="矩形 7"/>
          <p:cNvSpPr/>
          <p:nvPr/>
        </p:nvSpPr>
        <p:spPr>
          <a:xfrm>
            <a:off x="693418" y="1724044"/>
            <a:ext cx="10261453" cy="854786"/>
          </a:xfrm>
          <a:prstGeom prst="rect">
            <a:avLst/>
          </a:prstGeom>
          <a:ln>
            <a:solidFill>
              <a:srgbClr val="92D050"/>
            </a:solidFill>
          </a:ln>
        </p:spPr>
        <p:txBody>
          <a:bodyPr wrap="square">
            <a:spAutoFit/>
          </a:bodyPr>
          <a:lstStyle/>
          <a:p>
            <a:pPr algn="just">
              <a:lnSpc>
                <a:spcPts val="3000"/>
              </a:lnSpc>
            </a:pP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压电传感器可以等效为一个与电容相并联的电荷源或者是一个与电容相串联的电压源。</a:t>
            </a:r>
          </a:p>
        </p:txBody>
      </p:sp>
      <p:sp>
        <p:nvSpPr>
          <p:cNvPr id="11" name="矩形 10"/>
          <p:cNvSpPr/>
          <p:nvPr/>
        </p:nvSpPr>
        <p:spPr>
          <a:xfrm>
            <a:off x="2515856" y="5792435"/>
            <a:ext cx="7333488" cy="584775"/>
          </a:xfrm>
          <a:prstGeom prst="rect">
            <a:avLst/>
          </a:prstGeom>
        </p:spPr>
        <p:txBody>
          <a:bodyPr wrap="square">
            <a:spAutoFit/>
          </a:bodyPr>
          <a:lstStyle/>
          <a:p>
            <a:pPr algn="ctr"/>
            <a:r>
              <a:rPr lang="zh-CN" altLang="en-US" sz="1600" dirty="0" smtClean="0">
                <a:latin typeface="Times New Roman" panose="02020603050405020304" pitchFamily="18" charset="0"/>
                <a:ea typeface="华文隶书" panose="02010800040101010101" pitchFamily="2" charset="-122"/>
                <a:cs typeface="Times New Roman" panose="02020603050405020304" pitchFamily="18" charset="0"/>
              </a:rPr>
              <a:t>图</a:t>
            </a:r>
            <a:r>
              <a:rPr lang="en-US" altLang="zh-CN" sz="1600" dirty="0" smtClean="0">
                <a:latin typeface="Times New Roman" panose="02020603050405020304" pitchFamily="18" charset="0"/>
                <a:ea typeface="华文隶书" panose="02010800040101010101" pitchFamily="2" charset="-122"/>
                <a:cs typeface="Times New Roman" panose="02020603050405020304" pitchFamily="18" charset="0"/>
              </a:rPr>
              <a:t>4 </a:t>
            </a:r>
            <a:r>
              <a:rPr lang="zh-CN" altLang="en-US" sz="1600" dirty="0" smtClean="0">
                <a:latin typeface="Times New Roman" panose="02020603050405020304" pitchFamily="18" charset="0"/>
                <a:ea typeface="华文隶书" panose="02010800040101010101" pitchFamily="2" charset="-122"/>
                <a:cs typeface="Times New Roman" panose="02020603050405020304" pitchFamily="18" charset="0"/>
              </a:rPr>
              <a:t>压电</a:t>
            </a:r>
            <a:r>
              <a:rPr lang="zh-CN" altLang="en-US" sz="1600" dirty="0">
                <a:latin typeface="Times New Roman" panose="02020603050405020304" pitchFamily="18" charset="0"/>
                <a:ea typeface="华文隶书" panose="02010800040101010101" pitchFamily="2" charset="-122"/>
                <a:cs typeface="Times New Roman" panose="02020603050405020304" pitchFamily="18" charset="0"/>
              </a:rPr>
              <a:t>传感器的等效电路</a:t>
            </a:r>
          </a:p>
          <a:p>
            <a:pPr algn="ctr"/>
            <a:r>
              <a:rPr lang="en-US" altLang="zh-CN" sz="1600" dirty="0">
                <a:latin typeface="Times New Roman" panose="02020603050405020304" pitchFamily="18" charset="0"/>
                <a:ea typeface="华文隶书" panose="02010800040101010101" pitchFamily="2" charset="-122"/>
                <a:cs typeface="Times New Roman" panose="02020603050405020304" pitchFamily="18" charset="0"/>
              </a:rPr>
              <a:t>a)</a:t>
            </a:r>
            <a:r>
              <a:rPr lang="zh-CN" altLang="en-US" sz="1600" dirty="0">
                <a:latin typeface="Times New Roman" panose="02020603050405020304" pitchFamily="18" charset="0"/>
                <a:ea typeface="华文隶书" panose="02010800040101010101" pitchFamily="2" charset="-122"/>
                <a:cs typeface="Times New Roman" panose="02020603050405020304" pitchFamily="18" charset="0"/>
              </a:rPr>
              <a:t>电荷源    </a:t>
            </a:r>
            <a:r>
              <a:rPr lang="zh-CN" altLang="en-US" sz="1600" dirty="0" smtClean="0">
                <a:latin typeface="Times New Roman" panose="02020603050405020304" pitchFamily="18" charset="0"/>
                <a:ea typeface="华文隶书" panose="02010800040101010101" pitchFamily="2" charset="-122"/>
                <a:cs typeface="Times New Roman" panose="02020603050405020304" pitchFamily="18" charset="0"/>
              </a:rPr>
              <a:t>   </a:t>
            </a:r>
            <a:r>
              <a:rPr lang="en-US" altLang="zh-CN" sz="1600" dirty="0">
                <a:latin typeface="Times New Roman" panose="02020603050405020304" pitchFamily="18" charset="0"/>
                <a:ea typeface="华文隶书" panose="02010800040101010101" pitchFamily="2" charset="-122"/>
                <a:cs typeface="Times New Roman" panose="02020603050405020304" pitchFamily="18" charset="0"/>
              </a:rPr>
              <a:t>b)</a:t>
            </a:r>
            <a:r>
              <a:rPr lang="zh-CN" altLang="en-US" sz="1600" dirty="0">
                <a:latin typeface="Times New Roman" panose="02020603050405020304" pitchFamily="18" charset="0"/>
                <a:ea typeface="华文隶书" panose="02010800040101010101" pitchFamily="2" charset="-122"/>
                <a:cs typeface="Times New Roman" panose="02020603050405020304" pitchFamily="18" charset="0"/>
              </a:rPr>
              <a:t>电压源</a:t>
            </a:r>
          </a:p>
        </p:txBody>
      </p:sp>
      <p:pic>
        <p:nvPicPr>
          <p:cNvPr id="12" name="Picture 11" descr="图5-7"/>
          <p:cNvPicPr>
            <a:picLocks noChangeAspect="1" noChangeArrowheads="1"/>
          </p:cNvPicPr>
          <p:nvPr/>
        </p:nvPicPr>
        <p:blipFill>
          <a:blip r:embed="rId3">
            <a:extLst>
              <a:ext uri="{28A0092B-C50C-407E-A947-70E740481C1C}">
                <a14:useLocalDpi xmlns:a14="http://schemas.microsoft.com/office/drawing/2010/main" val="0"/>
              </a:ext>
            </a:extLst>
          </a:blip>
          <a:srcRect l="3217" t="7307" r="12766" b="7307"/>
          <a:stretch>
            <a:fillRect/>
          </a:stretch>
        </p:blipFill>
        <p:spPr>
          <a:xfrm>
            <a:off x="2578609" y="2723977"/>
            <a:ext cx="6655038" cy="2923311"/>
          </a:xfrm>
          <a:prstGeom prst="rect">
            <a:avLst/>
          </a:prstGeom>
          <a:noFill/>
          <a:ln>
            <a:solidFill>
              <a:srgbClr val="8080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15625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000" dirty="0" smtClean="0">
                <a:latin typeface="华文隶书" panose="02010800040101010101" pitchFamily="2" charset="-122"/>
                <a:ea typeface="华文隶书" panose="02010800040101010101" pitchFamily="2" charset="-122"/>
                <a:cs typeface="微软雅黑" panose="020B0503020204020204" charset="-122"/>
              </a:rPr>
              <a:t>压电式</a:t>
            </a:r>
            <a:r>
              <a:rPr lang="zh-CN" altLang="en-US" sz="2000" dirty="0">
                <a:latin typeface="华文隶书" panose="02010800040101010101" pitchFamily="2" charset="-122"/>
                <a:ea typeface="华文隶书" panose="02010800040101010101" pitchFamily="2" charset="-122"/>
                <a:cs typeface="微软雅黑" panose="020B0503020204020204" charset="-122"/>
              </a:rPr>
              <a:t>传感器及其应用</a:t>
            </a:r>
          </a:p>
        </p:txBody>
      </p:sp>
      <p:sp>
        <p:nvSpPr>
          <p:cNvPr id="13" name="矩形 12"/>
          <p:cNvSpPr/>
          <p:nvPr/>
        </p:nvSpPr>
        <p:spPr>
          <a:xfrm>
            <a:off x="693419" y="1010412"/>
            <a:ext cx="6145531" cy="477054"/>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4.</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压电式</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传感器的类型及用途</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11" name="矩形 10"/>
          <p:cNvSpPr/>
          <p:nvPr/>
        </p:nvSpPr>
        <p:spPr>
          <a:xfrm>
            <a:off x="6678705" y="5312503"/>
            <a:ext cx="3424518" cy="338554"/>
          </a:xfrm>
          <a:prstGeom prst="rect">
            <a:avLst/>
          </a:prstGeom>
        </p:spPr>
        <p:txBody>
          <a:bodyPr wrap="square">
            <a:spAutoFit/>
          </a:bodyPr>
          <a:lstStyle/>
          <a:p>
            <a:pPr algn="ct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图</a:t>
            </a:r>
            <a:r>
              <a:rPr lang="en-US" altLang="zh-CN" sz="1600" dirty="0" smtClean="0">
                <a:latin typeface="华文隶书" panose="02010800040101010101" pitchFamily="2" charset="-122"/>
                <a:ea typeface="华文隶书" panose="02010800040101010101" pitchFamily="2" charset="-122"/>
                <a:cs typeface="Times New Roman" panose="02020603050405020304" pitchFamily="18" charset="0"/>
              </a:rPr>
              <a:t>5</a:t>
            </a:r>
            <a:r>
              <a:rPr lang="zh-CN" altLang="en-US" sz="1600" dirty="0">
                <a:latin typeface="华文隶书" panose="02010800040101010101" pitchFamily="2" charset="-122"/>
                <a:ea typeface="华文隶书" panose="02010800040101010101" pitchFamily="2" charset="-122"/>
                <a:cs typeface="Times New Roman" panose="02020603050405020304" pitchFamily="18" charset="0"/>
              </a:rPr>
              <a:t>探测桥墩水下部位裂纹</a:t>
            </a: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示意图</a:t>
            </a:r>
          </a:p>
        </p:txBody>
      </p:sp>
      <p:sp>
        <p:nvSpPr>
          <p:cNvPr id="7" name="矩形 6"/>
          <p:cNvSpPr/>
          <p:nvPr/>
        </p:nvSpPr>
        <p:spPr>
          <a:xfrm>
            <a:off x="541038" y="2254292"/>
            <a:ext cx="4873644" cy="2400657"/>
          </a:xfrm>
          <a:prstGeom prst="rect">
            <a:avLst/>
          </a:prstGeom>
          <a:ln>
            <a:solidFill>
              <a:srgbClr val="92D050"/>
            </a:solidFill>
          </a:ln>
        </p:spPr>
        <p:txBody>
          <a:bodyPr wrap="square">
            <a:spAutoFit/>
          </a:bodyPr>
          <a:lstStyle/>
          <a:p>
            <a:pPr algn="just">
              <a:lnSpc>
                <a:spcPts val="3000"/>
              </a:lnSpc>
            </a:pP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桥墩水下部位缺陷的</a:t>
            </a:r>
            <a:r>
              <a:rPr lang="zh-CN" altLang="en-US" sz="2400" dirty="0" smtClean="0">
                <a:latin typeface="Times New Roman" panose="02020603050405020304" pitchFamily="18" charset="0"/>
                <a:ea typeface="华文隶书" panose="02010800040101010101" pitchFamily="2" charset="-122"/>
                <a:cs typeface="Times New Roman" panose="02020603050405020304" pitchFamily="18" charset="0"/>
                <a:sym typeface="+mn-ea"/>
              </a:rPr>
              <a:t>检测。</a:t>
            </a:r>
            <a:endParaRPr lang="en-US" altLang="zh-CN" sz="2400" dirty="0" smtClean="0">
              <a:latin typeface="Times New Roman" panose="02020603050405020304" pitchFamily="18" charset="0"/>
              <a:ea typeface="华文隶书" panose="02010800040101010101" pitchFamily="2" charset="-122"/>
              <a:cs typeface="Times New Roman" panose="02020603050405020304" pitchFamily="18" charset="0"/>
              <a:sym typeface="+mn-ea"/>
            </a:endParaRPr>
          </a:p>
          <a:p>
            <a:pPr algn="just">
              <a:lnSpc>
                <a:spcPts val="3000"/>
              </a:lnSpc>
            </a:pP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检测桥墩水下及地表以下部位缺陷是通过放在桥墩上的传感器感受桥墩的振动，从而来检测桥墩内部有无缺陷的。因此可选用压电陶瓷制作的压电式加速度传感器</a:t>
            </a:r>
            <a:r>
              <a:rPr lang="zh-CN" altLang="en-US" sz="2400" dirty="0" smtClean="0">
                <a:latin typeface="Times New Roman" panose="02020603050405020304" pitchFamily="18" charset="0"/>
                <a:ea typeface="华文隶书" panose="02010800040101010101" pitchFamily="2" charset="-122"/>
                <a:cs typeface="Times New Roman" panose="02020603050405020304" pitchFamily="18" charset="0"/>
                <a:sym typeface="+mn-ea"/>
              </a:rPr>
              <a:t>。</a:t>
            </a:r>
            <a:endPar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endParaRPr>
          </a:p>
        </p:txBody>
      </p:sp>
      <p:pic>
        <p:nvPicPr>
          <p:cNvPr id="15"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5740587" y="2084949"/>
            <a:ext cx="5508625" cy="2968625"/>
          </a:xfrm>
          <a:prstGeom prst="rect">
            <a:avLst/>
          </a:prstGeom>
        </p:spPr>
      </p:pic>
    </p:spTree>
    <p:extLst>
      <p:ext uri="{BB962C8B-B14F-4D97-AF65-F5344CB8AC3E}">
        <p14:creationId xmlns:p14="http://schemas.microsoft.com/office/powerpoint/2010/main" val="15180161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descr="内容页(修改第二稿)"/>
          <p:cNvPicPr>
            <a:picLocks noChangeAspect="1"/>
          </p:cNvPicPr>
          <p:nvPr/>
        </p:nvPicPr>
        <p:blipFill>
          <a:blip r:embed="rId3"/>
          <a:stretch>
            <a:fillRect/>
          </a:stretch>
        </p:blipFill>
        <p:spPr>
          <a:xfrm>
            <a:off x="0" y="0"/>
            <a:ext cx="12192000" cy="6858000"/>
          </a:xfrm>
          <a:prstGeom prst="rect">
            <a:avLst/>
          </a:prstGeom>
        </p:spPr>
      </p:pic>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000" dirty="0" smtClean="0">
                <a:latin typeface="华文隶书" panose="02010800040101010101" pitchFamily="2" charset="-122"/>
                <a:ea typeface="华文隶书" panose="02010800040101010101" pitchFamily="2" charset="-122"/>
                <a:cs typeface="微软雅黑" panose="020B0503020204020204" charset="-122"/>
              </a:rPr>
              <a:t>压电式</a:t>
            </a:r>
            <a:r>
              <a:rPr lang="zh-CN" altLang="en-US" sz="2000" dirty="0">
                <a:latin typeface="华文隶书" panose="02010800040101010101" pitchFamily="2" charset="-122"/>
                <a:ea typeface="华文隶书" panose="02010800040101010101" pitchFamily="2" charset="-122"/>
                <a:cs typeface="微软雅黑" panose="020B0503020204020204" charset="-122"/>
              </a:rPr>
              <a:t>传感器及其应用</a:t>
            </a:r>
          </a:p>
        </p:txBody>
      </p:sp>
      <p:sp>
        <p:nvSpPr>
          <p:cNvPr id="13" name="矩形 12"/>
          <p:cNvSpPr/>
          <p:nvPr/>
        </p:nvSpPr>
        <p:spPr>
          <a:xfrm>
            <a:off x="693419" y="1010412"/>
            <a:ext cx="6145531" cy="477054"/>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4.</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压电式</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传感器的类型及用途</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11" name="矩形 10"/>
          <p:cNvSpPr/>
          <p:nvPr/>
        </p:nvSpPr>
        <p:spPr>
          <a:xfrm>
            <a:off x="428438" y="5488424"/>
            <a:ext cx="6445250" cy="338554"/>
          </a:xfrm>
          <a:prstGeom prst="rect">
            <a:avLst/>
          </a:prstGeom>
        </p:spPr>
        <p:txBody>
          <a:bodyPr wrap="square">
            <a:spAutoFit/>
          </a:bodyPr>
          <a:lstStyle/>
          <a:p>
            <a:pPr algn="ct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图</a:t>
            </a:r>
            <a:r>
              <a:rPr lang="en-US" altLang="zh-CN" sz="1600" dirty="0" smtClean="0">
                <a:latin typeface="华文隶书" panose="02010800040101010101" pitchFamily="2" charset="-122"/>
                <a:ea typeface="华文隶书" panose="02010800040101010101" pitchFamily="2" charset="-122"/>
                <a:cs typeface="Times New Roman" panose="02020603050405020304" pitchFamily="18" charset="0"/>
              </a:rPr>
              <a:t>5  </a:t>
            </a: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各种</a:t>
            </a:r>
            <a:r>
              <a:rPr lang="zh-CN" altLang="en-US" sz="1600" dirty="0">
                <a:latin typeface="华文隶书" panose="02010800040101010101" pitchFamily="2" charset="-122"/>
                <a:ea typeface="华文隶书" panose="02010800040101010101" pitchFamily="2" charset="-122"/>
                <a:cs typeface="Times New Roman" panose="02020603050405020304" pitchFamily="18" charset="0"/>
              </a:rPr>
              <a:t>型号压电加速度计</a:t>
            </a:r>
          </a:p>
        </p:txBody>
      </p:sp>
      <p:sp>
        <p:nvSpPr>
          <p:cNvPr id="7" name="矩形 6"/>
          <p:cNvSpPr/>
          <p:nvPr/>
        </p:nvSpPr>
        <p:spPr>
          <a:xfrm>
            <a:off x="693418" y="1724044"/>
            <a:ext cx="10261453" cy="854786"/>
          </a:xfrm>
          <a:prstGeom prst="rect">
            <a:avLst/>
          </a:prstGeom>
          <a:ln>
            <a:solidFill>
              <a:srgbClr val="92D050"/>
            </a:solidFill>
          </a:ln>
        </p:spPr>
        <p:txBody>
          <a:bodyPr wrap="square">
            <a:spAutoFit/>
          </a:bodyPr>
          <a:lstStyle/>
          <a:p>
            <a:pPr algn="just">
              <a:lnSpc>
                <a:spcPts val="3000"/>
              </a:lnSpc>
            </a:pP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压电加速度计是以压电晶体做敏感件。体积小、重量轻、输出信号大，固有频率高，可用于测量振动、冲击等信号</a:t>
            </a:r>
            <a:r>
              <a:rPr lang="zh-CN" altLang="en-US" sz="2400" dirty="0" smtClean="0">
                <a:latin typeface="Times New Roman" panose="02020603050405020304" pitchFamily="18" charset="0"/>
                <a:ea typeface="华文隶书" panose="02010800040101010101" pitchFamily="2" charset="-122"/>
                <a:cs typeface="Times New Roman" panose="02020603050405020304" pitchFamily="18" charset="0"/>
                <a:sym typeface="+mn-ea"/>
              </a:rPr>
              <a:t>。</a:t>
            </a:r>
            <a:endPar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endParaRPr>
          </a:p>
        </p:txBody>
      </p:sp>
      <p:graphicFrame>
        <p:nvGraphicFramePr>
          <p:cNvPr id="8" name="Object 12"/>
          <p:cNvGraphicFramePr>
            <a:graphicFrameLocks noChangeAspect="1"/>
          </p:cNvGraphicFramePr>
          <p:nvPr/>
        </p:nvGraphicFramePr>
        <p:xfrm>
          <a:off x="813037" y="2851117"/>
          <a:ext cx="5906294" cy="2392829"/>
        </p:xfrm>
        <a:graphic>
          <a:graphicData uri="http://schemas.openxmlformats.org/presentationml/2006/ole">
            <mc:AlternateContent xmlns:mc="http://schemas.openxmlformats.org/markup-compatibility/2006">
              <mc:Choice xmlns:v="urn:schemas-microsoft-com:vml" Requires="v">
                <p:oleObj spid="_x0000_s3075" r:id="rId4" imgW="5323810" imgH="1638529" progId="Paint.Picture">
                  <p:embed/>
                </p:oleObj>
              </mc:Choice>
              <mc:Fallback>
                <p:oleObj r:id="rId4" imgW="5323810" imgH="1638529" progId="Paint.Picture">
                  <p:embed/>
                  <p:pic>
                    <p:nvPicPr>
                      <p:cNvPr id="8"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3037" y="2851117"/>
                        <a:ext cx="5906294" cy="2392829"/>
                      </a:xfrm>
                      <a:prstGeom prst="rect">
                        <a:avLst/>
                      </a:prstGeom>
                      <a:noFill/>
                      <a:ln>
                        <a:noFill/>
                      </a:ln>
                      <a:effectLst/>
                    </p:spPr>
                  </p:pic>
                </p:oleObj>
              </mc:Fallback>
            </mc:AlternateContent>
          </a:graphicData>
        </a:graphic>
      </p:graphicFrame>
      <p:pic>
        <p:nvPicPr>
          <p:cNvPr id="12" name="Picture 10" descr="压电手电"/>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a:xfrm>
            <a:off x="7202167" y="2990699"/>
            <a:ext cx="2245761" cy="225324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2" descr="压电手电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a:xfrm>
            <a:off x="9760556" y="2990699"/>
            <a:ext cx="1620947" cy="2253247"/>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7634965" y="5319147"/>
            <a:ext cx="3746538" cy="338554"/>
          </a:xfrm>
          <a:prstGeom prst="rect">
            <a:avLst/>
          </a:prstGeom>
        </p:spPr>
        <p:txBody>
          <a:bodyPr wrap="none">
            <a:spAutoFit/>
          </a:bodyPr>
          <a:lstStyle/>
          <a:p>
            <a:pPr algn="ct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压电</a:t>
            </a:r>
            <a:r>
              <a:rPr lang="zh-CN" altLang="en-US" sz="1600" dirty="0">
                <a:latin typeface="华文隶书" panose="02010800040101010101" pitchFamily="2" charset="-122"/>
                <a:ea typeface="华文隶书" panose="02010800040101010101" pitchFamily="2" charset="-122"/>
                <a:cs typeface="Times New Roman" panose="02020603050405020304" pitchFamily="18" charset="0"/>
              </a:rPr>
              <a:t>手电筒　    </a:t>
            </a: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              </a:t>
            </a:r>
            <a:r>
              <a:rPr lang="zh-CN" altLang="en-US" sz="1600" dirty="0">
                <a:latin typeface="华文隶书" panose="02010800040101010101" pitchFamily="2" charset="-122"/>
                <a:ea typeface="华文隶书" panose="02010800040101010101" pitchFamily="2" charset="-122"/>
                <a:cs typeface="Times New Roman" panose="02020603050405020304" pitchFamily="18" charset="0"/>
              </a:rPr>
              <a:t>压电野营点火器</a:t>
            </a:r>
          </a:p>
        </p:txBody>
      </p:sp>
    </p:spTree>
    <p:extLst>
      <p:ext uri="{BB962C8B-B14F-4D97-AF65-F5344CB8AC3E}">
        <p14:creationId xmlns:p14="http://schemas.microsoft.com/office/powerpoint/2010/main" val="23868661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000" dirty="0" smtClean="0">
                <a:latin typeface="华文隶书" panose="02010800040101010101" pitchFamily="2" charset="-122"/>
                <a:ea typeface="华文隶书" panose="02010800040101010101" pitchFamily="2" charset="-122"/>
                <a:cs typeface="微软雅黑" panose="020B0503020204020204" charset="-122"/>
              </a:rPr>
              <a:t>压电式</a:t>
            </a:r>
            <a:r>
              <a:rPr lang="zh-CN" altLang="en-US" sz="2000" dirty="0">
                <a:latin typeface="华文隶书" panose="02010800040101010101" pitchFamily="2" charset="-122"/>
                <a:ea typeface="华文隶书" panose="02010800040101010101" pitchFamily="2" charset="-122"/>
                <a:cs typeface="微软雅黑" panose="020B0503020204020204" charset="-122"/>
              </a:rPr>
              <a:t>传感器及其应用</a:t>
            </a:r>
          </a:p>
        </p:txBody>
      </p:sp>
      <p:sp>
        <p:nvSpPr>
          <p:cNvPr id="13" name="矩形 12"/>
          <p:cNvSpPr/>
          <p:nvPr/>
        </p:nvSpPr>
        <p:spPr>
          <a:xfrm>
            <a:off x="693419" y="1010412"/>
            <a:ext cx="6145531" cy="477054"/>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4.</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压电式</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传感器的类型及用途</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7" name="矩形 6"/>
          <p:cNvSpPr/>
          <p:nvPr/>
        </p:nvSpPr>
        <p:spPr>
          <a:xfrm>
            <a:off x="693418" y="1724044"/>
            <a:ext cx="10261453" cy="1624227"/>
          </a:xfrm>
          <a:prstGeom prst="rect">
            <a:avLst/>
          </a:prstGeom>
          <a:ln>
            <a:solidFill>
              <a:srgbClr val="92D050"/>
            </a:solidFill>
          </a:ln>
        </p:spPr>
        <p:txBody>
          <a:bodyPr wrap="square">
            <a:spAutoFit/>
          </a:bodyPr>
          <a:lstStyle/>
          <a:p>
            <a:pPr algn="just">
              <a:lnSpc>
                <a:spcPts val="3000"/>
              </a:lnSpc>
            </a:pP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压电传感器不能用于静态测量，因为当外力作用在压电元件上产生的电荷只有在无泄漏的情况下才能保存，这实际上是不可能的，所以压电元件不能用于静态测量。而在交变力的作用下，电荷可以不断补充，瞬时的电荷输出正比于外部作用力，故能用于动态测量。</a:t>
            </a:r>
          </a:p>
        </p:txBody>
      </p:sp>
    </p:spTree>
    <p:extLst>
      <p:ext uri="{BB962C8B-B14F-4D97-AF65-F5344CB8AC3E}">
        <p14:creationId xmlns:p14="http://schemas.microsoft.com/office/powerpoint/2010/main" val="17356191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结束页(修改第二稿)"/>
          <p:cNvPicPr>
            <a:picLocks noChangeAspect="1"/>
          </p:cNvPicPr>
          <p:nvPr/>
        </p:nvPicPr>
        <p:blipFill>
          <a:blip r:embed="rId2"/>
          <a:stretch>
            <a:fillRect/>
          </a:stretch>
        </p:blipFill>
        <p:spPr>
          <a:xfrm>
            <a:off x="0" y="0"/>
            <a:ext cx="12212232" cy="686938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r="70568"/>
          <a:stretch>
            <a:fillRect/>
          </a:stretch>
        </p:blipFill>
        <p:spPr>
          <a:xfrm>
            <a:off x="0" y="0"/>
            <a:ext cx="3588327" cy="6858000"/>
          </a:xfrm>
          <a:prstGeom prst="rect">
            <a:avLst/>
          </a:prstGeom>
        </p:spPr>
      </p:pic>
      <p:sp>
        <p:nvSpPr>
          <p:cNvPr id="13" name="矩形 12"/>
          <p:cNvSpPr/>
          <p:nvPr/>
        </p:nvSpPr>
        <p:spPr>
          <a:xfrm>
            <a:off x="5868156" y="190247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33" name="矩形 32"/>
          <p:cNvSpPr/>
          <p:nvPr/>
        </p:nvSpPr>
        <p:spPr>
          <a:xfrm>
            <a:off x="5974097" y="405105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4" name="矩形 3"/>
          <p:cNvSpPr/>
          <p:nvPr/>
        </p:nvSpPr>
        <p:spPr>
          <a:xfrm>
            <a:off x="4336473" y="938693"/>
            <a:ext cx="7162800" cy="4801314"/>
          </a:xfrm>
          <a:prstGeom prst="rect">
            <a:avLst/>
          </a:prstGeom>
        </p:spPr>
        <p:txBody>
          <a:bodyPr wrap="square">
            <a:spAutoFit/>
          </a:bodyPr>
          <a:lstStyle/>
          <a:p>
            <a:pPr algn="just">
              <a:lnSpc>
                <a:spcPct val="150000"/>
              </a:lnSpc>
              <a:spcAft>
                <a:spcPts val="0"/>
              </a:spcAft>
            </a:pPr>
            <a:r>
              <a:rPr lang="zh-CN" altLang="zh-CN" sz="3600" b="1" kern="100" dirty="0">
                <a:solidFill>
                  <a:schemeClr val="accent2"/>
                </a:solidFill>
                <a:latin typeface="华文隶书" panose="02010800040101010101" pitchFamily="2" charset="-122"/>
                <a:ea typeface="华文隶书" panose="02010800040101010101" pitchFamily="2" charset="-122"/>
                <a:cs typeface="Times New Roman" panose="02020603050405020304" pitchFamily="18" charset="0"/>
              </a:rPr>
              <a:t>学习目标</a:t>
            </a:r>
          </a:p>
          <a:p>
            <a:pPr algn="just">
              <a:lnSpc>
                <a:spcPct val="150000"/>
              </a:lnSpc>
              <a:spcAft>
                <a:spcPts val="0"/>
              </a:spcAft>
            </a:pPr>
            <a:r>
              <a:rPr lang="zh-CN" altLang="en-US" sz="2800" b="1" kern="100" dirty="0">
                <a:latin typeface="华文隶书" panose="02010800040101010101" pitchFamily="2" charset="-122"/>
                <a:ea typeface="华文隶书" panose="02010800040101010101" pitchFamily="2" charset="-122"/>
                <a:cs typeface="Times New Roman" panose="02020603050405020304" pitchFamily="18" charset="0"/>
              </a:rPr>
              <a:t>知识目标</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：了解</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电阻式、压电式等传感器</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的基本原理，</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掌握</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各类</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传感器在检测</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中的应用。</a:t>
            </a:r>
          </a:p>
          <a:p>
            <a:pPr algn="just">
              <a:lnSpc>
                <a:spcPct val="150000"/>
              </a:lnSpc>
              <a:spcAft>
                <a:spcPts val="0"/>
              </a:spcAft>
            </a:pPr>
            <a:r>
              <a:rPr lang="zh-CN" altLang="en-US" sz="2800" b="1" kern="100" dirty="0">
                <a:latin typeface="华文隶书" panose="02010800040101010101" pitchFamily="2" charset="-122"/>
                <a:ea typeface="华文隶书" panose="02010800040101010101" pitchFamily="2" charset="-122"/>
                <a:cs typeface="Times New Roman" panose="02020603050405020304" pitchFamily="18" charset="0"/>
              </a:rPr>
              <a:t>技能目标</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：掌握</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电阻式、压电式等传感器</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的识别、选用和检测方法。</a:t>
            </a:r>
          </a:p>
          <a:p>
            <a:pPr algn="just">
              <a:lnSpc>
                <a:spcPct val="150000"/>
              </a:lnSpc>
              <a:spcAft>
                <a:spcPts val="0"/>
              </a:spcAft>
            </a:pPr>
            <a:r>
              <a:rPr lang="zh-CN" altLang="en-US" sz="2800" b="1" kern="100" dirty="0">
                <a:latin typeface="华文隶书" panose="02010800040101010101" pitchFamily="2" charset="-122"/>
                <a:ea typeface="华文隶书" panose="02010800040101010101" pitchFamily="2" charset="-122"/>
                <a:cs typeface="Times New Roman" panose="02020603050405020304" pitchFamily="18" charset="0"/>
              </a:rPr>
              <a:t>素质目标</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：提高学生分析问题和解决问题的能力，培养学生沟通能力及团队协作精神</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a:t>
            </a:r>
            <a:endPar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endParaRPr>
          </a:p>
        </p:txBody>
      </p:sp>
      <p:sp>
        <p:nvSpPr>
          <p:cNvPr id="19" name="文本框 18"/>
          <p:cNvSpPr txBox="1"/>
          <p:nvPr/>
        </p:nvSpPr>
        <p:spPr>
          <a:xfrm>
            <a:off x="9451593" y="0"/>
            <a:ext cx="2579044" cy="400110"/>
          </a:xfrm>
          <a:prstGeom prst="rect">
            <a:avLst/>
          </a:prstGeom>
          <a:noFill/>
        </p:spPr>
        <p:txBody>
          <a:bodyPr wrap="square" rtlCol="0">
            <a:spAutoFit/>
          </a:bodyPr>
          <a:lstStyle/>
          <a:p>
            <a:r>
              <a:rPr lang="zh-CN" altLang="en-US" sz="2000" b="1" dirty="0" smtClean="0">
                <a:solidFill>
                  <a:srgbClr val="008B8F"/>
                </a:solidFill>
                <a:latin typeface="华文彩云" panose="02010800040101010101" pitchFamily="2" charset="-122"/>
                <a:ea typeface="华文彩云" panose="02010800040101010101" pitchFamily="2" charset="-122"/>
              </a:rPr>
              <a:t>项目一</a:t>
            </a:r>
            <a:r>
              <a:rPr lang="en-US" altLang="zh-CN" sz="2000" b="1" dirty="0" smtClean="0">
                <a:solidFill>
                  <a:srgbClr val="008B8F"/>
                </a:solidFill>
                <a:latin typeface="华文彩云" panose="02010800040101010101" pitchFamily="2" charset="-122"/>
                <a:ea typeface="华文彩云" panose="02010800040101010101" pitchFamily="2" charset="-122"/>
              </a:rPr>
              <a:t>  </a:t>
            </a:r>
            <a:r>
              <a:rPr lang="zh-CN" altLang="en-US" sz="2000" b="1" dirty="0" smtClean="0">
                <a:solidFill>
                  <a:srgbClr val="008B8F"/>
                </a:solidFill>
                <a:latin typeface="华文彩云" panose="02010800040101010101" pitchFamily="2" charset="-122"/>
                <a:ea typeface="华文彩云" panose="02010800040101010101" pitchFamily="2" charset="-122"/>
              </a:rPr>
              <a:t>力检测</a:t>
            </a:r>
            <a:endParaRPr lang="zh-CN" altLang="en-US" sz="2000" b="1" dirty="0">
              <a:solidFill>
                <a:srgbClr val="008B8F"/>
              </a:solidFill>
              <a:latin typeface="华文彩云" panose="02010800040101010101" pitchFamily="2" charset="-122"/>
              <a:ea typeface="华文彩云" panose="02010800040101010101"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 y="9525"/>
            <a:ext cx="12192000" cy="6858000"/>
          </a:xfrm>
          <a:prstGeom prst="rect">
            <a:avLst/>
          </a:prstGeom>
        </p:spPr>
      </p:pic>
      <p:grpSp>
        <p:nvGrpSpPr>
          <p:cNvPr id="7" name="组合 6"/>
          <p:cNvGrpSpPr/>
          <p:nvPr/>
        </p:nvGrpSpPr>
        <p:grpSpPr>
          <a:xfrm>
            <a:off x="5119714" y="1527822"/>
            <a:ext cx="6987595" cy="908330"/>
            <a:chOff x="-2084598" y="2234120"/>
            <a:chExt cx="8036634" cy="690823"/>
          </a:xfrm>
        </p:grpSpPr>
        <p:pic>
          <p:nvPicPr>
            <p:cNvPr id="8"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12" name="矩形 11"/>
          <p:cNvSpPr/>
          <p:nvPr/>
        </p:nvSpPr>
        <p:spPr>
          <a:xfrm>
            <a:off x="7210154" y="1695298"/>
            <a:ext cx="3893108"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测力传感器中的敏感元件</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103478" y="172654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175" name="矩形 174"/>
          <p:cNvSpPr/>
          <p:nvPr/>
        </p:nvSpPr>
        <p:spPr>
          <a:xfrm>
            <a:off x="5821697" y="49792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9" name="组合 28"/>
          <p:cNvGrpSpPr/>
          <p:nvPr/>
        </p:nvGrpSpPr>
        <p:grpSpPr>
          <a:xfrm>
            <a:off x="5082049" y="3085040"/>
            <a:ext cx="7059162" cy="804489"/>
            <a:chOff x="-2084598" y="2234120"/>
            <a:chExt cx="8036634" cy="690823"/>
          </a:xfrm>
        </p:grpSpPr>
        <p:pic>
          <p:nvPicPr>
            <p:cNvPr id="3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3" name="矩形 32"/>
          <p:cNvSpPr/>
          <p:nvPr/>
        </p:nvSpPr>
        <p:spPr>
          <a:xfrm>
            <a:off x="6148593" y="324433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34" name="矩形 33"/>
          <p:cNvSpPr/>
          <p:nvPr/>
        </p:nvSpPr>
        <p:spPr>
          <a:xfrm>
            <a:off x="7230936" y="3251254"/>
            <a:ext cx="4180014"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电阻应变式传感器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grpSp>
        <p:nvGrpSpPr>
          <p:cNvPr id="18" name="组合 17"/>
          <p:cNvGrpSpPr/>
          <p:nvPr/>
        </p:nvGrpSpPr>
        <p:grpSpPr>
          <a:xfrm>
            <a:off x="5021735" y="4504377"/>
            <a:ext cx="7119476" cy="804489"/>
            <a:chOff x="-2084598" y="2234120"/>
            <a:chExt cx="8036634" cy="690823"/>
          </a:xfrm>
        </p:grpSpPr>
        <p:pic>
          <p:nvPicPr>
            <p:cNvPr id="1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22" name="矩形 21"/>
          <p:cNvSpPr/>
          <p:nvPr/>
        </p:nvSpPr>
        <p:spPr>
          <a:xfrm>
            <a:off x="6111093" y="4645017"/>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sp>
        <p:nvSpPr>
          <p:cNvPr id="23" name="矩形 22"/>
          <p:cNvSpPr/>
          <p:nvPr/>
        </p:nvSpPr>
        <p:spPr>
          <a:xfrm>
            <a:off x="7208722" y="4661066"/>
            <a:ext cx="3894540" cy="461665"/>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压电式传感器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spTree>
    <p:extLst>
      <p:ext uri="{BB962C8B-B14F-4D97-AF65-F5344CB8AC3E}">
        <p14:creationId xmlns:p14="http://schemas.microsoft.com/office/powerpoint/2010/main" val="36239584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 y="9525"/>
            <a:ext cx="12192000" cy="6858000"/>
          </a:xfrm>
          <a:prstGeom prst="rect">
            <a:avLst/>
          </a:prstGeom>
        </p:spPr>
      </p:pic>
      <p:grpSp>
        <p:nvGrpSpPr>
          <p:cNvPr id="7" name="组合 6"/>
          <p:cNvGrpSpPr/>
          <p:nvPr/>
        </p:nvGrpSpPr>
        <p:grpSpPr>
          <a:xfrm>
            <a:off x="5119714" y="1527822"/>
            <a:ext cx="6987595" cy="908330"/>
            <a:chOff x="-2084598" y="2234120"/>
            <a:chExt cx="8036634" cy="690823"/>
          </a:xfrm>
        </p:grpSpPr>
        <p:pic>
          <p:nvPicPr>
            <p:cNvPr id="8"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12" name="矩形 11"/>
          <p:cNvSpPr/>
          <p:nvPr/>
        </p:nvSpPr>
        <p:spPr>
          <a:xfrm>
            <a:off x="7210154" y="1695298"/>
            <a:ext cx="3893108"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测力传感器中的敏感元件</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103478" y="172654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175" name="矩形 174"/>
          <p:cNvSpPr/>
          <p:nvPr/>
        </p:nvSpPr>
        <p:spPr>
          <a:xfrm>
            <a:off x="5821697" y="49792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9" name="组合 28"/>
          <p:cNvGrpSpPr/>
          <p:nvPr/>
        </p:nvGrpSpPr>
        <p:grpSpPr>
          <a:xfrm>
            <a:off x="5082049" y="3085040"/>
            <a:ext cx="7059162" cy="804489"/>
            <a:chOff x="-2084598" y="2234120"/>
            <a:chExt cx="8036634" cy="690823"/>
          </a:xfrm>
        </p:grpSpPr>
        <p:pic>
          <p:nvPicPr>
            <p:cNvPr id="3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3" name="矩形 32"/>
          <p:cNvSpPr/>
          <p:nvPr/>
        </p:nvSpPr>
        <p:spPr>
          <a:xfrm>
            <a:off x="6148593" y="324433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34" name="矩形 33"/>
          <p:cNvSpPr/>
          <p:nvPr/>
        </p:nvSpPr>
        <p:spPr>
          <a:xfrm>
            <a:off x="7230936" y="3251254"/>
            <a:ext cx="4180014"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电阻应变式传感器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grpSp>
        <p:nvGrpSpPr>
          <p:cNvPr id="18" name="组合 17"/>
          <p:cNvGrpSpPr/>
          <p:nvPr/>
        </p:nvGrpSpPr>
        <p:grpSpPr>
          <a:xfrm>
            <a:off x="5021735" y="4504377"/>
            <a:ext cx="7119476" cy="804489"/>
            <a:chOff x="-2084598" y="2234120"/>
            <a:chExt cx="8036634" cy="690823"/>
          </a:xfrm>
        </p:grpSpPr>
        <p:pic>
          <p:nvPicPr>
            <p:cNvPr id="1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22" name="矩形 21"/>
          <p:cNvSpPr/>
          <p:nvPr/>
        </p:nvSpPr>
        <p:spPr>
          <a:xfrm>
            <a:off x="6111093" y="4645017"/>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sp>
        <p:nvSpPr>
          <p:cNvPr id="23" name="矩形 22"/>
          <p:cNvSpPr/>
          <p:nvPr/>
        </p:nvSpPr>
        <p:spPr>
          <a:xfrm>
            <a:off x="7208722" y="4661066"/>
            <a:ext cx="3894540" cy="461665"/>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压电式传感器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sp>
        <p:nvSpPr>
          <p:cNvPr id="24" name="矩形 23"/>
          <p:cNvSpPr/>
          <p:nvPr/>
        </p:nvSpPr>
        <p:spPr>
          <a:xfrm>
            <a:off x="5225827" y="4451548"/>
            <a:ext cx="6711516" cy="814058"/>
          </a:xfrm>
          <a:prstGeom prst="rect">
            <a:avLst/>
          </a:prstGeom>
          <a:noFill/>
          <a:ln w="76200">
            <a:solidFill>
              <a:srgbClr val="CD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646768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167343" y="3220213"/>
            <a:ext cx="6738657" cy="707886"/>
          </a:xfrm>
          <a:prstGeom prst="rect">
            <a:avLst/>
          </a:prstGeom>
          <a:noFill/>
        </p:spPr>
        <p:txBody>
          <a:bodyPr wrap="square" rtlCol="0">
            <a:spAutoFit/>
          </a:bodyPr>
          <a:lstStyle/>
          <a:p>
            <a:r>
              <a:rPr lang="zh-CN" altLang="en-US" sz="4000" b="1" dirty="0" smtClean="0">
                <a:solidFill>
                  <a:srgbClr val="008B8F"/>
                </a:solidFill>
                <a:latin typeface="华文行楷" panose="02010800040101010101" pitchFamily="2" charset="-122"/>
                <a:ea typeface="华文行楷" panose="02010800040101010101" pitchFamily="2" charset="-122"/>
              </a:rPr>
              <a:t>三、压</a:t>
            </a:r>
            <a:r>
              <a:rPr lang="zh-CN" altLang="en-US" sz="4000" b="1" dirty="0">
                <a:solidFill>
                  <a:srgbClr val="008B8F"/>
                </a:solidFill>
                <a:latin typeface="华文行楷" panose="02010800040101010101" pitchFamily="2" charset="-122"/>
                <a:ea typeface="华文行楷" panose="02010800040101010101" pitchFamily="2" charset="-122"/>
              </a:rPr>
              <a:t>电</a:t>
            </a:r>
            <a:r>
              <a:rPr lang="zh-CN" altLang="en-US" sz="4000" b="1" dirty="0" smtClean="0">
                <a:solidFill>
                  <a:srgbClr val="008B8F"/>
                </a:solidFill>
                <a:latin typeface="华文行楷" panose="02010800040101010101" pitchFamily="2" charset="-122"/>
                <a:ea typeface="华文行楷" panose="02010800040101010101" pitchFamily="2" charset="-122"/>
              </a:rPr>
              <a:t>式传感器及其应用</a:t>
            </a:r>
            <a:endParaRPr lang="zh-CN" altLang="en-US" sz="4000" b="1" dirty="0">
              <a:solidFill>
                <a:srgbClr val="008B8F"/>
              </a:solidFill>
              <a:latin typeface="华文行楷" panose="02010800040101010101" pitchFamily="2" charset="-122"/>
              <a:ea typeface="华文行楷" panose="02010800040101010101" pitchFamily="2" charset="-122"/>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343400"/>
            <a:ext cx="12192000" cy="2924485"/>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4"/>
          <a:stretch>
            <a:fillRect/>
          </a:stretch>
        </p:blipFill>
        <p:spPr>
          <a:xfrm>
            <a:off x="0" y="0"/>
            <a:ext cx="12192000" cy="6858000"/>
          </a:xfrm>
          <a:prstGeom prst="rect">
            <a:avLst/>
          </a:prstGeom>
        </p:spPr>
      </p:pic>
      <p:sp>
        <p:nvSpPr>
          <p:cNvPr id="5" name="矩形 4"/>
          <p:cNvSpPr/>
          <p:nvPr/>
        </p:nvSpPr>
        <p:spPr>
          <a:xfrm>
            <a:off x="693418" y="1779929"/>
            <a:ext cx="10869931" cy="1236044"/>
          </a:xfrm>
          <a:prstGeom prst="rect">
            <a:avLst/>
          </a:prstGeom>
          <a:ln>
            <a:solidFill>
              <a:srgbClr val="92D050"/>
            </a:solidFill>
          </a:ln>
        </p:spPr>
        <p:txBody>
          <a:bodyPr wrap="square">
            <a:spAutoFit/>
          </a:bodyPr>
          <a:lstStyle/>
          <a:p>
            <a:pPr algn="just">
              <a:lnSpc>
                <a:spcPts val="3000"/>
              </a:lnSpc>
              <a:spcBef>
                <a:spcPct val="50000"/>
              </a:spcBef>
            </a:pPr>
            <a:r>
              <a:rPr lang="zh-CN" altLang="en-US" sz="2400" dirty="0">
                <a:latin typeface="华文隶书" panose="02010800040101010101" pitchFamily="2" charset="-122"/>
                <a:ea typeface="华文隶书" panose="02010800040101010101" pitchFamily="2" charset="-122"/>
                <a:cs typeface="微软雅黑" panose="020B0503020204020204" charset="-122"/>
              </a:rPr>
              <a:t>当某些电介质在一定的方向上受到外力作用而变形时，内部产生极化现象，同时在其表面上产生电荷；当外力消失时，电荷也消失；又回到原来不带电的状态，这种机械能转变为电能的现象，称为正压电效应，简称压电效应。</a:t>
            </a:r>
          </a:p>
        </p:txBody>
      </p:sp>
      <p:sp>
        <p:nvSpPr>
          <p:cNvPr id="9" name="矩形 8"/>
          <p:cNvSpPr/>
          <p:nvPr/>
        </p:nvSpPr>
        <p:spPr>
          <a:xfrm>
            <a:off x="693419" y="167990"/>
            <a:ext cx="4202431" cy="451406"/>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000" dirty="0" smtClean="0">
                <a:latin typeface="华文隶书" panose="02010800040101010101" pitchFamily="2" charset="-122"/>
                <a:ea typeface="华文隶书" panose="02010800040101010101" pitchFamily="2" charset="-122"/>
                <a:cs typeface="微软雅黑" panose="020B0503020204020204" charset="-122"/>
              </a:rPr>
              <a:t>压电式传感器及其应用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3592832"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1.</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压电效应</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10" name="矩形 9"/>
          <p:cNvSpPr/>
          <p:nvPr/>
        </p:nvSpPr>
        <p:spPr>
          <a:xfrm>
            <a:off x="693418" y="3508796"/>
            <a:ext cx="5012056" cy="2012089"/>
          </a:xfrm>
          <a:prstGeom prst="rect">
            <a:avLst/>
          </a:prstGeom>
          <a:ln>
            <a:solidFill>
              <a:srgbClr val="92D050"/>
            </a:solidFill>
          </a:ln>
        </p:spPr>
        <p:txBody>
          <a:bodyPr wrap="square">
            <a:spAutoFit/>
          </a:bodyPr>
          <a:lstStyle/>
          <a:p>
            <a:pPr algn="just">
              <a:lnSpc>
                <a:spcPts val="3000"/>
              </a:lnSpc>
            </a:pP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相反，在电介质的极化方向上施加电场，它会产生机械变形，当去掉外加电场时，电介质的变形随之消失。这种将电能转换为机械能的现象称为逆压电效应</a:t>
            </a:r>
            <a:r>
              <a:rPr lang="zh-CN" altLang="en-US" sz="2400"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zh-CN" altLang="en-US" sz="2400" dirty="0">
              <a:latin typeface="华文隶书" panose="02010800040101010101" pitchFamily="2" charset="-122"/>
              <a:ea typeface="华文隶书" panose="02010800040101010101" pitchFamily="2" charset="-122"/>
              <a:cs typeface="微软雅黑" panose="020B0503020204020204" charset="-122"/>
              <a:sym typeface="+mn-ea"/>
            </a:endParaRPr>
          </a:p>
        </p:txBody>
      </p:sp>
      <p:sp>
        <p:nvSpPr>
          <p:cNvPr id="12" name="Text Box 9"/>
          <p:cNvSpPr txBox="1">
            <a:spLocks noChangeArrowheads="1"/>
          </p:cNvSpPr>
          <p:nvPr/>
        </p:nvSpPr>
        <p:spPr bwMode="auto">
          <a:xfrm>
            <a:off x="6234300" y="3055873"/>
            <a:ext cx="408054" cy="3480056"/>
          </a:xfrm>
          <a:prstGeom prst="rect">
            <a:avLst/>
          </a:prstGeom>
          <a:solidFill>
            <a:schemeClr val="bg2"/>
          </a:solidFill>
          <a:ln w="25400" algn="ctr">
            <a:solidFill>
              <a:srgbClr val="A50021"/>
            </a:solidFill>
            <a:miter lim="800000"/>
            <a:headEnd/>
            <a:tailEnd/>
          </a:ln>
        </p:spPr>
        <p:txBody>
          <a:bodyPr wrap="square" lIns="90000" tIns="46800" rIns="90000" bIns="46800">
            <a:spAutoFit/>
          </a:bodyPr>
          <a:lstStyle>
            <a:lvl1pPr eaLnBrk="0" hangingPunct="0">
              <a:defRPr>
                <a:solidFill>
                  <a:schemeClr val="tx1"/>
                </a:solidFill>
                <a:latin typeface="Garamond" panose="02020404030301010803" pitchFamily="18" charset="0"/>
                <a:ea typeface="宋体" panose="02010600030101010101" pitchFamily="2" charset="-122"/>
              </a:defRPr>
            </a:lvl1pPr>
            <a:lvl2pPr marL="742950" indent="-285750" eaLnBrk="0" hangingPunct="0">
              <a:defRPr>
                <a:solidFill>
                  <a:schemeClr val="tx1"/>
                </a:solidFill>
                <a:latin typeface="Garamond" panose="02020404030301010803" pitchFamily="18" charset="0"/>
                <a:ea typeface="宋体" panose="02010600030101010101" pitchFamily="2" charset="-122"/>
              </a:defRPr>
            </a:lvl2pPr>
            <a:lvl3pPr marL="1143000" indent="-228600" eaLnBrk="0" hangingPunct="0">
              <a:defRPr>
                <a:solidFill>
                  <a:schemeClr val="tx1"/>
                </a:solidFill>
                <a:latin typeface="Garamond" panose="02020404030301010803" pitchFamily="18" charset="0"/>
                <a:ea typeface="宋体" panose="02010600030101010101" pitchFamily="2" charset="-122"/>
              </a:defRPr>
            </a:lvl3pPr>
            <a:lvl4pPr marL="1600200" indent="-228600" eaLnBrk="0" hangingPunct="0">
              <a:defRPr>
                <a:solidFill>
                  <a:schemeClr val="tx1"/>
                </a:solidFill>
                <a:latin typeface="Garamond" panose="02020404030301010803" pitchFamily="18" charset="0"/>
                <a:ea typeface="宋体" panose="02010600030101010101" pitchFamily="2" charset="-122"/>
              </a:defRPr>
            </a:lvl4pPr>
            <a:lvl5pPr marL="2057400" indent="-228600" eaLnBrk="0" hangingPunct="0">
              <a:defRPr>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宋体" panose="02010600030101010101" pitchFamily="2" charset="-122"/>
              </a:defRPr>
            </a:lvl9pPr>
          </a:lstStyle>
          <a:p>
            <a:pPr algn="ctr" eaLnBrk="1" hangingPunct="1">
              <a:spcBef>
                <a:spcPct val="50000"/>
              </a:spcBef>
            </a:pPr>
            <a:r>
              <a:rPr lang="zh-CN" altLang="en-US" sz="2000" dirty="0">
                <a:latin typeface="Arial" panose="020B0604020202020204" pitchFamily="34" charset="0"/>
                <a:ea typeface="华文新魏" panose="02010800040101010101" pitchFamily="2" charset="-122"/>
              </a:rPr>
              <a:t>压电传感器工作原理演示</a:t>
            </a:r>
          </a:p>
        </p:txBody>
      </p:sp>
    </p:spTree>
    <p:controls>
      <mc:AlternateContent xmlns:mc="http://schemas.openxmlformats.org/markup-compatibility/2006">
        <mc:Choice xmlns:v="urn:schemas-microsoft-com:vml" Requires="v">
          <p:control spid="1035" name="ShockwaveFlash1" r:id="rId2" imgW="4649760" imgH="3133800"/>
        </mc:Choice>
        <mc:Fallback>
          <p:control name="ShockwaveFlash1" r:id="rId2" imgW="4649760" imgH="3133800">
            <p:pic>
              <p:nvPicPr>
                <p:cNvPr id="11" name="ShockwaveFlash1"/>
                <p:cNvPicPr preferRelativeResize="0">
                  <a:picLocks noChangeArrowheads="1" noChangeShapeType="1"/>
                </p:cNvPicPr>
                <p:nvPr/>
              </p:nvPicPr>
              <p:blipFill>
                <a:blip r:embed="rId5"/>
                <a:srcRect/>
                <a:stretch>
                  <a:fillRect/>
                </a:stretch>
              </p:blipFill>
              <p:spPr bwMode="auto">
                <a:xfrm>
                  <a:off x="6678193" y="3229429"/>
                  <a:ext cx="4650815" cy="3132945"/>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000" dirty="0" smtClean="0">
                <a:latin typeface="华文隶书" panose="02010800040101010101" pitchFamily="2" charset="-122"/>
                <a:ea typeface="华文隶书" panose="02010800040101010101" pitchFamily="2" charset="-122"/>
                <a:cs typeface="微软雅黑" panose="020B0503020204020204" charset="-122"/>
              </a:rPr>
              <a:t>压电式</a:t>
            </a:r>
            <a:r>
              <a:rPr lang="zh-CN" altLang="en-US" sz="2000" dirty="0">
                <a:latin typeface="华文隶书" panose="02010800040101010101" pitchFamily="2" charset="-122"/>
                <a:ea typeface="华文隶书" panose="02010800040101010101" pitchFamily="2" charset="-122"/>
                <a:cs typeface="微软雅黑" panose="020B0503020204020204" charset="-122"/>
              </a:rPr>
              <a:t>传感器及其应用</a:t>
            </a:r>
          </a:p>
        </p:txBody>
      </p:sp>
      <p:sp>
        <p:nvSpPr>
          <p:cNvPr id="13" name="矩形 12"/>
          <p:cNvSpPr/>
          <p:nvPr/>
        </p:nvSpPr>
        <p:spPr>
          <a:xfrm>
            <a:off x="693420" y="1010412"/>
            <a:ext cx="3179334"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2.</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压电材料</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8" name="矩形 7"/>
          <p:cNvSpPr/>
          <p:nvPr/>
        </p:nvSpPr>
        <p:spPr>
          <a:xfrm>
            <a:off x="693419" y="1847798"/>
            <a:ext cx="10888981" cy="857927"/>
          </a:xfrm>
          <a:prstGeom prst="rect">
            <a:avLst/>
          </a:prstGeom>
          <a:ln>
            <a:solidFill>
              <a:srgbClr val="92D050"/>
            </a:solidFill>
          </a:ln>
        </p:spPr>
        <p:txBody>
          <a:bodyPr wrap="square">
            <a:spAutoFit/>
          </a:bodyPr>
          <a:lstStyle/>
          <a:p>
            <a:pPr algn="just">
              <a:lnSpc>
                <a:spcPts val="3000"/>
              </a:lnSpc>
            </a:pP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具有压电效应的电介质称为压电材料。典型的压电材料有石英晶体、压电陶瓷和高分子压电材料等。</a:t>
            </a:r>
          </a:p>
        </p:txBody>
      </p:sp>
      <p:sp>
        <p:nvSpPr>
          <p:cNvPr id="11" name="矩形 10"/>
          <p:cNvSpPr/>
          <p:nvPr/>
        </p:nvSpPr>
        <p:spPr>
          <a:xfrm>
            <a:off x="2644588" y="4969229"/>
            <a:ext cx="7593106" cy="584775"/>
          </a:xfrm>
          <a:prstGeom prst="rect">
            <a:avLst/>
          </a:prstGeom>
        </p:spPr>
        <p:txBody>
          <a:bodyPr wrap="square">
            <a:spAutoFit/>
          </a:bodyPr>
          <a:lstStyle/>
          <a:p>
            <a:pPr algn="ctr"/>
            <a:r>
              <a:rPr lang="zh-CN" altLang="en-US" sz="1600" dirty="0" smtClean="0">
                <a:latin typeface="Times New Roman" panose="02020603050405020304" pitchFamily="18" charset="0"/>
                <a:ea typeface="华文隶书" panose="02010800040101010101" pitchFamily="2" charset="-122"/>
                <a:cs typeface="Times New Roman" panose="02020603050405020304" pitchFamily="18" charset="0"/>
              </a:rPr>
              <a:t>图</a:t>
            </a:r>
            <a:r>
              <a:rPr lang="en-US" altLang="zh-CN" sz="1600" dirty="0" smtClean="0">
                <a:latin typeface="Times New Roman" panose="02020603050405020304" pitchFamily="18" charset="0"/>
                <a:ea typeface="华文隶书" panose="02010800040101010101" pitchFamily="2" charset="-122"/>
                <a:cs typeface="Times New Roman" panose="02020603050405020304" pitchFamily="18" charset="0"/>
              </a:rPr>
              <a:t>1 </a:t>
            </a:r>
            <a:r>
              <a:rPr lang="zh-CN" altLang="en-US" sz="1600" dirty="0" smtClean="0">
                <a:latin typeface="Times New Roman" panose="02020603050405020304" pitchFamily="18" charset="0"/>
                <a:ea typeface="华文隶书" panose="02010800040101010101" pitchFamily="2" charset="-122"/>
                <a:cs typeface="Times New Roman" panose="02020603050405020304" pitchFamily="18" charset="0"/>
              </a:rPr>
              <a:t>各种</a:t>
            </a:r>
            <a:r>
              <a:rPr lang="zh-CN" altLang="en-US" sz="1600" dirty="0">
                <a:latin typeface="Times New Roman" panose="02020603050405020304" pitchFamily="18" charset="0"/>
                <a:ea typeface="华文隶书" panose="02010800040101010101" pitchFamily="2" charset="-122"/>
                <a:cs typeface="Times New Roman" panose="02020603050405020304" pitchFamily="18" charset="0"/>
              </a:rPr>
              <a:t>压电材料的外形图</a:t>
            </a:r>
          </a:p>
          <a:p>
            <a:r>
              <a:rPr lang="zh-CN" altLang="en-US" sz="1600" dirty="0">
                <a:latin typeface="Times New Roman" panose="02020603050405020304" pitchFamily="18" charset="0"/>
                <a:ea typeface="华文隶书" panose="02010800040101010101" pitchFamily="2" charset="-122"/>
                <a:cs typeface="Times New Roman" panose="02020603050405020304" pitchFamily="18" charset="0"/>
              </a:rPr>
              <a:t>（ａ）天然石英晶体　（</a:t>
            </a:r>
            <a:r>
              <a:rPr lang="en-US" altLang="zh-CN" sz="1600" dirty="0">
                <a:latin typeface="Times New Roman" panose="02020603050405020304" pitchFamily="18" charset="0"/>
                <a:ea typeface="华文隶书" panose="02010800040101010101" pitchFamily="2" charset="-122"/>
                <a:cs typeface="Times New Roman" panose="02020603050405020304" pitchFamily="18" charset="0"/>
              </a:rPr>
              <a:t>b</a:t>
            </a:r>
            <a:r>
              <a:rPr lang="zh-CN" altLang="en-US" sz="1600" dirty="0">
                <a:latin typeface="Times New Roman" panose="02020603050405020304" pitchFamily="18" charset="0"/>
                <a:ea typeface="华文隶书" panose="02010800040101010101" pitchFamily="2" charset="-122"/>
                <a:cs typeface="Times New Roman" panose="02020603050405020304" pitchFamily="18" charset="0"/>
              </a:rPr>
              <a:t>）石英晶体薄片　（</a:t>
            </a:r>
            <a:r>
              <a:rPr lang="en-US" altLang="zh-CN" sz="1600" dirty="0">
                <a:latin typeface="Times New Roman" panose="02020603050405020304" pitchFamily="18" charset="0"/>
                <a:ea typeface="华文隶书" panose="02010800040101010101" pitchFamily="2" charset="-122"/>
                <a:cs typeface="Times New Roman" panose="02020603050405020304" pitchFamily="18" charset="0"/>
              </a:rPr>
              <a:t>c</a:t>
            </a:r>
            <a:r>
              <a:rPr lang="zh-CN" altLang="en-US" sz="1600" dirty="0">
                <a:latin typeface="Times New Roman" panose="02020603050405020304" pitchFamily="18" charset="0"/>
                <a:ea typeface="华文隶书" panose="02010800040101010101" pitchFamily="2" charset="-122"/>
                <a:cs typeface="Times New Roman" panose="02020603050405020304" pitchFamily="18" charset="0"/>
              </a:rPr>
              <a:t>）压电陶瓷（</a:t>
            </a:r>
            <a:r>
              <a:rPr lang="en-US" altLang="zh-CN" sz="1600" dirty="0">
                <a:latin typeface="Times New Roman" panose="02020603050405020304" pitchFamily="18" charset="0"/>
                <a:ea typeface="华文隶书" panose="02010800040101010101" pitchFamily="2" charset="-122"/>
                <a:cs typeface="Times New Roman" panose="02020603050405020304" pitchFamily="18" charset="0"/>
              </a:rPr>
              <a:t>d</a:t>
            </a:r>
            <a:r>
              <a:rPr lang="zh-CN" altLang="en-US" sz="1600" dirty="0">
                <a:latin typeface="Times New Roman" panose="02020603050405020304" pitchFamily="18" charset="0"/>
                <a:ea typeface="华文隶书" panose="02010800040101010101" pitchFamily="2" charset="-122"/>
                <a:cs typeface="Times New Roman" panose="02020603050405020304" pitchFamily="18" charset="0"/>
              </a:rPr>
              <a:t>）高分子压电薄膜</a:t>
            </a:r>
          </a:p>
        </p:txBody>
      </p:sp>
      <p:grpSp>
        <p:nvGrpSpPr>
          <p:cNvPr id="29" name="Group 10"/>
          <p:cNvGrpSpPr>
            <a:grpSpLocks/>
          </p:cNvGrpSpPr>
          <p:nvPr/>
        </p:nvGrpSpPr>
        <p:grpSpPr bwMode="auto">
          <a:xfrm>
            <a:off x="1664073" y="2838053"/>
            <a:ext cx="8426450" cy="2033588"/>
            <a:chOff x="248" y="1854"/>
            <a:chExt cx="5308" cy="1281"/>
          </a:xfrm>
        </p:grpSpPr>
        <p:pic>
          <p:nvPicPr>
            <p:cNvPr id="30" name="Picture 11" descr="石英晶体3"/>
            <p:cNvPicPr>
              <a:picLocks noChangeAspect="1" noChangeArrowheads="1"/>
            </p:cNvPicPr>
            <p:nvPr/>
          </p:nvPicPr>
          <p:blipFill>
            <a:blip r:embed="rId3">
              <a:grayscl/>
              <a:extLst>
                <a:ext uri="{28A0092B-C50C-407E-A947-70E740481C1C}">
                  <a14:useLocalDpi xmlns:a14="http://schemas.microsoft.com/office/drawing/2010/main" val="0"/>
                </a:ext>
              </a:extLst>
            </a:blip>
            <a:srcRect/>
            <a:stretch>
              <a:fillRect/>
            </a:stretch>
          </p:blipFill>
          <p:spPr bwMode="auto">
            <a:xfrm>
              <a:off x="248" y="1888"/>
              <a:ext cx="1111" cy="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12" descr="石英晶体切片1"/>
            <p:cNvPicPr>
              <a:picLocks noChangeAspect="1" noChangeArrowheads="1"/>
            </p:cNvPicPr>
            <p:nvPr/>
          </p:nvPicPr>
          <p:blipFill>
            <a:blip r:embed="rId4">
              <a:grayscl/>
              <a:extLst>
                <a:ext uri="{28A0092B-C50C-407E-A947-70E740481C1C}">
                  <a14:useLocalDpi xmlns:a14="http://schemas.microsoft.com/office/drawing/2010/main" val="0"/>
                </a:ext>
              </a:extLst>
            </a:blip>
            <a:srcRect/>
            <a:stretch>
              <a:fillRect/>
            </a:stretch>
          </p:blipFill>
          <p:spPr bwMode="auto">
            <a:xfrm>
              <a:off x="1637" y="1888"/>
              <a:ext cx="1010" cy="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13" descr="压电陶瓷"/>
            <p:cNvPicPr>
              <a:picLocks noChangeAspect="1" noChangeArrowheads="1"/>
            </p:cNvPicPr>
            <p:nvPr/>
          </p:nvPicPr>
          <p:blipFill>
            <a:blip r:embed="rId5">
              <a:grayscl/>
              <a:extLst>
                <a:ext uri="{28A0092B-C50C-407E-A947-70E740481C1C}">
                  <a14:useLocalDpi xmlns:a14="http://schemas.microsoft.com/office/drawing/2010/main" val="0"/>
                </a:ext>
              </a:extLst>
            </a:blip>
            <a:srcRect/>
            <a:stretch>
              <a:fillRect/>
            </a:stretch>
          </p:blipFill>
          <p:spPr bwMode="auto">
            <a:xfrm>
              <a:off x="2789" y="1866"/>
              <a:ext cx="1361" cy="1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14" descr="高分子压电薄膜2"/>
            <p:cNvPicPr>
              <a:picLocks noChangeAspect="1" noChangeArrowheads="1"/>
            </p:cNvPicPr>
            <p:nvPr/>
          </p:nvPicPr>
          <p:blipFill>
            <a:blip r:embed="rId6">
              <a:grayscl/>
              <a:extLst>
                <a:ext uri="{28A0092B-C50C-407E-A947-70E740481C1C}">
                  <a14:useLocalDpi xmlns:a14="http://schemas.microsoft.com/office/drawing/2010/main" val="0"/>
                </a:ext>
              </a:extLst>
            </a:blip>
            <a:srcRect/>
            <a:stretch>
              <a:fillRect/>
            </a:stretch>
          </p:blipFill>
          <p:spPr bwMode="auto">
            <a:xfrm>
              <a:off x="4286" y="1854"/>
              <a:ext cx="1270" cy="1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000" dirty="0" smtClean="0">
                <a:latin typeface="华文隶书" panose="02010800040101010101" pitchFamily="2" charset="-122"/>
                <a:ea typeface="华文隶书" panose="02010800040101010101" pitchFamily="2" charset="-122"/>
                <a:cs typeface="微软雅黑" panose="020B0503020204020204" charset="-122"/>
              </a:rPr>
              <a:t>压电式</a:t>
            </a:r>
            <a:r>
              <a:rPr lang="zh-CN" altLang="en-US" sz="2000" dirty="0">
                <a:latin typeface="华文隶书" panose="02010800040101010101" pitchFamily="2" charset="-122"/>
                <a:ea typeface="华文隶书" panose="02010800040101010101" pitchFamily="2" charset="-122"/>
                <a:cs typeface="微软雅黑" panose="020B0503020204020204" charset="-122"/>
              </a:rPr>
              <a:t>传感器及其应用</a:t>
            </a:r>
          </a:p>
        </p:txBody>
      </p:sp>
      <p:sp>
        <p:nvSpPr>
          <p:cNvPr id="13" name="矩形 12"/>
          <p:cNvSpPr/>
          <p:nvPr/>
        </p:nvSpPr>
        <p:spPr>
          <a:xfrm>
            <a:off x="693420" y="1010412"/>
            <a:ext cx="3179334"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2.</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压电材料</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8" name="矩形 7"/>
          <p:cNvSpPr/>
          <p:nvPr/>
        </p:nvSpPr>
        <p:spPr>
          <a:xfrm>
            <a:off x="693418" y="1724044"/>
            <a:ext cx="8633461" cy="1631216"/>
          </a:xfrm>
          <a:prstGeom prst="rect">
            <a:avLst/>
          </a:prstGeom>
          <a:ln>
            <a:solidFill>
              <a:srgbClr val="92D050"/>
            </a:solidFill>
          </a:ln>
        </p:spPr>
        <p:txBody>
          <a:bodyPr wrap="square">
            <a:spAutoFit/>
          </a:bodyPr>
          <a:lstStyle/>
          <a:p>
            <a:pPr algn="just">
              <a:lnSpc>
                <a:spcPts val="3000"/>
              </a:lnSpc>
            </a:pP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石英晶体的外形、坐标轴和</a:t>
            </a:r>
            <a:r>
              <a:rPr lang="zh-CN" altLang="en-US" sz="2400" dirty="0" smtClean="0">
                <a:latin typeface="华文隶书" panose="02010800040101010101" pitchFamily="2" charset="-122"/>
                <a:ea typeface="华文隶书" panose="02010800040101010101" pitchFamily="2" charset="-122"/>
                <a:cs typeface="微软雅黑" panose="020B0503020204020204" charset="-122"/>
                <a:sym typeface="+mn-ea"/>
              </a:rPr>
              <a:t>切片。</a:t>
            </a:r>
            <a:endParaRPr lang="en-US" altLang="zh-CN" sz="2400" dirty="0" smtClean="0">
              <a:latin typeface="华文隶书" panose="02010800040101010101" pitchFamily="2" charset="-122"/>
              <a:ea typeface="华文隶书" panose="02010800040101010101" pitchFamily="2" charset="-122"/>
              <a:cs typeface="微软雅黑" panose="020B0503020204020204" charset="-122"/>
              <a:sym typeface="+mn-ea"/>
            </a:endParaRPr>
          </a:p>
          <a:p>
            <a:pPr algn="just">
              <a:lnSpc>
                <a:spcPts val="3000"/>
              </a:lnSpc>
            </a:pP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sym typeface="+mn-ea"/>
              </a:rPr>
              <a:t>X</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轴</a:t>
            </a: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电轴，垂直于</a:t>
            </a: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sym typeface="+mn-ea"/>
              </a:rPr>
              <a:t>X</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轴晶面上的压电效应最显著。</a:t>
            </a:r>
          </a:p>
          <a:p>
            <a:pPr algn="just">
              <a:lnSpc>
                <a:spcPts val="3000"/>
              </a:lnSpc>
            </a:pP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sym typeface="+mn-ea"/>
              </a:rPr>
              <a:t>Y</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轴</a:t>
            </a: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机械轴，在电场作用下，此轴的机械变形最显著。</a:t>
            </a:r>
          </a:p>
          <a:p>
            <a:pPr algn="just">
              <a:lnSpc>
                <a:spcPts val="3000"/>
              </a:lnSpc>
            </a:pP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sym typeface="+mn-ea"/>
              </a:rPr>
              <a:t>Z</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轴</a:t>
            </a: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光轴（中性轴），该轴方向上无压电效应</a:t>
            </a:r>
            <a:r>
              <a:rPr lang="zh-CN" altLang="en-US" sz="2400" dirty="0" smtClean="0">
                <a:latin typeface="Times New Roman" panose="02020603050405020304" pitchFamily="18" charset="0"/>
                <a:ea typeface="华文隶书" panose="02010800040101010101" pitchFamily="2" charset="-122"/>
                <a:cs typeface="Times New Roman" panose="02020603050405020304" pitchFamily="18" charset="0"/>
                <a:sym typeface="+mn-ea"/>
              </a:rPr>
              <a:t>。</a:t>
            </a:r>
            <a:endPar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endParaRPr>
          </a:p>
        </p:txBody>
      </p:sp>
      <p:sp>
        <p:nvSpPr>
          <p:cNvPr id="11" name="矩形 10"/>
          <p:cNvSpPr/>
          <p:nvPr/>
        </p:nvSpPr>
        <p:spPr>
          <a:xfrm>
            <a:off x="2860959" y="6030532"/>
            <a:ext cx="3713363" cy="338554"/>
          </a:xfrm>
          <a:prstGeom prst="rect">
            <a:avLst/>
          </a:prstGeom>
        </p:spPr>
        <p:txBody>
          <a:bodyPr wrap="square">
            <a:spAutoFit/>
          </a:bodyPr>
          <a:lstStyle/>
          <a:p>
            <a:pPr algn="ctr"/>
            <a:r>
              <a:rPr lang="zh-CN" altLang="en-US" sz="1600" dirty="0" smtClean="0">
                <a:latin typeface="Times New Roman" panose="02020603050405020304" pitchFamily="18" charset="0"/>
                <a:ea typeface="华文隶书" panose="02010800040101010101" pitchFamily="2" charset="-122"/>
                <a:cs typeface="Times New Roman" panose="02020603050405020304" pitchFamily="18" charset="0"/>
              </a:rPr>
              <a:t>图</a:t>
            </a:r>
            <a:r>
              <a:rPr lang="en-US" altLang="zh-CN" sz="1600" dirty="0" smtClean="0">
                <a:latin typeface="Times New Roman" panose="02020603050405020304" pitchFamily="18" charset="0"/>
                <a:ea typeface="华文隶书" panose="02010800040101010101" pitchFamily="2" charset="-122"/>
                <a:cs typeface="Times New Roman" panose="02020603050405020304" pitchFamily="18" charset="0"/>
              </a:rPr>
              <a:t>2 </a:t>
            </a:r>
            <a:r>
              <a:rPr lang="zh-CN" altLang="en-US" sz="1600" dirty="0" smtClean="0">
                <a:latin typeface="Times New Roman" panose="02020603050405020304" pitchFamily="18" charset="0"/>
                <a:ea typeface="华文隶书" panose="02010800040101010101" pitchFamily="2" charset="-122"/>
                <a:cs typeface="Times New Roman" panose="02020603050405020304" pitchFamily="18" charset="0"/>
              </a:rPr>
              <a:t>石英晶体</a:t>
            </a:r>
            <a:r>
              <a:rPr lang="zh-CN" altLang="en-US" sz="1600" dirty="0">
                <a:latin typeface="Times New Roman" panose="02020603050405020304" pitchFamily="18" charset="0"/>
                <a:ea typeface="华文隶书" panose="02010800040101010101" pitchFamily="2" charset="-122"/>
                <a:cs typeface="Times New Roman" panose="02020603050405020304" pitchFamily="18" charset="0"/>
              </a:rPr>
              <a:t>的外形、坐标轴和切片</a:t>
            </a:r>
          </a:p>
        </p:txBody>
      </p:sp>
      <p:pic>
        <p:nvPicPr>
          <p:cNvPr id="12" name="Picture 11" descr="图5-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2029160" y="3536067"/>
            <a:ext cx="5615224" cy="2344106"/>
          </a:xfrm>
          <a:prstGeom prst="rect">
            <a:avLst/>
          </a:prstGeom>
          <a:noFill/>
          <a:ln>
            <a:solidFill>
              <a:srgbClr val="A5002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84452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000" dirty="0" smtClean="0">
                <a:latin typeface="华文隶书" panose="02010800040101010101" pitchFamily="2" charset="-122"/>
                <a:ea typeface="华文隶书" panose="02010800040101010101" pitchFamily="2" charset="-122"/>
                <a:cs typeface="微软雅黑" panose="020B0503020204020204" charset="-122"/>
              </a:rPr>
              <a:t>压电式</a:t>
            </a:r>
            <a:r>
              <a:rPr lang="zh-CN" altLang="en-US" sz="2000" dirty="0">
                <a:latin typeface="华文隶书" panose="02010800040101010101" pitchFamily="2" charset="-122"/>
                <a:ea typeface="华文隶书" panose="02010800040101010101" pitchFamily="2" charset="-122"/>
                <a:cs typeface="微软雅黑" panose="020B0503020204020204" charset="-122"/>
              </a:rPr>
              <a:t>传感器及其应用</a:t>
            </a:r>
          </a:p>
        </p:txBody>
      </p:sp>
      <p:sp>
        <p:nvSpPr>
          <p:cNvPr id="13" name="矩形 12"/>
          <p:cNvSpPr/>
          <p:nvPr/>
        </p:nvSpPr>
        <p:spPr>
          <a:xfrm>
            <a:off x="693420" y="1010412"/>
            <a:ext cx="3179334"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2.</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压电材料</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8" name="矩形 7"/>
          <p:cNvSpPr/>
          <p:nvPr/>
        </p:nvSpPr>
        <p:spPr>
          <a:xfrm>
            <a:off x="693418" y="1724044"/>
            <a:ext cx="11104135" cy="1631216"/>
          </a:xfrm>
          <a:prstGeom prst="rect">
            <a:avLst/>
          </a:prstGeom>
          <a:ln>
            <a:solidFill>
              <a:srgbClr val="92D050"/>
            </a:solidFill>
          </a:ln>
        </p:spPr>
        <p:txBody>
          <a:bodyPr wrap="square">
            <a:spAutoFit/>
          </a:bodyPr>
          <a:lstStyle/>
          <a:p>
            <a:pPr algn="just">
              <a:lnSpc>
                <a:spcPts val="3000"/>
              </a:lnSpc>
            </a:pP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sym typeface="+mn-ea"/>
              </a:rPr>
              <a:t>1</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．纵向压电效应：沿着</a:t>
            </a: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sym typeface="+mn-ea"/>
              </a:rPr>
              <a:t>X</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轴对晶片施加力时，在垂直于</a:t>
            </a: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sym typeface="+mn-ea"/>
              </a:rPr>
              <a:t>X</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轴的表面上产生电荷。如下图（</a:t>
            </a: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sym typeface="+mn-ea"/>
              </a:rPr>
              <a:t>a</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sym typeface="+mn-ea"/>
              </a:rPr>
              <a:t>b</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）所示。产生的电荷与作用力的大小成正比，与晶片尺寸无关。</a:t>
            </a:r>
          </a:p>
          <a:p>
            <a:pPr algn="just">
              <a:lnSpc>
                <a:spcPts val="3000"/>
              </a:lnSpc>
            </a:pP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sym typeface="+mn-ea"/>
              </a:rPr>
              <a:t>2</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．横向压电效应：沿着</a:t>
            </a: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sym typeface="+mn-ea"/>
              </a:rPr>
              <a:t>Y</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轴对晶片施加压力时，在垂直于</a:t>
            </a: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sym typeface="+mn-ea"/>
              </a:rPr>
              <a:t>X</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轴的表面上产生电荷。如下图（</a:t>
            </a: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sym typeface="+mn-ea"/>
              </a:rPr>
              <a:t>c</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en-US" altLang="zh-CN" sz="2400" dirty="0">
                <a:latin typeface="Times New Roman" panose="02020603050405020304" pitchFamily="18" charset="0"/>
                <a:ea typeface="华文隶书" panose="02010800040101010101" pitchFamily="2" charset="-122"/>
                <a:cs typeface="Times New Roman" panose="02020603050405020304" pitchFamily="18" charset="0"/>
                <a:sym typeface="+mn-ea"/>
              </a:rPr>
              <a:t>d</a:t>
            </a:r>
            <a:r>
              <a:rPr lang="zh-CN" altLang="en-US" sz="2400" dirty="0">
                <a:latin typeface="Times New Roman" panose="02020603050405020304" pitchFamily="18" charset="0"/>
                <a:ea typeface="华文隶书" panose="02010800040101010101" pitchFamily="2" charset="-122"/>
                <a:cs typeface="Times New Roman" panose="02020603050405020304" pitchFamily="18" charset="0"/>
                <a:sym typeface="+mn-ea"/>
              </a:rPr>
              <a:t>）所示。产生的电荷与作用力的大小成正比，与晶片尺寸有关。</a:t>
            </a:r>
          </a:p>
        </p:txBody>
      </p:sp>
      <p:sp>
        <p:nvSpPr>
          <p:cNvPr id="11" name="矩形 10"/>
          <p:cNvSpPr/>
          <p:nvPr/>
        </p:nvSpPr>
        <p:spPr>
          <a:xfrm>
            <a:off x="2578609" y="5934587"/>
            <a:ext cx="7333488" cy="584775"/>
          </a:xfrm>
          <a:prstGeom prst="rect">
            <a:avLst/>
          </a:prstGeom>
        </p:spPr>
        <p:txBody>
          <a:bodyPr wrap="square">
            <a:spAutoFit/>
          </a:bodyPr>
          <a:lstStyle/>
          <a:p>
            <a:pPr algn="ctr"/>
            <a:r>
              <a:rPr lang="zh-CN" altLang="en-US" sz="1600" dirty="0" smtClean="0">
                <a:latin typeface="Times New Roman" panose="02020603050405020304" pitchFamily="18" charset="0"/>
                <a:ea typeface="华文隶书" panose="02010800040101010101" pitchFamily="2" charset="-122"/>
                <a:cs typeface="Times New Roman" panose="02020603050405020304" pitchFamily="18" charset="0"/>
              </a:rPr>
              <a:t>图</a:t>
            </a:r>
            <a:r>
              <a:rPr lang="en-US" altLang="zh-CN" sz="1600" dirty="0" smtClean="0">
                <a:latin typeface="Times New Roman" panose="02020603050405020304" pitchFamily="18" charset="0"/>
                <a:ea typeface="华文隶书" panose="02010800040101010101" pitchFamily="2" charset="-122"/>
                <a:cs typeface="Times New Roman" panose="02020603050405020304" pitchFamily="18" charset="0"/>
              </a:rPr>
              <a:t>3 </a:t>
            </a:r>
            <a:r>
              <a:rPr lang="zh-CN" altLang="en-US" sz="1600" dirty="0" smtClean="0">
                <a:latin typeface="Times New Roman" panose="02020603050405020304" pitchFamily="18" charset="0"/>
                <a:ea typeface="华文隶书" panose="02010800040101010101" pitchFamily="2" charset="-122"/>
                <a:cs typeface="Times New Roman" panose="02020603050405020304" pitchFamily="18" charset="0"/>
              </a:rPr>
              <a:t>晶片</a:t>
            </a:r>
            <a:r>
              <a:rPr lang="zh-CN" altLang="en-US" sz="1600" dirty="0">
                <a:latin typeface="Times New Roman" panose="02020603050405020304" pitchFamily="18" charset="0"/>
                <a:ea typeface="华文隶书" panose="02010800040101010101" pitchFamily="2" charset="-122"/>
                <a:cs typeface="Times New Roman" panose="02020603050405020304" pitchFamily="18" charset="0"/>
              </a:rPr>
              <a:t>受力方向与电荷极性的关系</a:t>
            </a:r>
          </a:p>
          <a:p>
            <a:pPr algn="ctr"/>
            <a:r>
              <a:rPr lang="zh-CN" altLang="en-US" sz="1600" dirty="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1600" dirty="0">
                <a:latin typeface="Times New Roman" panose="02020603050405020304" pitchFamily="18" charset="0"/>
                <a:ea typeface="华文隶书" panose="02010800040101010101" pitchFamily="2" charset="-122"/>
                <a:cs typeface="Times New Roman" panose="02020603050405020304" pitchFamily="18" charset="0"/>
              </a:rPr>
              <a:t>a</a:t>
            </a:r>
            <a:r>
              <a:rPr lang="zh-CN" altLang="en-US" sz="1600" dirty="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1600" dirty="0">
                <a:latin typeface="Times New Roman" panose="02020603050405020304" pitchFamily="18" charset="0"/>
                <a:ea typeface="华文隶书" panose="02010800040101010101" pitchFamily="2" charset="-122"/>
                <a:cs typeface="Times New Roman" panose="02020603050405020304" pitchFamily="18" charset="0"/>
              </a:rPr>
              <a:t>x</a:t>
            </a:r>
            <a:r>
              <a:rPr lang="zh-CN" altLang="en-US" sz="1600" dirty="0">
                <a:latin typeface="Times New Roman" panose="02020603050405020304" pitchFamily="18" charset="0"/>
                <a:ea typeface="华文隶书" panose="02010800040101010101" pitchFamily="2" charset="-122"/>
                <a:cs typeface="Times New Roman" panose="02020603050405020304" pitchFamily="18" charset="0"/>
              </a:rPr>
              <a:t>轴方向受压（</a:t>
            </a:r>
            <a:r>
              <a:rPr lang="en-US" altLang="zh-CN" sz="1600" dirty="0">
                <a:latin typeface="Times New Roman" panose="02020603050405020304" pitchFamily="18" charset="0"/>
                <a:ea typeface="华文隶书" panose="02010800040101010101" pitchFamily="2" charset="-122"/>
                <a:cs typeface="Times New Roman" panose="02020603050405020304" pitchFamily="18" charset="0"/>
              </a:rPr>
              <a:t>b</a:t>
            </a:r>
            <a:r>
              <a:rPr lang="zh-CN" altLang="en-US" sz="1600" dirty="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1600" dirty="0">
                <a:latin typeface="Times New Roman" panose="02020603050405020304" pitchFamily="18" charset="0"/>
                <a:ea typeface="华文隶书" panose="02010800040101010101" pitchFamily="2" charset="-122"/>
                <a:cs typeface="Times New Roman" panose="02020603050405020304" pitchFamily="18" charset="0"/>
              </a:rPr>
              <a:t>x</a:t>
            </a:r>
            <a:r>
              <a:rPr lang="zh-CN" altLang="en-US" sz="1600" dirty="0">
                <a:latin typeface="Times New Roman" panose="02020603050405020304" pitchFamily="18" charset="0"/>
                <a:ea typeface="华文隶书" panose="02010800040101010101" pitchFamily="2" charset="-122"/>
                <a:cs typeface="Times New Roman" panose="02020603050405020304" pitchFamily="18" charset="0"/>
              </a:rPr>
              <a:t>轴方向受拉（</a:t>
            </a:r>
            <a:r>
              <a:rPr lang="en-US" altLang="zh-CN" sz="1600" dirty="0">
                <a:latin typeface="Times New Roman" panose="02020603050405020304" pitchFamily="18" charset="0"/>
                <a:ea typeface="华文隶书" panose="02010800040101010101" pitchFamily="2" charset="-122"/>
                <a:cs typeface="Times New Roman" panose="02020603050405020304" pitchFamily="18" charset="0"/>
              </a:rPr>
              <a:t>c</a:t>
            </a:r>
            <a:r>
              <a:rPr lang="zh-CN" altLang="en-US" sz="1600" dirty="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1600" dirty="0">
                <a:latin typeface="Times New Roman" panose="02020603050405020304" pitchFamily="18" charset="0"/>
                <a:ea typeface="华文隶书" panose="02010800040101010101" pitchFamily="2" charset="-122"/>
                <a:cs typeface="Times New Roman" panose="02020603050405020304" pitchFamily="18" charset="0"/>
              </a:rPr>
              <a:t>y</a:t>
            </a:r>
            <a:r>
              <a:rPr lang="zh-CN" altLang="en-US" sz="1600" dirty="0">
                <a:latin typeface="Times New Roman" panose="02020603050405020304" pitchFamily="18" charset="0"/>
                <a:ea typeface="华文隶书" panose="02010800040101010101" pitchFamily="2" charset="-122"/>
                <a:cs typeface="Times New Roman" panose="02020603050405020304" pitchFamily="18" charset="0"/>
              </a:rPr>
              <a:t>轴方向受压　（</a:t>
            </a:r>
            <a:r>
              <a:rPr lang="en-US" altLang="zh-CN" sz="1600" dirty="0">
                <a:latin typeface="Times New Roman" panose="02020603050405020304" pitchFamily="18" charset="0"/>
                <a:ea typeface="华文隶书" panose="02010800040101010101" pitchFamily="2" charset="-122"/>
                <a:cs typeface="Times New Roman" panose="02020603050405020304" pitchFamily="18" charset="0"/>
              </a:rPr>
              <a:t>d</a:t>
            </a:r>
            <a:r>
              <a:rPr lang="zh-CN" altLang="en-US" sz="1600" dirty="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1600" dirty="0">
                <a:latin typeface="Times New Roman" panose="02020603050405020304" pitchFamily="18" charset="0"/>
                <a:ea typeface="华文隶书" panose="02010800040101010101" pitchFamily="2" charset="-122"/>
                <a:cs typeface="Times New Roman" panose="02020603050405020304" pitchFamily="18" charset="0"/>
              </a:rPr>
              <a:t>y</a:t>
            </a:r>
            <a:r>
              <a:rPr lang="zh-CN" altLang="en-US" sz="1600" dirty="0">
                <a:latin typeface="Times New Roman" panose="02020603050405020304" pitchFamily="18" charset="0"/>
                <a:ea typeface="华文隶书" panose="02010800040101010101" pitchFamily="2" charset="-122"/>
                <a:cs typeface="Times New Roman" panose="02020603050405020304" pitchFamily="18" charset="0"/>
              </a:rPr>
              <a:t>轴方向受拉</a:t>
            </a:r>
          </a:p>
        </p:txBody>
      </p:sp>
      <p:pic>
        <p:nvPicPr>
          <p:cNvPr id="10" name="Picture 10" descr="照片1 036"/>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a:xfrm>
            <a:off x="2324037" y="3487567"/>
            <a:ext cx="7588060" cy="2447020"/>
          </a:xfrm>
          <a:prstGeom prst="rect">
            <a:avLst/>
          </a:prstGeom>
          <a:noFill/>
          <a:ln>
            <a:solidFill>
              <a:srgbClr val="A5002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51217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548</TotalTime>
  <Words>949</Words>
  <Application>Microsoft Office PowerPoint</Application>
  <PresentationFormat>宽屏</PresentationFormat>
  <Paragraphs>72</Paragraphs>
  <Slides>15</Slides>
  <Notes>0</Notes>
  <HiddenSlides>0</HiddenSlides>
  <MMClips>0</MMClips>
  <ScaleCrop>false</ScaleCrop>
  <HeadingPairs>
    <vt:vector size="8" baseType="variant">
      <vt:variant>
        <vt:lpstr>已用的字体</vt:lpstr>
      </vt:variant>
      <vt:variant>
        <vt:i4>11</vt:i4>
      </vt:variant>
      <vt:variant>
        <vt:lpstr>主题</vt:lpstr>
      </vt:variant>
      <vt:variant>
        <vt:i4>1</vt:i4>
      </vt:variant>
      <vt:variant>
        <vt:lpstr>嵌入 OLE 服务器</vt:lpstr>
      </vt:variant>
      <vt:variant>
        <vt:i4>2</vt:i4>
      </vt:variant>
      <vt:variant>
        <vt:lpstr>幻灯片标题</vt:lpstr>
      </vt:variant>
      <vt:variant>
        <vt:i4>15</vt:i4>
      </vt:variant>
    </vt:vector>
  </HeadingPairs>
  <TitlesOfParts>
    <vt:vector size="29" baseType="lpstr">
      <vt:lpstr>等线</vt:lpstr>
      <vt:lpstr>等线 Light</vt:lpstr>
      <vt:lpstr>华文彩云</vt:lpstr>
      <vt:lpstr>华文隶书</vt:lpstr>
      <vt:lpstr>华文新魏</vt:lpstr>
      <vt:lpstr>华文行楷</vt:lpstr>
      <vt:lpstr>宋体</vt:lpstr>
      <vt:lpstr>微软雅黑</vt:lpstr>
      <vt:lpstr>Arial</vt:lpstr>
      <vt:lpstr>Calibri</vt:lpstr>
      <vt:lpstr>Times New Roman</vt:lpstr>
      <vt:lpstr>Office 主题​​</vt:lpstr>
      <vt:lpstr>位图图像</vt:lpstr>
      <vt:lpstr>图像文件</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BING</cp:lastModifiedBy>
  <cp:revision>429</cp:revision>
  <dcterms:created xsi:type="dcterms:W3CDTF">2021-03-19T16:08:00Z</dcterms:created>
  <dcterms:modified xsi:type="dcterms:W3CDTF">2022-10-20T10:19:56Z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88038CD3B1904411A135EB2CA67EF591</vt:lpwstr>
  </property>
  <property fmtid="{D5CDD505-2E9C-101B-9397-08002B2CF9AE}" pid="3" name="KSOProductBuildVer">
    <vt:lpwstr>2052-11.1.0.11365</vt:lpwstr>
  </property>
</Properties>
</file>