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405" r:id="rId3"/>
    <p:sldId id="437" r:id="rId4"/>
    <p:sldId id="438" r:id="rId5"/>
    <p:sldId id="436" r:id="rId6"/>
    <p:sldId id="427" r:id="rId7"/>
    <p:sldId id="428" r:id="rId8"/>
    <p:sldId id="406" r:id="rId9"/>
    <p:sldId id="429" r:id="rId10"/>
    <p:sldId id="430" r:id="rId11"/>
    <p:sldId id="431" r:id="rId12"/>
    <p:sldId id="432" r:id="rId13"/>
    <p:sldId id="448" r:id="rId14"/>
    <p:sldId id="344"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p:scale>
          <a:sx n="100" d="100"/>
          <a:sy n="100" d="100"/>
        </p:scale>
        <p:origin x="89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2022/9/11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6.png"/><Relationship Id="rId5" Type="http://schemas.microsoft.com/office/2007/relationships/hdphoto" Target="../media/hdphoto3.wdp"/><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5.wmf"/><Relationship Id="rId10" Type="http://schemas.openxmlformats.org/officeDocument/2006/relationships/image" Target="../media/image11.png"/><Relationship Id="rId4" Type="http://schemas.openxmlformats.org/officeDocument/2006/relationships/oleObject" Target="../embeddings/oleObject1.bin"/><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3.gi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805415" y="3482431"/>
            <a:ext cx="5015856"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项目二</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温度检测</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5456078"/>
            <a:ext cx="5755006" cy="923330"/>
          </a:xfrm>
          <a:prstGeom prst="rect">
            <a:avLst/>
          </a:prstGeom>
          <a:ln>
            <a:solidFill>
              <a:srgbClr val="92D050"/>
            </a:solidFill>
          </a:ln>
        </p:spPr>
        <p:txBody>
          <a:bodyPr wrap="square">
            <a:spAutoFit/>
          </a:bodyPr>
          <a:lstStyle/>
          <a:p>
            <a:r>
              <a:rPr lang="zh-CN" altLang="en-US" b="1" i="1" dirty="0" smtClean="0">
                <a:latin typeface="华文隶书" panose="02010800040101010101" pitchFamily="2" charset="-122"/>
                <a:ea typeface="华文隶书" panose="02010800040101010101" pitchFamily="2" charset="-122"/>
                <a:cs typeface="微软雅黑" panose="020B0503020204020204" charset="-122"/>
              </a:rPr>
              <a:t>均质导体定律：</a:t>
            </a:r>
            <a:r>
              <a:rPr lang="zh-CN" altLang="en-US" dirty="0" smtClean="0">
                <a:latin typeface="华文隶书" panose="02010800040101010101" pitchFamily="2" charset="-122"/>
                <a:ea typeface="华文隶书" panose="02010800040101010101" pitchFamily="2" charset="-122"/>
                <a:cs typeface="微软雅黑" panose="020B0503020204020204" charset="-122"/>
              </a:rPr>
              <a:t>如果热电偶回路中的两个热电极材料相同，无论两接点的温度如何，热电偶回路内的总热电动势均为零。</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热电偶传感器及其应用</a:t>
            </a:r>
          </a:p>
        </p:txBody>
      </p:sp>
      <p:sp>
        <p:nvSpPr>
          <p:cNvPr id="13" name="矩形 12"/>
          <p:cNvSpPr/>
          <p:nvPr/>
        </p:nvSpPr>
        <p:spPr>
          <a:xfrm>
            <a:off x="693419" y="1003691"/>
            <a:ext cx="4533005"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热电偶的基本定律</a:t>
            </a: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97" y="5286375"/>
            <a:ext cx="2064702" cy="1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826245"/>
            <a:ext cx="5755006" cy="923330"/>
          </a:xfrm>
          <a:prstGeom prst="rect">
            <a:avLst/>
          </a:prstGeom>
          <a:ln>
            <a:solidFill>
              <a:srgbClr val="92D050"/>
            </a:solidFill>
          </a:ln>
        </p:spPr>
        <p:txBody>
          <a:bodyPr wrap="square">
            <a:spAutoFit/>
          </a:bodyPr>
          <a:lstStyle/>
          <a:p>
            <a:r>
              <a:rPr lang="zh-CN" altLang="en-US" b="1" i="1" dirty="0" smtClean="0">
                <a:latin typeface="华文隶书" panose="02010800040101010101" pitchFamily="2" charset="-122"/>
                <a:ea typeface="华文隶书" panose="02010800040101010101" pitchFamily="2" charset="-122"/>
                <a:cs typeface="微软雅黑" panose="020B0503020204020204" charset="-122"/>
              </a:rPr>
              <a:t>中间</a:t>
            </a:r>
            <a:r>
              <a:rPr lang="zh-CN" altLang="en-US" b="1" i="1" dirty="0">
                <a:latin typeface="华文隶书" panose="02010800040101010101" pitchFamily="2" charset="-122"/>
                <a:ea typeface="华文隶书" panose="02010800040101010101" pitchFamily="2" charset="-122"/>
                <a:cs typeface="微软雅黑" panose="020B0503020204020204" charset="-122"/>
              </a:rPr>
              <a:t>导体定律</a:t>
            </a:r>
            <a:r>
              <a:rPr lang="zh-CN" altLang="en-US" b="1" i="1" dirty="0" smtClean="0">
                <a:latin typeface="华文隶书" panose="02010800040101010101" pitchFamily="2" charset="-122"/>
                <a:ea typeface="华文隶书" panose="02010800040101010101" pitchFamily="2" charset="-122"/>
                <a:cs typeface="微软雅黑" panose="020B0503020204020204" charset="-122"/>
              </a:rPr>
              <a:t>：</a:t>
            </a:r>
            <a:r>
              <a:rPr lang="zh-CN" altLang="en-US" dirty="0" smtClean="0">
                <a:latin typeface="华文隶书" panose="02010800040101010101" pitchFamily="2" charset="-122"/>
                <a:ea typeface="华文隶书" panose="02010800040101010101" pitchFamily="2" charset="-122"/>
                <a:cs typeface="微软雅黑" panose="020B0503020204020204" charset="-122"/>
              </a:rPr>
              <a:t>在</a:t>
            </a:r>
            <a:r>
              <a:rPr lang="zh-CN" altLang="en-US" dirty="0">
                <a:latin typeface="华文隶书" panose="02010800040101010101" pitchFamily="2" charset="-122"/>
                <a:ea typeface="华文隶书" panose="02010800040101010101" pitchFamily="2" charset="-122"/>
                <a:cs typeface="微软雅黑" panose="020B0503020204020204" charset="-122"/>
              </a:rPr>
              <a:t>热电偶</a:t>
            </a:r>
            <a:r>
              <a:rPr lang="en-US" altLang="zh-CN" dirty="0">
                <a:latin typeface="华文隶书" panose="02010800040101010101" pitchFamily="2" charset="-122"/>
                <a:ea typeface="华文隶书" panose="02010800040101010101" pitchFamily="2" charset="-122"/>
                <a:cs typeface="微软雅黑" panose="020B0503020204020204" charset="-122"/>
              </a:rPr>
              <a:t>A</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B</a:t>
            </a:r>
            <a:r>
              <a:rPr lang="zh-CN" altLang="en-US" dirty="0">
                <a:latin typeface="华文隶书" panose="02010800040101010101" pitchFamily="2" charset="-122"/>
                <a:ea typeface="华文隶书" panose="02010800040101010101" pitchFamily="2" charset="-122"/>
                <a:cs typeface="微软雅黑" panose="020B0503020204020204" charset="-122"/>
              </a:rPr>
              <a:t>回路中接入第三种导体</a:t>
            </a:r>
            <a:r>
              <a:rPr lang="en-US" altLang="zh-CN" dirty="0">
                <a:latin typeface="华文隶书" panose="02010800040101010101" pitchFamily="2" charset="-122"/>
                <a:ea typeface="华文隶书" panose="02010800040101010101" pitchFamily="2" charset="-122"/>
                <a:cs typeface="微软雅黑" panose="020B0503020204020204" charset="-122"/>
              </a:rPr>
              <a:t>C</a:t>
            </a:r>
            <a:r>
              <a:rPr lang="zh-CN" altLang="en-US" dirty="0">
                <a:latin typeface="华文隶书" panose="02010800040101010101" pitchFamily="2" charset="-122"/>
                <a:ea typeface="华文隶书" panose="02010800040101010101" pitchFamily="2" charset="-122"/>
                <a:cs typeface="微软雅黑" panose="020B0503020204020204" charset="-122"/>
              </a:rPr>
              <a:t>，只要第三种导体的两接点温度相同，则回路中总的电动势不变。</a:t>
            </a:r>
          </a:p>
        </p:txBody>
      </p:sp>
      <p:sp>
        <p:nvSpPr>
          <p:cNvPr id="14" name="矩形 13"/>
          <p:cNvSpPr/>
          <p:nvPr/>
        </p:nvSpPr>
        <p:spPr>
          <a:xfrm>
            <a:off x="693419" y="2973651"/>
            <a:ext cx="5755006" cy="923330"/>
          </a:xfrm>
          <a:prstGeom prst="rect">
            <a:avLst/>
          </a:prstGeom>
          <a:ln>
            <a:solidFill>
              <a:srgbClr val="92D050"/>
            </a:solidFill>
          </a:ln>
        </p:spPr>
        <p:txBody>
          <a:bodyPr wrap="square">
            <a:spAutoFit/>
          </a:bodyPr>
          <a:lstStyle/>
          <a:p>
            <a:r>
              <a:rPr lang="zh-CN" altLang="en-US" b="1" i="1" dirty="0">
                <a:latin typeface="华文隶书" panose="02010800040101010101" pitchFamily="2" charset="-122"/>
                <a:ea typeface="华文隶书" panose="02010800040101010101" pitchFamily="2" charset="-122"/>
                <a:cs typeface="微软雅黑" panose="020B0503020204020204" charset="-122"/>
              </a:rPr>
              <a:t>标准电极定律：</a:t>
            </a:r>
            <a:r>
              <a:rPr lang="zh-CN" altLang="en-US" dirty="0" smtClean="0">
                <a:latin typeface="华文隶书" panose="02010800040101010101" pitchFamily="2" charset="-122"/>
                <a:ea typeface="华文隶书" panose="02010800040101010101" pitchFamily="2" charset="-122"/>
                <a:cs typeface="微软雅黑" panose="020B0503020204020204" charset="-122"/>
              </a:rPr>
              <a:t>如果</a:t>
            </a:r>
            <a:r>
              <a:rPr lang="zh-CN" altLang="en-US" dirty="0">
                <a:latin typeface="华文隶书" panose="02010800040101010101" pitchFamily="2" charset="-122"/>
                <a:ea typeface="华文隶书" panose="02010800040101010101" pitchFamily="2" charset="-122"/>
                <a:cs typeface="微软雅黑" panose="020B0503020204020204" charset="-122"/>
              </a:rPr>
              <a:t>两种导体</a:t>
            </a:r>
            <a:r>
              <a:rPr lang="en-US" altLang="zh-CN" dirty="0">
                <a:latin typeface="华文隶书" panose="02010800040101010101" pitchFamily="2" charset="-122"/>
                <a:ea typeface="华文隶书" panose="02010800040101010101" pitchFamily="2" charset="-122"/>
                <a:cs typeface="微软雅黑" panose="020B0503020204020204" charset="-122"/>
              </a:rPr>
              <a:t>A</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B</a:t>
            </a:r>
            <a:r>
              <a:rPr lang="zh-CN" altLang="en-US" dirty="0">
                <a:latin typeface="华文隶书" panose="02010800040101010101" pitchFamily="2" charset="-122"/>
                <a:ea typeface="华文隶书" panose="02010800040101010101" pitchFamily="2" charset="-122"/>
                <a:cs typeface="微软雅黑" panose="020B0503020204020204" charset="-122"/>
              </a:rPr>
              <a:t>分别与第三种导体</a:t>
            </a:r>
            <a:r>
              <a:rPr lang="en-US" altLang="zh-CN" dirty="0">
                <a:latin typeface="华文隶书" panose="02010800040101010101" pitchFamily="2" charset="-122"/>
                <a:ea typeface="华文隶书" panose="02010800040101010101" pitchFamily="2" charset="-122"/>
                <a:cs typeface="微软雅黑" panose="020B0503020204020204" charset="-122"/>
              </a:rPr>
              <a:t>C</a:t>
            </a:r>
            <a:r>
              <a:rPr lang="zh-CN" altLang="en-US" dirty="0">
                <a:latin typeface="华文隶书" panose="02010800040101010101" pitchFamily="2" charset="-122"/>
                <a:ea typeface="华文隶书" panose="02010800040101010101" pitchFamily="2" charset="-122"/>
                <a:cs typeface="微软雅黑" panose="020B0503020204020204" charset="-122"/>
              </a:rPr>
              <a:t>组成的热电偶的热电动势已知，则由这两种导体组成的热电偶的热电动势也就已知。</a:t>
            </a:r>
          </a:p>
        </p:txBody>
      </p:sp>
      <p:sp>
        <p:nvSpPr>
          <p:cNvPr id="16" name="矩形 15"/>
          <p:cNvSpPr/>
          <p:nvPr/>
        </p:nvSpPr>
        <p:spPr>
          <a:xfrm>
            <a:off x="693419" y="4231119"/>
            <a:ext cx="5755006" cy="923330"/>
          </a:xfrm>
          <a:prstGeom prst="rect">
            <a:avLst/>
          </a:prstGeom>
          <a:ln>
            <a:solidFill>
              <a:srgbClr val="92D050"/>
            </a:solidFill>
          </a:ln>
        </p:spPr>
        <p:txBody>
          <a:bodyPr wrap="square">
            <a:spAutoFit/>
          </a:bodyPr>
          <a:lstStyle/>
          <a:p>
            <a:r>
              <a:rPr lang="zh-CN" altLang="en-US" b="1" i="1" dirty="0" smtClean="0">
                <a:latin typeface="华文隶书" panose="02010800040101010101" pitchFamily="2" charset="-122"/>
                <a:ea typeface="华文隶书" panose="02010800040101010101" pitchFamily="2" charset="-122"/>
                <a:cs typeface="微软雅黑" panose="020B0503020204020204" charset="-122"/>
              </a:rPr>
              <a:t>中间</a:t>
            </a:r>
            <a:r>
              <a:rPr lang="zh-CN" altLang="en-US" b="1" i="1" dirty="0">
                <a:latin typeface="华文隶书" panose="02010800040101010101" pitchFamily="2" charset="-122"/>
                <a:ea typeface="华文隶书" panose="02010800040101010101" pitchFamily="2" charset="-122"/>
                <a:cs typeface="微软雅黑" panose="020B0503020204020204" charset="-122"/>
              </a:rPr>
              <a:t>温度定律</a:t>
            </a:r>
            <a:r>
              <a:rPr lang="zh-CN" altLang="en-US" b="1" i="1" dirty="0" smtClean="0">
                <a:latin typeface="华文隶书" panose="02010800040101010101" pitchFamily="2" charset="-122"/>
                <a:ea typeface="华文隶书" panose="02010800040101010101" pitchFamily="2" charset="-122"/>
                <a:cs typeface="微软雅黑" panose="020B0503020204020204" charset="-122"/>
              </a:rPr>
              <a:t>：</a:t>
            </a:r>
            <a:r>
              <a:rPr lang="zh-CN" altLang="en-US" dirty="0" smtClean="0">
                <a:latin typeface="华文隶书" panose="02010800040101010101" pitchFamily="2" charset="-122"/>
                <a:ea typeface="华文隶书" panose="02010800040101010101" pitchFamily="2" charset="-122"/>
                <a:cs typeface="微软雅黑" panose="020B0503020204020204" charset="-122"/>
              </a:rPr>
              <a:t>热电偶</a:t>
            </a:r>
            <a:r>
              <a:rPr lang="zh-CN" altLang="en-US" dirty="0">
                <a:latin typeface="华文隶书" panose="02010800040101010101" pitchFamily="2" charset="-122"/>
                <a:ea typeface="华文隶书" panose="02010800040101010101" pitchFamily="2" charset="-122"/>
                <a:cs typeface="微软雅黑" panose="020B0503020204020204" charset="-122"/>
              </a:rPr>
              <a:t>在两接点温度</a:t>
            </a:r>
            <a:r>
              <a:rPr lang="en-US" altLang="zh-CN" dirty="0">
                <a:latin typeface="华文隶书" panose="02010800040101010101" pitchFamily="2" charset="-122"/>
                <a:ea typeface="华文隶书" panose="02010800040101010101" pitchFamily="2" charset="-122"/>
                <a:cs typeface="微软雅黑" panose="020B0503020204020204" charset="-122"/>
              </a:rPr>
              <a:t>T</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T0</a:t>
            </a:r>
            <a:r>
              <a:rPr lang="zh-CN" altLang="en-US" dirty="0">
                <a:latin typeface="华文隶书" panose="02010800040101010101" pitchFamily="2" charset="-122"/>
                <a:ea typeface="华文隶书" panose="02010800040101010101" pitchFamily="2" charset="-122"/>
                <a:cs typeface="微软雅黑" panose="020B0503020204020204" charset="-122"/>
              </a:rPr>
              <a:t>时的热电动势等于该热电偶在接点温度为</a:t>
            </a:r>
            <a:r>
              <a:rPr lang="en-US" altLang="zh-CN" dirty="0">
                <a:latin typeface="华文隶书" panose="02010800040101010101" pitchFamily="2" charset="-122"/>
                <a:ea typeface="华文隶书" panose="02010800040101010101" pitchFamily="2" charset="-122"/>
                <a:cs typeface="微软雅黑" panose="020B0503020204020204" charset="-122"/>
              </a:rPr>
              <a:t>T</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err="1">
                <a:latin typeface="华文隶书" panose="02010800040101010101" pitchFamily="2" charset="-122"/>
                <a:ea typeface="华文隶书" panose="02010800040101010101" pitchFamily="2" charset="-122"/>
                <a:cs typeface="微软雅黑" panose="020B0503020204020204" charset="-122"/>
              </a:rPr>
              <a:t>Tn</a:t>
            </a:r>
            <a:r>
              <a:rPr lang="zh-CN" altLang="en-US" dirty="0">
                <a:latin typeface="华文隶书" panose="02010800040101010101" pitchFamily="2" charset="-122"/>
                <a:ea typeface="华文隶书" panose="02010800040101010101" pitchFamily="2" charset="-122"/>
                <a:cs typeface="微软雅黑" panose="020B0503020204020204" charset="-122"/>
              </a:rPr>
              <a:t>和</a:t>
            </a:r>
            <a:r>
              <a:rPr lang="en-US" altLang="zh-CN" dirty="0" err="1">
                <a:latin typeface="华文隶书" panose="02010800040101010101" pitchFamily="2" charset="-122"/>
                <a:ea typeface="华文隶书" panose="02010800040101010101" pitchFamily="2" charset="-122"/>
                <a:cs typeface="微软雅黑" panose="020B0503020204020204" charset="-122"/>
              </a:rPr>
              <a:t>Tn</a:t>
            </a: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T0</a:t>
            </a:r>
            <a:r>
              <a:rPr lang="zh-CN" altLang="en-US" dirty="0">
                <a:latin typeface="华文隶书" panose="02010800040101010101" pitchFamily="2" charset="-122"/>
                <a:ea typeface="华文隶书" panose="02010800040101010101" pitchFamily="2" charset="-122"/>
                <a:cs typeface="微软雅黑" panose="020B0503020204020204" charset="-122"/>
              </a:rPr>
              <a:t>时的相应热电动势的代数和。 </a:t>
            </a:r>
          </a:p>
        </p:txBody>
      </p:sp>
      <p:pic>
        <p:nvPicPr>
          <p:cNvPr id="17" name="图片 16"/>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Lst>
          </a:blip>
          <a:srcRect b="18014"/>
          <a:stretch>
            <a:fillRect/>
          </a:stretch>
        </p:blipFill>
        <p:spPr bwMode="auto">
          <a:xfrm>
            <a:off x="7141844" y="1632769"/>
            <a:ext cx="3551238" cy="1198007"/>
          </a:xfrm>
          <a:prstGeom prst="rect">
            <a:avLst/>
          </a:prstGeom>
          <a:ln>
            <a:solidFill>
              <a:schemeClr val="tx1"/>
            </a:solidFill>
          </a:ln>
        </p:spPr>
      </p:pic>
      <p:pic>
        <p:nvPicPr>
          <p:cNvPr id="18" name="图片 17"/>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Lst>
          </a:blip>
          <a:srcRect r="55793" b="12758"/>
          <a:stretch>
            <a:fillRect/>
          </a:stretch>
        </p:blipFill>
        <p:spPr bwMode="auto">
          <a:xfrm>
            <a:off x="7840344" y="4264766"/>
            <a:ext cx="2154238" cy="1212110"/>
          </a:xfrm>
          <a:prstGeom prst="rect">
            <a:avLst/>
          </a:prstGeom>
          <a:ln>
            <a:solidFill>
              <a:schemeClr val="tx1"/>
            </a:solidFill>
          </a:ln>
        </p:spPr>
      </p:pic>
      <p:pic>
        <p:nvPicPr>
          <p:cNvPr id="19" name="图片 18"/>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Lst>
          </a:blip>
          <a:srcRect l="48513" b="14296"/>
          <a:stretch>
            <a:fillRect/>
          </a:stretch>
        </p:blipFill>
        <p:spPr bwMode="auto">
          <a:xfrm>
            <a:off x="7840344" y="2976685"/>
            <a:ext cx="2154238" cy="1121084"/>
          </a:xfrm>
          <a:prstGeom prst="rect">
            <a:avLst/>
          </a:prstGeom>
          <a:ln>
            <a:solidFill>
              <a:schemeClr val="tx1"/>
            </a:solidFill>
          </a:ln>
        </p:spPr>
      </p:pic>
      <p:sp>
        <p:nvSpPr>
          <p:cNvPr id="2" name="右箭头 1"/>
          <p:cNvSpPr/>
          <p:nvPr/>
        </p:nvSpPr>
        <p:spPr>
          <a:xfrm>
            <a:off x="6515100" y="2181225"/>
            <a:ext cx="533400" cy="2667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0" name="右箭头 19"/>
          <p:cNvSpPr/>
          <p:nvPr/>
        </p:nvSpPr>
        <p:spPr>
          <a:xfrm>
            <a:off x="6534783" y="3362033"/>
            <a:ext cx="1172845" cy="2667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1" name="右箭头 20"/>
          <p:cNvSpPr/>
          <p:nvPr/>
        </p:nvSpPr>
        <p:spPr>
          <a:xfrm>
            <a:off x="6553833" y="4620550"/>
            <a:ext cx="1153796" cy="2667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3" name="矩形 22"/>
          <p:cNvSpPr/>
          <p:nvPr/>
        </p:nvSpPr>
        <p:spPr>
          <a:xfrm>
            <a:off x="7894160" y="5813316"/>
            <a:ext cx="2046606"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5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热电偶基本定律</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161925"/>
            <a:ext cx="12192000" cy="6858000"/>
          </a:xfrm>
          <a:prstGeom prst="rect">
            <a:avLst/>
          </a:prstGeom>
        </p:spPr>
      </p:pic>
      <p:sp>
        <p:nvSpPr>
          <p:cNvPr id="9" name="矩形 8"/>
          <p:cNvSpPr/>
          <p:nvPr/>
        </p:nvSpPr>
        <p:spPr>
          <a:xfrm>
            <a:off x="693418" y="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热电偶传感器及其应用</a:t>
            </a:r>
          </a:p>
        </p:txBody>
      </p:sp>
      <p:sp>
        <p:nvSpPr>
          <p:cNvPr id="13" name="矩形 12"/>
          <p:cNvSpPr/>
          <p:nvPr/>
        </p:nvSpPr>
        <p:spPr>
          <a:xfrm>
            <a:off x="693418" y="1003691"/>
            <a:ext cx="4721263"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5.</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热电偶传感器的选用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97" y="5286375"/>
            <a:ext cx="2064702" cy="1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735390"/>
            <a:ext cx="10574656" cy="1754326"/>
          </a:xfrm>
          <a:prstGeom prst="rect">
            <a:avLst/>
          </a:prstGeom>
          <a:ln>
            <a:solidFill>
              <a:srgbClr val="92D050"/>
            </a:solidFill>
          </a:ln>
        </p:spPr>
        <p:txBody>
          <a:bodyPr wrap="square">
            <a:spAutoFit/>
          </a:bodyPr>
          <a:lstStyle/>
          <a:p>
            <a:r>
              <a:rPr lang="zh-CN" altLang="en-US" dirty="0">
                <a:latin typeface="华文隶书" panose="02010800040101010101" pitchFamily="2" charset="-122"/>
                <a:ea typeface="华文隶书" panose="02010800040101010101" pitchFamily="2" charset="-122"/>
                <a:cs typeface="微软雅黑" panose="020B0503020204020204" charset="-122"/>
              </a:rPr>
              <a:t>热电偶的选择、安装使用和校验：</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rPr>
              <a:t>）热电偶</a:t>
            </a:r>
            <a:r>
              <a:rPr lang="zh-CN" altLang="en-US" dirty="0">
                <a:latin typeface="华文隶书" panose="02010800040101010101" pitchFamily="2" charset="-122"/>
                <a:ea typeface="华文隶书" panose="02010800040101010101" pitchFamily="2" charset="-122"/>
                <a:cs typeface="微软雅黑" panose="020B0503020204020204" charset="-122"/>
              </a:rPr>
              <a:t>的选用应该根据被测介质的温度、压力、介质性质、测温时间长短来选择热电偶和保护套管。</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rPr>
              <a:t>）安装</a:t>
            </a:r>
            <a:r>
              <a:rPr lang="zh-CN" altLang="en-US" dirty="0">
                <a:latin typeface="华文隶书" panose="02010800040101010101" pitchFamily="2" charset="-122"/>
                <a:ea typeface="华文隶书" panose="02010800040101010101" pitchFamily="2" charset="-122"/>
                <a:cs typeface="微软雅黑" panose="020B0503020204020204" charset="-122"/>
              </a:rPr>
              <a:t>点要代表性，安装方法要正确。一般将热电偶安装在管道的中心线位置上，并使热电偶测量端面向流体，使测量端充分与被测介质接触，提高测量准确性，尽可能测得介质的真实温度。</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rPr>
              <a:t>）为</a:t>
            </a:r>
            <a:r>
              <a:rPr lang="zh-CN" altLang="en-US" dirty="0">
                <a:latin typeface="华文隶书" panose="02010800040101010101" pitchFamily="2" charset="-122"/>
                <a:ea typeface="华文隶书" panose="02010800040101010101" pitchFamily="2" charset="-122"/>
                <a:cs typeface="微软雅黑" panose="020B0503020204020204" charset="-122"/>
              </a:rPr>
              <a:t>保证测温精度，热电偶要定期校验。校验的方法是用标准热电偶与被校验热电偶在同一校验炉或恒温水槽中进行比对</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24" name="矩形 23"/>
          <p:cNvSpPr/>
          <p:nvPr/>
        </p:nvSpPr>
        <p:spPr>
          <a:xfrm>
            <a:off x="702944" y="3716590"/>
            <a:ext cx="10574656" cy="1754326"/>
          </a:xfrm>
          <a:prstGeom prst="rect">
            <a:avLst/>
          </a:prstGeom>
          <a:ln>
            <a:solidFill>
              <a:srgbClr val="92D050"/>
            </a:solidFill>
          </a:ln>
        </p:spPr>
        <p:txBody>
          <a:bodyPr wrap="square">
            <a:spAutoFit/>
          </a:bodyPr>
          <a:lstStyle/>
          <a:p>
            <a:r>
              <a:rPr lang="zh-CN" altLang="en-US" dirty="0">
                <a:latin typeface="华文隶书" panose="02010800040101010101" pitchFamily="2" charset="-122"/>
                <a:ea typeface="华文隶书" panose="02010800040101010101" pitchFamily="2" charset="-122"/>
                <a:cs typeface="微软雅黑" panose="020B0503020204020204" charset="-122"/>
              </a:rPr>
              <a:t>热电偶测温误差原因：</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rPr>
              <a:t>）热电偶</a:t>
            </a:r>
            <a:r>
              <a:rPr lang="zh-CN" altLang="en-US" dirty="0">
                <a:latin typeface="华文隶书" panose="02010800040101010101" pitchFamily="2" charset="-122"/>
                <a:ea typeface="华文隶书" panose="02010800040101010101" pitchFamily="2" charset="-122"/>
                <a:cs typeface="微软雅黑" panose="020B0503020204020204" charset="-122"/>
              </a:rPr>
              <a:t>的非均匀性分度误差：由于热电偶材料粗细不均匀或不纯等原因，使热电偶温差电特性与统一的分度表有一定的误差。</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rPr>
              <a:t>）冷端</a:t>
            </a:r>
            <a:r>
              <a:rPr lang="zh-CN" altLang="en-US" dirty="0">
                <a:latin typeface="华文隶书" panose="02010800040101010101" pitchFamily="2" charset="-122"/>
                <a:ea typeface="华文隶书" panose="02010800040101010101" pitchFamily="2" charset="-122"/>
                <a:cs typeface="微软雅黑" panose="020B0503020204020204" charset="-122"/>
              </a:rPr>
              <a:t>不为零。</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rPr>
              <a:t>）热电偶</a:t>
            </a:r>
            <a:r>
              <a:rPr lang="zh-CN" altLang="en-US" dirty="0">
                <a:latin typeface="华文隶书" panose="02010800040101010101" pitchFamily="2" charset="-122"/>
                <a:ea typeface="华文隶书" panose="02010800040101010101" pitchFamily="2" charset="-122"/>
                <a:cs typeface="微软雅黑" panose="020B0503020204020204" charset="-122"/>
              </a:rPr>
              <a:t>长期处于高温环境下已氧化变质。</a:t>
            </a:r>
          </a:p>
          <a:p>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4</a:t>
            </a:r>
            <a:r>
              <a:rPr lang="zh-CN" altLang="en-US" dirty="0" smtClean="0">
                <a:latin typeface="华文隶书" panose="02010800040101010101" pitchFamily="2" charset="-122"/>
                <a:ea typeface="华文隶书" panose="02010800040101010101" pitchFamily="2" charset="-122"/>
                <a:cs typeface="微软雅黑" panose="020B0503020204020204" charset="-122"/>
              </a:rPr>
              <a:t>）各</a:t>
            </a:r>
            <a:r>
              <a:rPr lang="zh-CN" altLang="en-US" dirty="0">
                <a:latin typeface="华文隶书" panose="02010800040101010101" pitchFamily="2" charset="-122"/>
                <a:ea typeface="华文隶书" panose="02010800040101010101" pitchFamily="2" charset="-122"/>
                <a:cs typeface="微软雅黑" panose="020B0503020204020204" charset="-122"/>
              </a:rPr>
              <a:t>连接点接触不良</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热电偶传感器及其应用</a:t>
            </a:r>
          </a:p>
        </p:txBody>
      </p:sp>
      <p:sp>
        <p:nvSpPr>
          <p:cNvPr id="13" name="矩形 12"/>
          <p:cNvSpPr/>
          <p:nvPr/>
        </p:nvSpPr>
        <p:spPr>
          <a:xfrm>
            <a:off x="693418" y="1003691"/>
            <a:ext cx="4864699"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6.</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热电偶传感器的应用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97" y="5286375"/>
            <a:ext cx="2064702" cy="1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735390"/>
            <a:ext cx="10431781" cy="1322070"/>
          </a:xfrm>
          <a:prstGeom prst="rect">
            <a:avLst/>
          </a:prstGeom>
          <a:ln>
            <a:solidFill>
              <a:srgbClr val="92D050"/>
            </a:solidFill>
          </a:ln>
        </p:spPr>
        <p:txBody>
          <a:bodyPr wrap="square">
            <a:spAutoFit/>
          </a:bodyPr>
          <a:lstStyle/>
          <a:p>
            <a:r>
              <a:rPr lang="zh-CN" altLang="en-US" sz="2000" b="1" i="1" dirty="0">
                <a:latin typeface="华文隶书" panose="02010800040101010101" pitchFamily="2" charset="-122"/>
                <a:ea typeface="华文隶书" panose="02010800040101010101" pitchFamily="2" charset="-122"/>
                <a:cs typeface="微软雅黑" panose="020B0503020204020204" charset="-122"/>
              </a:rPr>
              <a:t>轧钢炉的温度</a:t>
            </a:r>
            <a:r>
              <a:rPr lang="zh-CN" altLang="en-US" sz="2000" b="1" i="1" dirty="0" smtClean="0">
                <a:latin typeface="华文隶书" panose="02010800040101010101" pitchFamily="2" charset="-122"/>
                <a:ea typeface="华文隶书" panose="02010800040101010101" pitchFamily="2" charset="-122"/>
                <a:cs typeface="微软雅黑" panose="020B0503020204020204" charset="-122"/>
              </a:rPr>
              <a:t>检测</a:t>
            </a:r>
            <a:endParaRPr lang="en-US" altLang="zh-CN" sz="2000" b="1" i="1" dirty="0" smtClean="0">
              <a:latin typeface="华文隶书" panose="02010800040101010101" pitchFamily="2" charset="-122"/>
              <a:ea typeface="华文隶书" panose="02010800040101010101" pitchFamily="2" charset="-122"/>
              <a:cs typeface="微软雅黑" panose="020B0503020204020204" charset="-122"/>
            </a:endParaRPr>
          </a:p>
          <a:p>
            <a:r>
              <a:rPr lang="zh-CN" altLang="en-US" sz="2000" dirty="0" smtClean="0">
                <a:latin typeface="Times New Roman" panose="02020603050405020304" pitchFamily="18" charset="0"/>
                <a:ea typeface="华文隶书" panose="02010800040101010101" pitchFamily="2" charset="-122"/>
                <a:cs typeface="Times New Roman" panose="02020603050405020304" pitchFamily="18" charset="0"/>
              </a:rPr>
              <a:t>如图</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所示，将热电偶的热端插入炉内检测轧钢炉的温度</a:t>
            </a:r>
            <a:r>
              <a:rPr lang="en-US" altLang="zh-CN" sz="2000" dirty="0">
                <a:latin typeface="Times New Roman" panose="02020603050405020304" pitchFamily="18" charset="0"/>
                <a:ea typeface="华文隶书" panose="02010800040101010101" pitchFamily="2" charset="-122"/>
                <a:cs typeface="Times New Roman" panose="02020603050405020304" pitchFamily="18" charset="0"/>
              </a:rPr>
              <a:t>T</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，冷端通过补偿导线与测量仪表的输入铜导线相连，并插入冰瓶，保证</a:t>
            </a:r>
            <a:r>
              <a:rPr lang="en-US" altLang="zh-CN" sz="2000" dirty="0">
                <a:latin typeface="Times New Roman" panose="02020603050405020304" pitchFamily="18" charset="0"/>
                <a:ea typeface="华文隶书" panose="02010800040101010101" pitchFamily="2" charset="-122"/>
                <a:cs typeface="Times New Roman" panose="02020603050405020304" pitchFamily="18" charset="0"/>
              </a:rPr>
              <a:t>T0</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000" dirty="0">
                <a:latin typeface="Times New Roman" panose="02020603050405020304" pitchFamily="18" charset="0"/>
                <a:ea typeface="华文隶书" panose="02010800040101010101" pitchFamily="2" charset="-122"/>
                <a:cs typeface="Times New Roman" panose="02020603050405020304" pitchFamily="18" charset="0"/>
              </a:rPr>
              <a:t>0℃</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，此时通过测量仪表测得的热电势即可确定炉内的实际温度。假如冷端温度</a:t>
            </a:r>
            <a:r>
              <a:rPr lang="en-US" altLang="zh-CN" sz="2000" dirty="0">
                <a:latin typeface="Times New Roman" panose="02020603050405020304" pitchFamily="18" charset="0"/>
                <a:ea typeface="华文隶书" panose="02010800040101010101" pitchFamily="2" charset="-122"/>
                <a:cs typeface="Times New Roman" panose="02020603050405020304" pitchFamily="18" charset="0"/>
              </a:rPr>
              <a:t>T0</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不能保证为</a:t>
            </a:r>
            <a:r>
              <a:rPr lang="en-US" altLang="zh-CN" sz="2000" dirty="0">
                <a:latin typeface="Times New Roman" panose="02020603050405020304" pitchFamily="18" charset="0"/>
                <a:ea typeface="华文隶书" panose="02010800040101010101" pitchFamily="2" charset="-122"/>
                <a:cs typeface="Times New Roman" panose="02020603050405020304" pitchFamily="18" charset="0"/>
              </a:rPr>
              <a:t>0℃</a:t>
            </a:r>
            <a:r>
              <a:rPr lang="zh-CN" altLang="en-US" sz="2000" dirty="0">
                <a:latin typeface="Times New Roman" panose="02020603050405020304" pitchFamily="18" charset="0"/>
                <a:ea typeface="华文隶书" panose="02010800040101010101" pitchFamily="2" charset="-122"/>
                <a:cs typeface="Times New Roman" panose="02020603050405020304" pitchFamily="18" charset="0"/>
              </a:rPr>
              <a:t>，则须进行计算修正。</a:t>
            </a:r>
          </a:p>
        </p:txBody>
      </p:sp>
      <p:pic>
        <p:nvPicPr>
          <p:cNvPr id="22" name="Picture 10" descr="照片6 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6657" y="3196904"/>
            <a:ext cx="4398962" cy="2693987"/>
          </a:xfrm>
          <a:prstGeom prst="rect">
            <a:avLst/>
          </a:prstGeom>
          <a:solidFill>
            <a:srgbClr val="99CC00"/>
          </a:solidFill>
          <a:ln w="25400">
            <a:solidFill>
              <a:schemeClr val="tx1"/>
            </a:solidFill>
            <a:miter lim="800000"/>
            <a:headEnd/>
            <a:tailEnd/>
          </a:ln>
        </p:spPr>
      </p:pic>
      <p:sp>
        <p:nvSpPr>
          <p:cNvPr id="23" name="矩形 22"/>
          <p:cNvSpPr/>
          <p:nvPr/>
        </p:nvSpPr>
        <p:spPr>
          <a:xfrm>
            <a:off x="4737654" y="6035891"/>
            <a:ext cx="2844246"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6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测量</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轧钢炉的温度</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示意图</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15" y="938530"/>
            <a:ext cx="7459980" cy="5354320"/>
          </a:xfrm>
          <a:prstGeom prst="rect">
            <a:avLst/>
          </a:prstGeom>
        </p:spPr>
        <p:txBody>
          <a:bodyPr wrap="square">
            <a:spAutoFit/>
          </a:bodyPr>
          <a:lstStyle/>
          <a:p>
            <a:pPr algn="just">
              <a:lnSpc>
                <a:spcPct val="150000"/>
              </a:lnSpc>
              <a:spcAft>
                <a:spcPts val="0"/>
              </a:spcAft>
            </a:pPr>
            <a:r>
              <a:rPr lang="zh-CN" altLang="zh-CN" sz="3200" b="1" kern="100" dirty="0">
                <a:latin typeface="华文隶书" panose="02010800040101010101" pitchFamily="2" charset="-122"/>
                <a:ea typeface="华文隶书" panose="02010800040101010101" pitchFamily="2" charset="-122"/>
                <a:cs typeface="Times New Roman" panose="02020603050405020304" pitchFamily="18" charset="0"/>
              </a:rPr>
              <a:t>作业</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分析热电偶传感器在轧钢炉温度检测中的应用。</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要求：</a:t>
            </a:r>
          </a:p>
          <a:p>
            <a:pPr algn="just">
              <a:lnSpc>
                <a:spcPct val="150000"/>
              </a:lnSpc>
              <a:spcAft>
                <a:spcPts val="0"/>
              </a:spcAft>
            </a:pP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1.</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写出应用分析报告（字数不少于</a:t>
            </a: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500</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字）</a:t>
            </a:r>
          </a:p>
          <a:p>
            <a:pPr algn="just">
              <a:lnSpc>
                <a:spcPct val="150000"/>
              </a:lnSpc>
              <a:spcAft>
                <a:spcPts val="0"/>
              </a:spcAft>
            </a:pP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2.</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报告中体现传感器的选用、原理、规律、补偿等基本知识点的掌握。</a:t>
            </a:r>
          </a:p>
          <a:p>
            <a:pPr algn="just">
              <a:lnSpc>
                <a:spcPct val="150000"/>
              </a:lnSpc>
              <a:spcAft>
                <a:spcPts val="0"/>
              </a:spcAft>
            </a:pP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3.</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独立完成。</a:t>
            </a:r>
          </a:p>
          <a:p>
            <a:pPr algn="just">
              <a:lnSpc>
                <a:spcPct val="150000"/>
              </a:lnSpc>
              <a:spcAft>
                <a:spcPts val="0"/>
              </a:spcAft>
            </a:pP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4.</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宋体四号、</a:t>
            </a:r>
            <a:r>
              <a:rPr lang="en-US" altLang="zh-CN" sz="2800" kern="100" dirty="0">
                <a:latin typeface="华文隶书" panose="02010800040101010101" pitchFamily="2" charset="-122"/>
                <a:ea typeface="华文隶书" panose="02010800040101010101" pitchFamily="2" charset="-122"/>
                <a:cs typeface="Times New Roman" panose="02020603050405020304" pitchFamily="18" charset="0"/>
              </a:rPr>
              <a:t>1.5</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倍行距。</a:t>
            </a: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项目一</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smtClean="0">
                <a:solidFill>
                  <a:srgbClr val="008B8F"/>
                </a:solidFill>
                <a:latin typeface="华文彩云" panose="02010800040101010101" pitchFamily="2" charset="-122"/>
                <a:ea typeface="华文彩云" panose="02010800040101010101" pitchFamily="2" charset="-122"/>
              </a:rPr>
              <a:t>温度检测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938693"/>
            <a:ext cx="7162800" cy="5447645"/>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了解热电式传感器的基本原理，掌握热电偶、热电阻和热敏电阻在各种检测中的</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应用</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掌握热电式传感器的识别、选用和检测方法</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endParaRP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项目一</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smtClean="0">
                <a:solidFill>
                  <a:srgbClr val="008B8F"/>
                </a:solidFill>
                <a:latin typeface="华文彩云" panose="02010800040101010101" pitchFamily="2" charset="-122"/>
                <a:ea typeface="华文彩云" panose="02010800040101010101" pitchFamily="2" charset="-122"/>
              </a:rPr>
              <a:t>温度检测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025634" y="104040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219048"/>
            <a:ext cx="3574386"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热电偶传感器及其应用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065378" y="121219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113490"/>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71407" y="2244605"/>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69036" y="2251129"/>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热电阻传感器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104202"/>
            <a:ext cx="7085574"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2353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241841"/>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25" name="组合 24"/>
          <p:cNvGrpSpPr/>
          <p:nvPr/>
        </p:nvGrpSpPr>
        <p:grpSpPr>
          <a:xfrm>
            <a:off x="5021735" y="5021841"/>
            <a:ext cx="7085574"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111093" y="5152956"/>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五</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矩形 35"/>
          <p:cNvSpPr/>
          <p:nvPr/>
        </p:nvSpPr>
        <p:spPr>
          <a:xfrm>
            <a:off x="7208722" y="5159480"/>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非接触式传感器及其应用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grpSp>
        <p:nvGrpSpPr>
          <p:cNvPr id="38" name="组合 37"/>
          <p:cNvGrpSpPr/>
          <p:nvPr/>
        </p:nvGrpSpPr>
        <p:grpSpPr>
          <a:xfrm>
            <a:off x="5132954" y="4074978"/>
            <a:ext cx="7085574" cy="804489"/>
            <a:chOff x="-2084598" y="2234120"/>
            <a:chExt cx="8036634" cy="690823"/>
          </a:xfrm>
        </p:grpSpPr>
        <p:pic>
          <p:nvPicPr>
            <p:cNvPr id="3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2" name="矩形 41"/>
          <p:cNvSpPr/>
          <p:nvPr/>
        </p:nvSpPr>
        <p:spPr>
          <a:xfrm>
            <a:off x="6222312" y="420609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43" name="矩形 42"/>
          <p:cNvSpPr/>
          <p:nvPr/>
        </p:nvSpPr>
        <p:spPr>
          <a:xfrm>
            <a:off x="7319941" y="4212617"/>
            <a:ext cx="3894540"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集成温度传感器及其应用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5025634" y="104040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210154" y="1219048"/>
            <a:ext cx="3574386"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热电偶传感器及其应用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065378" y="121219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5082049" y="2113490"/>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6171407" y="2244605"/>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269036" y="2251129"/>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热电阻传感器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18" name="组合 17"/>
          <p:cNvGrpSpPr/>
          <p:nvPr/>
        </p:nvGrpSpPr>
        <p:grpSpPr>
          <a:xfrm>
            <a:off x="5021735" y="3104202"/>
            <a:ext cx="7085574" cy="804489"/>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6111093" y="323531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3" name="矩形 22"/>
          <p:cNvSpPr/>
          <p:nvPr/>
        </p:nvSpPr>
        <p:spPr>
          <a:xfrm>
            <a:off x="7208722" y="3241841"/>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热电敏传感器</a:t>
            </a:r>
            <a:r>
              <a:rPr lang="zh-CN" altLang="en-US" sz="2600" dirty="0">
                <a:latin typeface="华文隶书" panose="02010800040101010101" pitchFamily="2" charset="-122"/>
                <a:ea typeface="华文隶书" panose="02010800040101010101" pitchFamily="2" charset="-122"/>
                <a:cs typeface="微软雅黑" panose="020B0503020204020204" charset="-122"/>
              </a:rPr>
              <a:t>及其应用</a:t>
            </a:r>
          </a:p>
        </p:txBody>
      </p:sp>
      <p:grpSp>
        <p:nvGrpSpPr>
          <p:cNvPr id="25" name="组合 24"/>
          <p:cNvGrpSpPr/>
          <p:nvPr/>
        </p:nvGrpSpPr>
        <p:grpSpPr>
          <a:xfrm>
            <a:off x="5021735" y="5021841"/>
            <a:ext cx="7085574" cy="804489"/>
            <a:chOff x="-2084598" y="2234120"/>
            <a:chExt cx="8036634" cy="690823"/>
          </a:xfrm>
        </p:grpSpPr>
        <p:pic>
          <p:nvPicPr>
            <p:cNvPr id="26"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5" name="矩形 34"/>
          <p:cNvSpPr/>
          <p:nvPr/>
        </p:nvSpPr>
        <p:spPr>
          <a:xfrm>
            <a:off x="6111093" y="5152956"/>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五</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矩形 35"/>
          <p:cNvSpPr/>
          <p:nvPr/>
        </p:nvSpPr>
        <p:spPr>
          <a:xfrm>
            <a:off x="7208722" y="5159480"/>
            <a:ext cx="3894540"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非接触式传感器及应用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37" name="矩形 36"/>
          <p:cNvSpPr/>
          <p:nvPr/>
        </p:nvSpPr>
        <p:spPr>
          <a:xfrm>
            <a:off x="5236971" y="1018652"/>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5132954" y="4074978"/>
            <a:ext cx="7085574" cy="804489"/>
            <a:chOff x="-2084598" y="2234120"/>
            <a:chExt cx="8036634" cy="690823"/>
          </a:xfrm>
        </p:grpSpPr>
        <p:pic>
          <p:nvPicPr>
            <p:cNvPr id="3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42" name="矩形 41"/>
          <p:cNvSpPr/>
          <p:nvPr/>
        </p:nvSpPr>
        <p:spPr>
          <a:xfrm>
            <a:off x="6222312" y="420609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43" name="矩形 42"/>
          <p:cNvSpPr/>
          <p:nvPr/>
        </p:nvSpPr>
        <p:spPr>
          <a:xfrm>
            <a:off x="7319941" y="4212617"/>
            <a:ext cx="3894540"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集成温度传感器及其应用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816394" y="3295293"/>
            <a:ext cx="7695284" cy="769441"/>
          </a:xfrm>
          <a:prstGeom prst="rect">
            <a:avLst/>
          </a:prstGeom>
          <a:noFill/>
        </p:spPr>
        <p:txBody>
          <a:bodyPr wrap="square" rtlCol="0">
            <a:spAutoFit/>
          </a:bodyPr>
          <a:lstStyle/>
          <a:p>
            <a:r>
              <a:rPr lang="zh-CN" altLang="en-US" sz="4400" b="1" dirty="0">
                <a:solidFill>
                  <a:srgbClr val="008B8F"/>
                </a:solidFill>
                <a:latin typeface="华文行楷" panose="02010800040101010101" pitchFamily="2" charset="-122"/>
                <a:ea typeface="华文行楷" panose="02010800040101010101" pitchFamily="2" charset="-122"/>
              </a:rPr>
              <a:t>一、热电偶传感器及其应用</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3"/>
          <a:stretch>
            <a:fillRect/>
          </a:stretch>
        </p:blipFill>
        <p:spPr>
          <a:xfrm>
            <a:off x="0" y="-8732"/>
            <a:ext cx="12192000" cy="6858000"/>
          </a:xfrm>
          <a:prstGeom prst="rect">
            <a:avLst/>
          </a:prstGeom>
        </p:spPr>
      </p:pic>
      <p:sp>
        <p:nvSpPr>
          <p:cNvPr id="5" name="矩形 4"/>
          <p:cNvSpPr/>
          <p:nvPr/>
        </p:nvSpPr>
        <p:spPr>
          <a:xfrm>
            <a:off x="506040" y="1672457"/>
            <a:ext cx="7013196" cy="2015936"/>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热电偶传感器是一种自发电式传感器，测量时不需要外加电源，直接将被测量转换成电势输出。使用十分方便，常被用作测量炉子、管道内的气体或液体的温度及固体的表面温度。它的测温范围很广，常用的热电偶测温范围为－</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50℃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1600℃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，某些特殊热电偶最低可测－</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270℃</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，最高可达＋</a:t>
            </a:r>
            <a:r>
              <a:rPr lang="en-US" altLang="zh-CN">
                <a:latin typeface="华文隶书" panose="02010800040101010101" pitchFamily="2" charset="-122"/>
                <a:ea typeface="华文隶书" panose="02010800040101010101" pitchFamily="2" charset="-122"/>
                <a:cs typeface="微软雅黑" panose="020B0503020204020204" charset="-122"/>
                <a:sym typeface="+mn-ea"/>
              </a:rPr>
              <a:t>2800</a:t>
            </a:r>
            <a:r>
              <a:rPr lang="en-US" altLang="zh-CN"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3537922"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热电偶传感器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grpSp>
        <p:nvGrpSpPr>
          <p:cNvPr id="12" name="Group 8"/>
          <p:cNvGrpSpPr/>
          <p:nvPr/>
        </p:nvGrpSpPr>
        <p:grpSpPr bwMode="auto">
          <a:xfrm>
            <a:off x="897347" y="3858866"/>
            <a:ext cx="3694587" cy="2326779"/>
            <a:chOff x="494" y="2225"/>
            <a:chExt cx="2299" cy="1477"/>
          </a:xfrm>
        </p:grpSpPr>
        <p:graphicFrame>
          <p:nvGraphicFramePr>
            <p:cNvPr id="14" name="Object 9"/>
            <p:cNvGraphicFramePr>
              <a:graphicFrameLocks noChangeAspect="1"/>
            </p:cNvGraphicFramePr>
            <p:nvPr/>
          </p:nvGraphicFramePr>
          <p:xfrm>
            <a:off x="1400" y="2225"/>
            <a:ext cx="1393" cy="1477"/>
          </p:xfrm>
          <a:graphic>
            <a:graphicData uri="http://schemas.openxmlformats.org/presentationml/2006/ole">
              <mc:AlternateContent xmlns:mc="http://schemas.openxmlformats.org/markup-compatibility/2006">
                <mc:Choice xmlns:v="urn:schemas-microsoft-com:vml" Requires="v">
                  <p:oleObj spid="_x0000_s4130" name="图片" r:id="rId4" imgW="2171065" imgH="1693545" progId="Word.Picture.8">
                    <p:embed/>
                  </p:oleObj>
                </mc:Choice>
                <mc:Fallback>
                  <p:oleObj name="图片" r:id="rId4" imgW="2171065" imgH="1693545" progId="Word.Picture.8">
                    <p:embed/>
                    <p:pic>
                      <p:nvPicPr>
                        <p:cNvPr id="0" name="Object 9"/>
                        <p:cNvPicPr>
                          <a:picLocks noChangeAspect="1" noChangeArrowheads="1"/>
                        </p:cNvPicPr>
                        <p:nvPr/>
                      </p:nvPicPr>
                      <p:blipFill>
                        <a:blip r:embed="rId5">
                          <a:grayscl/>
                          <a:lum contrast="18000"/>
                          <a:extLst>
                            <a:ext uri="{28A0092B-C50C-407E-A947-70E740481C1C}">
                              <a14:useLocalDpi xmlns:a14="http://schemas.microsoft.com/office/drawing/2010/main" val="0"/>
                            </a:ext>
                          </a:extLst>
                        </a:blip>
                        <a:srcRect/>
                        <a:stretch>
                          <a:fillRect/>
                        </a:stretch>
                      </p:blipFill>
                      <p:spPr bwMode="auto">
                        <a:xfrm>
                          <a:off x="1400" y="2225"/>
                          <a:ext cx="1393" cy="147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Line 10"/>
            <p:cNvSpPr>
              <a:spLocks noChangeShapeType="1"/>
            </p:cNvSpPr>
            <p:nvPr/>
          </p:nvSpPr>
          <p:spPr bwMode="auto">
            <a:xfrm flipV="1">
              <a:off x="1287" y="2299"/>
              <a:ext cx="226" cy="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 name="Line 11"/>
            <p:cNvSpPr>
              <a:spLocks noChangeShapeType="1"/>
            </p:cNvSpPr>
            <p:nvPr/>
          </p:nvSpPr>
          <p:spPr bwMode="auto">
            <a:xfrm flipV="1">
              <a:off x="1234" y="2520"/>
              <a:ext cx="186" cy="74"/>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7" name="Line 12"/>
            <p:cNvSpPr>
              <a:spLocks noChangeShapeType="1"/>
            </p:cNvSpPr>
            <p:nvPr/>
          </p:nvSpPr>
          <p:spPr bwMode="auto">
            <a:xfrm flipV="1">
              <a:off x="1322" y="2668"/>
              <a:ext cx="562" cy="17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 name="Line 13"/>
            <p:cNvSpPr>
              <a:spLocks noChangeShapeType="1"/>
            </p:cNvSpPr>
            <p:nvPr/>
          </p:nvSpPr>
          <p:spPr bwMode="auto">
            <a:xfrm flipV="1">
              <a:off x="1273" y="2964"/>
              <a:ext cx="890" cy="22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 name="Line 14"/>
            <p:cNvSpPr>
              <a:spLocks noChangeShapeType="1"/>
            </p:cNvSpPr>
            <p:nvPr/>
          </p:nvSpPr>
          <p:spPr bwMode="auto">
            <a:xfrm>
              <a:off x="1320" y="3487"/>
              <a:ext cx="1415" cy="179"/>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 name="Text Box 15"/>
            <p:cNvSpPr txBox="1">
              <a:spLocks noChangeArrowheads="1"/>
            </p:cNvSpPr>
            <p:nvPr/>
          </p:nvSpPr>
          <p:spPr bwMode="auto">
            <a:xfrm>
              <a:off x="848" y="2234"/>
              <a:ext cx="534" cy="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dirty="0">
                  <a:latin typeface="华文隶书" panose="02010800040101010101" pitchFamily="2" charset="-122"/>
                  <a:ea typeface="华文隶书" panose="02010800040101010101" pitchFamily="2" charset="-122"/>
                </a:rPr>
                <a:t>接线盒</a:t>
              </a:r>
            </a:p>
          </p:txBody>
        </p:sp>
        <p:sp>
          <p:nvSpPr>
            <p:cNvPr id="21" name="Text Box 16"/>
            <p:cNvSpPr txBox="1">
              <a:spLocks noChangeArrowheads="1"/>
            </p:cNvSpPr>
            <p:nvPr/>
          </p:nvSpPr>
          <p:spPr bwMode="auto">
            <a:xfrm>
              <a:off x="634" y="2513"/>
              <a:ext cx="726" cy="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dirty="0">
                  <a:latin typeface="华文隶书" panose="02010800040101010101" pitchFamily="2" charset="-122"/>
                  <a:ea typeface="华文隶书" panose="02010800040101010101" pitchFamily="2" charset="-122"/>
                </a:rPr>
                <a:t>引出线套管</a:t>
              </a:r>
            </a:p>
          </p:txBody>
        </p:sp>
        <p:sp>
          <p:nvSpPr>
            <p:cNvPr id="22" name="Text Box 17"/>
            <p:cNvSpPr txBox="1">
              <a:spLocks noChangeArrowheads="1"/>
            </p:cNvSpPr>
            <p:nvPr/>
          </p:nvSpPr>
          <p:spPr bwMode="auto">
            <a:xfrm>
              <a:off x="494" y="2779"/>
              <a:ext cx="926" cy="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dirty="0">
                  <a:latin typeface="华文隶书" panose="02010800040101010101" pitchFamily="2" charset="-122"/>
                  <a:ea typeface="华文隶书" panose="02010800040101010101" pitchFamily="2" charset="-122"/>
                </a:rPr>
                <a:t>不锈钢保护套管</a:t>
              </a:r>
            </a:p>
          </p:txBody>
        </p:sp>
        <p:sp>
          <p:nvSpPr>
            <p:cNvPr id="23" name="Text Box 18"/>
            <p:cNvSpPr txBox="1">
              <a:spLocks noChangeArrowheads="1"/>
            </p:cNvSpPr>
            <p:nvPr/>
          </p:nvSpPr>
          <p:spPr bwMode="auto">
            <a:xfrm>
              <a:off x="604" y="3388"/>
              <a:ext cx="796" cy="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dirty="0" smtClean="0">
                  <a:latin typeface="华文隶书" panose="02010800040101010101" pitchFamily="2" charset="-122"/>
                  <a:ea typeface="华文隶书" panose="02010800040101010101" pitchFamily="2" charset="-122"/>
                </a:rPr>
                <a:t>热电偶工作端</a:t>
              </a:r>
              <a:endParaRPr lang="zh-CN" altLang="en-US" sz="1400" dirty="0">
                <a:latin typeface="华文隶书" panose="02010800040101010101" pitchFamily="2" charset="-122"/>
                <a:ea typeface="华文隶书" panose="02010800040101010101" pitchFamily="2" charset="-122"/>
              </a:endParaRPr>
            </a:p>
          </p:txBody>
        </p:sp>
        <p:sp>
          <p:nvSpPr>
            <p:cNvPr id="24" name="Text Box 19"/>
            <p:cNvSpPr txBox="1">
              <a:spLocks noChangeArrowheads="1"/>
            </p:cNvSpPr>
            <p:nvPr/>
          </p:nvSpPr>
          <p:spPr bwMode="auto">
            <a:xfrm>
              <a:off x="748" y="3113"/>
              <a:ext cx="612" cy="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dirty="0">
                  <a:latin typeface="华文隶书" panose="02010800040101010101" pitchFamily="2" charset="-122"/>
                  <a:ea typeface="华文隶书" panose="02010800040101010101" pitchFamily="2" charset="-122"/>
                </a:rPr>
                <a:t>固定螺纹</a:t>
              </a:r>
            </a:p>
          </p:txBody>
        </p:sp>
      </p:grpSp>
      <p:sp>
        <p:nvSpPr>
          <p:cNvPr id="25" name="矩形 24"/>
          <p:cNvSpPr/>
          <p:nvPr/>
        </p:nvSpPr>
        <p:spPr>
          <a:xfrm>
            <a:off x="3361744" y="6241639"/>
            <a:ext cx="3446777" cy="338554"/>
          </a:xfrm>
          <a:prstGeom prst="rect">
            <a:avLst/>
          </a:prstGeom>
        </p:spPr>
        <p:txBody>
          <a:bodyPr vert="horz" wrap="non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1</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普通装配型</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热电偶的</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外形及结构 </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26" name="Picture 10" descr="热电偶6"/>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7974075" y="1590798"/>
            <a:ext cx="1780320" cy="17401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1" descr="铠装热电偶3"/>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10006111" y="1590798"/>
            <a:ext cx="1745418" cy="1740176"/>
          </a:xfrm>
          <a:prstGeom prst="rect">
            <a:avLst/>
          </a:prstGeom>
          <a:noFill/>
          <a:extLst>
            <a:ext uri="{909E8E84-426E-40DD-AFC4-6F175D3DCCD1}">
              <a14:hiddenFill xmlns:a14="http://schemas.microsoft.com/office/drawing/2010/main">
                <a:solidFill>
                  <a:srgbClr val="FFFFFF"/>
                </a:solidFill>
              </a14:hiddenFill>
            </a:ext>
          </a:extLst>
        </p:spPr>
      </p:pic>
      <p:sp>
        <p:nvSpPr>
          <p:cNvPr id="28" name="矩形 27"/>
          <p:cNvSpPr/>
          <p:nvPr/>
        </p:nvSpPr>
        <p:spPr>
          <a:xfrm>
            <a:off x="8940491" y="3475379"/>
            <a:ext cx="1830254"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2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铠</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装型</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热电偶</a:t>
            </a:r>
            <a:endParaRPr lang="zh-CN" altLang="en-US" sz="1600" dirty="0">
              <a:latin typeface="华文隶书" panose="02010800040101010101" pitchFamily="2" charset="-122"/>
              <a:ea typeface="华文隶书" panose="02010800040101010101" pitchFamily="2" charset="-122"/>
              <a:cs typeface="Times New Roman" panose="02020603050405020304" pitchFamily="18" charset="0"/>
            </a:endParaRPr>
          </a:p>
        </p:txBody>
      </p:sp>
      <p:pic>
        <p:nvPicPr>
          <p:cNvPr id="29" name="Picture 10" descr="管道安装型防爆型热电偶A"/>
          <p:cNvPicPr>
            <a:picLocks noChangeAspect="1" noChangeArrowheads="1"/>
          </p:cNvPicPr>
          <p:nvPr/>
        </p:nvPicPr>
        <p:blipFill>
          <a:blip r:embed="rId8">
            <a:grayscl/>
            <a:lum bright="24000" contrast="30000"/>
            <a:extLst>
              <a:ext uri="{28A0092B-C50C-407E-A947-70E740481C1C}">
                <a14:useLocalDpi xmlns:a14="http://schemas.microsoft.com/office/drawing/2010/main" val="0"/>
              </a:ext>
            </a:extLst>
          </a:blip>
          <a:srcRect/>
          <a:stretch>
            <a:fillRect/>
          </a:stretch>
        </p:blipFill>
        <p:spPr bwMode="auto">
          <a:xfrm>
            <a:off x="7974076" y="4059971"/>
            <a:ext cx="1810796" cy="1811797"/>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1" descr="隔爆式热电偶4"/>
          <p:cNvPicPr>
            <a:picLocks noChangeAspect="1" noChangeArrowheads="1"/>
          </p:cNvPicPr>
          <p:nvPr/>
        </p:nvPicPr>
        <p:blipFill>
          <a:blip r:embed="rId9">
            <a:grayscl/>
            <a:lum bright="18000" contrast="48000"/>
            <a:extLst>
              <a:ext uri="{28A0092B-C50C-407E-A947-70E740481C1C}">
                <a14:useLocalDpi xmlns:a14="http://schemas.microsoft.com/office/drawing/2010/main" val="0"/>
              </a:ext>
            </a:extLst>
          </a:blip>
          <a:srcRect/>
          <a:stretch>
            <a:fillRect/>
          </a:stretch>
        </p:blipFill>
        <p:spPr bwMode="auto">
          <a:xfrm>
            <a:off x="10009199" y="4058140"/>
            <a:ext cx="1742330" cy="1811797"/>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9092891" y="6057218"/>
            <a:ext cx="1830254"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3 </a:t>
            </a:r>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防爆型</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热电偶</a:t>
            </a:r>
          </a:p>
        </p:txBody>
      </p:sp>
      <p:pic>
        <p:nvPicPr>
          <p:cNvPr id="32"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35400" y="3867263"/>
            <a:ext cx="1213607" cy="227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descr="内容页(修改第二稿)"/>
          <p:cNvPicPr>
            <a:picLocks noChangeAspect="1"/>
          </p:cNvPicPr>
          <p:nvPr/>
        </p:nvPicPr>
        <p:blipFill>
          <a:blip r:embed="rId2"/>
          <a:stretch>
            <a:fillRect/>
          </a:stretch>
        </p:blipFill>
        <p:spPr>
          <a:xfrm>
            <a:off x="0" y="-8732"/>
            <a:ext cx="12192000" cy="6858000"/>
          </a:xfrm>
          <a:prstGeom prst="rect">
            <a:avLst/>
          </a:prstGeom>
        </p:spPr>
      </p:pic>
      <p:sp>
        <p:nvSpPr>
          <p:cNvPr id="9" name="矩形 8"/>
          <p:cNvSpPr/>
          <p:nvPr/>
        </p:nvSpPr>
        <p:spPr>
          <a:xfrm>
            <a:off x="693419" y="167990"/>
            <a:ext cx="3906289" cy="453970"/>
          </a:xfrm>
          <a:prstGeom prst="rect">
            <a:avLst/>
          </a:prstGeom>
        </p:spPr>
        <p:txBody>
          <a:bodyPr wrap="square">
            <a:spAutoFit/>
          </a:bodyPr>
          <a:lstStyle/>
          <a:p>
            <a:pPr>
              <a:lnSpc>
                <a:spcPts val="2800"/>
              </a:lnSpc>
            </a:pP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a:t>
            </a:r>
            <a:r>
              <a:rPr lang="zh-CN" altLang="en-US" sz="2000" dirty="0" smtClean="0">
                <a:latin typeface="华文隶书" panose="02010800040101010101" pitchFamily="2" charset="-122"/>
                <a:ea typeface="华文隶书" panose="02010800040101010101" pitchFamily="2" charset="-122"/>
                <a:cs typeface="微软雅黑" panose="020B0503020204020204" charset="-122"/>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5223287"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a:latin typeface="华文行楷" panose="02010800040101010101" pitchFamily="2" charset="-122"/>
                <a:ea typeface="华文行楷" panose="02010800040101010101" pitchFamily="2" charset="-122"/>
                <a:cs typeface="微软雅黑" panose="020B0503020204020204" charset="-122"/>
              </a:rPr>
              <a:t>标准型热电偶及基本特性 </a:t>
            </a:r>
          </a:p>
        </p:txBody>
      </p:sp>
      <p:graphicFrame>
        <p:nvGraphicFramePr>
          <p:cNvPr id="33" name="Group 9"/>
          <p:cNvGraphicFramePr>
            <a:graphicFrameLocks noGrp="1"/>
          </p:cNvGraphicFramePr>
          <p:nvPr/>
        </p:nvGraphicFramePr>
        <p:xfrm>
          <a:off x="1757081" y="1776746"/>
          <a:ext cx="9009530" cy="4432968"/>
        </p:xfrm>
        <a:graphic>
          <a:graphicData uri="http://schemas.openxmlformats.org/drawingml/2006/table">
            <a:tbl>
              <a:tblPr/>
              <a:tblGrid>
                <a:gridCol w="1464397">
                  <a:extLst>
                    <a:ext uri="{9D8B030D-6E8A-4147-A177-3AD203B41FA5}">
                      <a16:colId xmlns:a16="http://schemas.microsoft.com/office/drawing/2014/main" val="20000"/>
                    </a:ext>
                  </a:extLst>
                </a:gridCol>
                <a:gridCol w="948372">
                  <a:extLst>
                    <a:ext uri="{9D8B030D-6E8A-4147-A177-3AD203B41FA5}">
                      <a16:colId xmlns:a16="http://schemas.microsoft.com/office/drawing/2014/main" val="20001"/>
                    </a:ext>
                  </a:extLst>
                </a:gridCol>
                <a:gridCol w="1478344">
                  <a:extLst>
                    <a:ext uri="{9D8B030D-6E8A-4147-A177-3AD203B41FA5}">
                      <a16:colId xmlns:a16="http://schemas.microsoft.com/office/drawing/2014/main" val="20002"/>
                    </a:ext>
                  </a:extLst>
                </a:gridCol>
                <a:gridCol w="5118417">
                  <a:extLst>
                    <a:ext uri="{9D8B030D-6E8A-4147-A177-3AD203B41FA5}">
                      <a16:colId xmlns:a16="http://schemas.microsoft.com/office/drawing/2014/main" val="20003"/>
                    </a:ext>
                  </a:extLst>
                </a:gridCol>
              </a:tblGrid>
              <a:tr h="380918">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热电偶名称</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分度号</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测温范围</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1"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特点</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1531">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铂铑</a:t>
                      </a:r>
                      <a:r>
                        <a:rPr kumimoji="0" lang="en-US" altLang="zh-CN" sz="1600" b="0" i="0" u="none" strike="noStrike" cap="none" normalizeH="0" baseline="-30000" dirty="0" smtClean="0">
                          <a:ln>
                            <a:noFill/>
                          </a:ln>
                          <a:solidFill>
                            <a:schemeClr val="tx1"/>
                          </a:solidFill>
                          <a:effectLst/>
                          <a:latin typeface="华文隶书" panose="02010800040101010101" pitchFamily="2" charset="-122"/>
                          <a:ea typeface="华文隶书" panose="02010800040101010101" pitchFamily="2" charset="-122"/>
                        </a:rPr>
                        <a:t>30</a:t>
                      </a: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铂铑</a:t>
                      </a:r>
                      <a:r>
                        <a:rPr kumimoji="0" lang="en-US" altLang="zh-CN" sz="1600" b="0" i="0" u="none" strike="noStrike" cap="none" normalizeH="0" baseline="-30000" dirty="0" smtClean="0">
                          <a:ln>
                            <a:noFill/>
                          </a:ln>
                          <a:solidFill>
                            <a:schemeClr val="tx1"/>
                          </a:solidFill>
                          <a:effectLst/>
                          <a:latin typeface="华文隶书" panose="02010800040101010101" pitchFamily="2" charset="-122"/>
                          <a:ea typeface="华文隶书" panose="02010800040101010101" pitchFamily="2" charset="-122"/>
                        </a:rPr>
                        <a:t>6</a:t>
                      </a:r>
                      <a:endPar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B</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200~1700℃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测温上限高，性能稳定，精度高，热电势小，价格贵。</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extLst>
                  <a:ext uri="{0D108BD9-81ED-4DB2-BD59-A6C34878D82A}">
                    <a16:rowId xmlns:a16="http://schemas.microsoft.com/office/drawing/2014/main" val="10001"/>
                  </a:ext>
                </a:extLst>
              </a:tr>
              <a:tr h="676128">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铂铑</a:t>
                      </a:r>
                      <a:r>
                        <a:rPr kumimoji="0" lang="en-US" altLang="zh-CN" sz="1600" b="0" i="0" u="none" strike="noStrike" cap="none" normalizeH="0" baseline="-30000" smtClean="0">
                          <a:ln>
                            <a:noFill/>
                          </a:ln>
                          <a:solidFill>
                            <a:schemeClr val="tx1"/>
                          </a:solidFill>
                          <a:effectLst/>
                          <a:latin typeface="华文隶书" panose="02010800040101010101" pitchFamily="2" charset="-122"/>
                          <a:ea typeface="华文隶书" panose="02010800040101010101" pitchFamily="2" charset="-122"/>
                        </a:rPr>
                        <a:t>13</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铂</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R</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0~1600℃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性能稳定，精度高，复现性好；热电势较小，价格贵，不能在金属蒸气和还原性气体中使用。</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extLst>
                  <a:ext uri="{0D108BD9-81ED-4DB2-BD59-A6C34878D82A}">
                    <a16:rowId xmlns:a16="http://schemas.microsoft.com/office/drawing/2014/main" val="10002"/>
                  </a:ext>
                </a:extLst>
              </a:tr>
              <a:tr h="609466">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铂铑</a:t>
                      </a: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10-</a:t>
                      </a: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铂</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S</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0~1600℃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同上。在所有热电偶中，准确度最高，用作标准标准温度计使用。</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extLst>
                  <a:ext uri="{0D108BD9-81ED-4DB2-BD59-A6C34878D82A}">
                    <a16:rowId xmlns:a16="http://schemas.microsoft.com/office/drawing/2014/main" val="10003"/>
                  </a:ext>
                </a:extLst>
              </a:tr>
              <a:tr h="631687">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镍铬</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镍硅</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K</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-200~1200℃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测温范围宽，热电势大且近似为线性，价格便宜，性能稳定，应用最广。</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extLst>
                  <a:ext uri="{0D108BD9-81ED-4DB2-BD59-A6C34878D82A}">
                    <a16:rowId xmlns:a16="http://schemas.microsoft.com/office/drawing/2014/main" val="10004"/>
                  </a:ext>
                </a:extLst>
              </a:tr>
              <a:tr h="349197">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镍铬</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康铜</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E</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-200~800℃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线性好，热电势最大，价格便宜。</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extLst>
                  <a:ext uri="{0D108BD9-81ED-4DB2-BD59-A6C34878D82A}">
                    <a16:rowId xmlns:a16="http://schemas.microsoft.com/office/drawing/2014/main" val="10005"/>
                  </a:ext>
                </a:extLst>
              </a:tr>
              <a:tr h="415835">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铁</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康铜</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J</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-200~750℃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价格便宜，热电势较大，极易氧化。</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extLst>
                  <a:ext uri="{0D108BD9-81ED-4DB2-BD59-A6C34878D82A}">
                    <a16:rowId xmlns:a16="http://schemas.microsoft.com/office/drawing/2014/main" val="10006"/>
                  </a:ext>
                </a:extLst>
              </a:tr>
              <a:tr h="419009">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铜</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康铜</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T</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-200~400℃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精度高，性能稳定，线性好，适用于低温测量。</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00">
                        <a:alpha val="50000"/>
                      </a:srgbClr>
                    </a:solidFill>
                  </a:tcPr>
                </a:tc>
                <a:extLst>
                  <a:ext uri="{0D108BD9-81ED-4DB2-BD59-A6C34878D82A}">
                    <a16:rowId xmlns:a16="http://schemas.microsoft.com/office/drawing/2014/main" val="10007"/>
                  </a:ext>
                </a:extLst>
              </a:tr>
              <a:tr h="349197">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镍铬硅</a:t>
                      </a: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a:t>
                      </a:r>
                      <a:r>
                        <a:rPr kumimoji="0" lang="zh-CN" altLang="en-US"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镍硅</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N</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Pct val="70000"/>
                        <a:buFontTx/>
                        <a:buNone/>
                      </a:pPr>
                      <a:r>
                        <a:rPr kumimoji="0" lang="en-US" altLang="zh-CN" sz="1600" b="0" i="0" u="none" strike="noStrike" cap="none" normalizeH="0" baseline="0" smtClean="0">
                          <a:ln>
                            <a:noFill/>
                          </a:ln>
                          <a:solidFill>
                            <a:schemeClr val="tx1"/>
                          </a:solidFill>
                          <a:effectLst/>
                          <a:latin typeface="华文隶书" panose="02010800040101010101" pitchFamily="2" charset="-122"/>
                          <a:ea typeface="华文隶书" panose="02010800040101010101" pitchFamily="2" charset="-122"/>
                        </a:rPr>
                        <a:t>-200~1200℃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tc>
                  <a:txBody>
                    <a:bodyPr/>
                    <a:lstStyle>
                      <a:lvl1pPr marL="342900" indent="-342900">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Pct val="70000"/>
                        <a:buFontTx/>
                        <a:buNone/>
                      </a:pP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新型热电偶，性能优于</a:t>
                      </a:r>
                      <a:r>
                        <a:rPr kumimoji="0" lang="en-US" altLang="zh-CN"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K</a:t>
                      </a:r>
                      <a:r>
                        <a:rPr kumimoji="0" lang="zh-CN" altLang="en-US" sz="1600" b="0" i="0" u="none" strike="noStrike" cap="none" normalizeH="0" baseline="0" dirty="0" smtClean="0">
                          <a:ln>
                            <a:noFill/>
                          </a:ln>
                          <a:solidFill>
                            <a:schemeClr val="tx1"/>
                          </a:solidFill>
                          <a:effectLst/>
                          <a:latin typeface="华文隶书" panose="02010800040101010101" pitchFamily="2" charset="-122"/>
                          <a:ea typeface="华文隶书" panose="02010800040101010101" pitchFamily="2" charset="-122"/>
                        </a:rPr>
                        <a:t>型。</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alpha val="50000"/>
                      </a:srgbClr>
                    </a:solidFill>
                  </a:tcPr>
                </a:tc>
                <a:extLst>
                  <a:ext uri="{0D108BD9-81ED-4DB2-BD59-A6C34878D82A}">
                    <a16:rowId xmlns:a16="http://schemas.microsoft.com/office/drawing/2014/main" val="10008"/>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87842" y="1779854"/>
            <a:ext cx="10509076" cy="1245235"/>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热电效应</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：由</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两种不同成分的导体组成一个闭合回路，当闭合回路的两个接点分别置于不同的温度场中，回路中产生一个方向和大小与导体的材料及两接点的温度有关的电动势，这种效应称为“热电效应”，或称温差电效应。</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 </a:t>
            </a:r>
            <a:endParaRPr lang="zh-CN" altLang="en-US" dirty="0" smtClean="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热电偶传感器及其应用</a:t>
            </a:r>
          </a:p>
        </p:txBody>
      </p:sp>
      <p:sp>
        <p:nvSpPr>
          <p:cNvPr id="13" name="矩形 12"/>
          <p:cNvSpPr/>
          <p:nvPr/>
        </p:nvSpPr>
        <p:spPr>
          <a:xfrm>
            <a:off x="693419" y="1117991"/>
            <a:ext cx="4093734"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热电偶工作</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8674" y="3823854"/>
            <a:ext cx="4233326" cy="285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687842" y="4354820"/>
            <a:ext cx="3054928" cy="450123"/>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热电偶的基本工作原理演示</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4685" y="3350114"/>
            <a:ext cx="4242629" cy="309681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20" y="1807845"/>
            <a:ext cx="7494270" cy="2014855"/>
          </a:xfrm>
          <a:prstGeom prst="rect">
            <a:avLst/>
          </a:prstGeom>
          <a:ln>
            <a:solidFill>
              <a:srgbClr val="92D050"/>
            </a:solidFill>
          </a:ln>
        </p:spPr>
        <p:txBody>
          <a:bodyPr wrap="square">
            <a:spAutoFit/>
          </a:bodyPr>
          <a:lstStyle/>
          <a:p>
            <a:pPr algn="just">
              <a:lnSpc>
                <a:spcPts val="3000"/>
              </a:lnSpc>
            </a:pP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smtClean="0">
                <a:latin typeface="华文隶书" panose="02010800040101010101" pitchFamily="2" charset="-122"/>
                <a:ea typeface="华文隶书" panose="02010800040101010101" pitchFamily="2" charset="-122"/>
                <a:cs typeface="微软雅黑" panose="020B0503020204020204" charset="-122"/>
                <a:sym typeface="+mn-ea"/>
              </a:rPr>
              <a:t>1</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）热电偶</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：导体</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A</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B</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组成的回路</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000" dirty="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smtClean="0">
                <a:latin typeface="华文隶书" panose="02010800040101010101" pitchFamily="2" charset="-122"/>
                <a:ea typeface="华文隶书" panose="02010800040101010101" pitchFamily="2" charset="-122"/>
                <a:cs typeface="微软雅黑" panose="020B0503020204020204" charset="-122"/>
                <a:sym typeface="+mn-ea"/>
              </a:rPr>
              <a:t>2</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）热电</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极：两种导体</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A</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B</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000" dirty="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smtClean="0">
                <a:latin typeface="华文隶书" panose="02010800040101010101" pitchFamily="2" charset="-122"/>
                <a:ea typeface="华文隶书" panose="02010800040101010101" pitchFamily="2" charset="-122"/>
                <a:cs typeface="微软雅黑" panose="020B0503020204020204" charset="-122"/>
                <a:sym typeface="+mn-ea"/>
              </a:rPr>
              <a:t>3</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）热</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电势：闭合回路中的电势</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000" dirty="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smtClean="0">
                <a:latin typeface="华文隶书" panose="02010800040101010101" pitchFamily="2" charset="-122"/>
                <a:ea typeface="华文隶书" panose="02010800040101010101" pitchFamily="2" charset="-122"/>
                <a:cs typeface="微软雅黑" panose="020B0503020204020204" charset="-122"/>
                <a:sym typeface="+mn-ea"/>
              </a:rPr>
              <a:t>4</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）测量</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端（工作端、热端）：置于被测温度（</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T</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）中</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sz="2000" dirty="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sz="2000" dirty="0" smtClean="0">
                <a:latin typeface="华文隶书" panose="02010800040101010101" pitchFamily="2" charset="-122"/>
                <a:ea typeface="华文隶书" panose="02010800040101010101" pitchFamily="2" charset="-122"/>
                <a:cs typeface="微软雅黑" panose="020B0503020204020204" charset="-122"/>
                <a:sym typeface="+mn-ea"/>
              </a:rPr>
              <a:t>5</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）参考</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端（自由端、冷端）：置于恒定温度（</a:t>
            </a:r>
            <a:r>
              <a:rPr lang="en-US" altLang="zh-CN" sz="2000" dirty="0">
                <a:latin typeface="华文隶书" panose="02010800040101010101" pitchFamily="2" charset="-122"/>
                <a:ea typeface="华文隶书" panose="02010800040101010101" pitchFamily="2" charset="-122"/>
                <a:cs typeface="微软雅黑" panose="020B0503020204020204" charset="-122"/>
                <a:sym typeface="+mn-ea"/>
              </a:rPr>
              <a:t>T0</a:t>
            </a:r>
            <a:r>
              <a:rPr lang="zh-CN" altLang="en-US" sz="2000" dirty="0">
                <a:latin typeface="华文隶书" panose="02010800040101010101" pitchFamily="2" charset="-122"/>
                <a:ea typeface="华文隶书" panose="02010800040101010101" pitchFamily="2" charset="-122"/>
                <a:cs typeface="微软雅黑" panose="020B0503020204020204" charset="-122"/>
                <a:sym typeface="+mn-ea"/>
              </a:rPr>
              <a:t>）中</a:t>
            </a:r>
            <a:r>
              <a:rPr lang="zh-CN" altLang="en-US" sz="2000" dirty="0" smtClean="0">
                <a:latin typeface="华文隶书" panose="02010800040101010101" pitchFamily="2" charset="-122"/>
                <a:ea typeface="华文隶书" panose="02010800040101010101" pitchFamily="2" charset="-122"/>
                <a:cs typeface="微软雅黑" panose="020B0503020204020204" charset="-122"/>
                <a:sym typeface="+mn-ea"/>
              </a:rPr>
              <a:t>。</a:t>
            </a: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dirty="0">
                <a:latin typeface="华文隶书" panose="02010800040101010101" pitchFamily="2" charset="-122"/>
                <a:ea typeface="华文隶书" panose="02010800040101010101" pitchFamily="2" charset="-122"/>
                <a:cs typeface="微软雅黑" panose="020B0503020204020204" charset="-122"/>
              </a:rPr>
              <a:t>热电偶传感器及其应用</a:t>
            </a:r>
          </a:p>
        </p:txBody>
      </p:sp>
      <p:sp>
        <p:nvSpPr>
          <p:cNvPr id="13" name="矩形 12"/>
          <p:cNvSpPr/>
          <p:nvPr/>
        </p:nvSpPr>
        <p:spPr>
          <a:xfrm>
            <a:off x="693419" y="1117991"/>
            <a:ext cx="4290957"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热电偶工作</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原理</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8674" y="3823854"/>
            <a:ext cx="4233326" cy="285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Lst>
          </a:blip>
          <a:srcRect b="20831"/>
          <a:stretch>
            <a:fillRect/>
          </a:stretch>
        </p:blipFill>
        <p:spPr bwMode="auto">
          <a:xfrm>
            <a:off x="1782732" y="4025186"/>
            <a:ext cx="3617943" cy="1931754"/>
          </a:xfrm>
          <a:prstGeom prst="rect">
            <a:avLst/>
          </a:prstGeom>
          <a:ln>
            <a:solidFill>
              <a:schemeClr val="tx1"/>
            </a:solidFill>
          </a:ln>
        </p:spPr>
      </p:pic>
      <p:sp>
        <p:nvSpPr>
          <p:cNvPr id="15" name="矩形 14"/>
          <p:cNvSpPr/>
          <p:nvPr/>
        </p:nvSpPr>
        <p:spPr>
          <a:xfrm>
            <a:off x="2556508" y="6085793"/>
            <a:ext cx="2205991" cy="338554"/>
          </a:xfrm>
          <a:prstGeom prst="rect">
            <a:avLst/>
          </a:prstGeom>
        </p:spPr>
        <p:txBody>
          <a:bodyPr wrap="square">
            <a:spAutoFit/>
          </a:bodyPr>
          <a:lstStyle/>
          <a:p>
            <a:r>
              <a:rPr lang="zh-CN" altLang="en-US" sz="1600" dirty="0" smtClean="0">
                <a:latin typeface="华文隶书" panose="02010800040101010101" pitchFamily="2" charset="-122"/>
                <a:ea typeface="华文隶书" panose="02010800040101010101" pitchFamily="2" charset="-122"/>
                <a:cs typeface="Times New Roman" panose="02020603050405020304" pitchFamily="18" charset="0"/>
              </a:rPr>
              <a:t>图</a:t>
            </a:r>
            <a:r>
              <a:rPr lang="en-US" altLang="zh-CN" sz="1600" dirty="0" smtClean="0">
                <a:latin typeface="华文隶书" panose="02010800040101010101" pitchFamily="2" charset="-122"/>
                <a:ea typeface="华文隶书" panose="02010800040101010101" pitchFamily="2" charset="-122"/>
                <a:cs typeface="Times New Roman" panose="02020603050405020304" pitchFamily="18" charset="0"/>
              </a:rPr>
              <a:t>4</a:t>
            </a:r>
            <a:r>
              <a:rPr lang="zh-CN" altLang="en-US" sz="1600" dirty="0">
                <a:latin typeface="华文隶书" panose="02010800040101010101" pitchFamily="2" charset="-122"/>
                <a:ea typeface="华文隶书" panose="02010800040101010101" pitchFamily="2" charset="-122"/>
                <a:cs typeface="Times New Roman" panose="02020603050405020304" pitchFamily="18" charset="0"/>
              </a:rPr>
              <a:t>热电偶结构原理图</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1192</Words>
  <Application>Microsoft Office PowerPoint</Application>
  <PresentationFormat>宽屏</PresentationFormat>
  <Paragraphs>127</Paragraphs>
  <Slides>14</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26" baseType="lpstr">
      <vt:lpstr>等线</vt:lpstr>
      <vt:lpstr>等线 Light</vt:lpstr>
      <vt:lpstr>华文彩云</vt:lpstr>
      <vt:lpstr>华文隶书</vt:lpstr>
      <vt:lpstr>华文行楷</vt:lpstr>
      <vt:lpstr>宋体</vt:lpstr>
      <vt:lpstr>微软雅黑</vt:lpstr>
      <vt:lpstr>Arial</vt:lpstr>
      <vt:lpstr>Calibri</vt:lpstr>
      <vt:lpstr>Times New Roman</vt:lpstr>
      <vt:lpstr>Office 主题​​</vt:lpstr>
      <vt:lpstr>图片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392</cp:revision>
  <dcterms:created xsi:type="dcterms:W3CDTF">2021-03-19T16:08:00Z</dcterms:created>
  <dcterms:modified xsi:type="dcterms:W3CDTF">2022-09-11T04:52:08Z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