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405" r:id="rId3"/>
    <p:sldId id="453" r:id="rId4"/>
    <p:sldId id="454" r:id="rId5"/>
    <p:sldId id="436" r:id="rId6"/>
    <p:sldId id="427" r:id="rId7"/>
    <p:sldId id="428" r:id="rId8"/>
    <p:sldId id="450" r:id="rId9"/>
    <p:sldId id="429" r:id="rId10"/>
    <p:sldId id="451" r:id="rId11"/>
    <p:sldId id="452" r:id="rId12"/>
    <p:sldId id="34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电子台秤.wm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-1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3176"/>
  <ax:ocxPr ax:name="_cy" ax:value="9710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项目三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力检测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8" y="1874520"/>
            <a:ext cx="10260331" cy="16300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悬臂梁式传感器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它将箔式应变片贴在合金钢制作的弹性体的上下两面，弹性体一端固定、一端加载，拉、压均可。具有精度高、密封性好、易安装等特点。适用于电子秤、料斗秤等小量程的称重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场合。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8" y="1117991"/>
            <a:ext cx="63550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电阻应变式传感器的类型及用途</a:t>
            </a:r>
          </a:p>
        </p:txBody>
      </p:sp>
      <p:pic>
        <p:nvPicPr>
          <p:cNvPr id="11" name="Picture 6" descr="1－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206" y="5048250"/>
            <a:ext cx="2417793" cy="16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693417" y="3791080"/>
            <a:ext cx="10260331" cy="16300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桥式传感器：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采用了箔式应变片贴在合金钢弹性体上，具有精度高、长期稳定性好、密封性能好、抗侧向力和抗偏载能力强等特点。适用于各种汽车衡、轨道衡、料斗秤等场所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8" y="1874520"/>
            <a:ext cx="10260331" cy="16300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轮辐式传感器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承载连接采用钢球或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SR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球面结构。有较好的自动复位能力，有良好的抗侧抗偏载能力；高精度高灵敏，适用于汽车秤，平台秤，料斗秤，轨道衡等电子衡器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8" y="1117991"/>
            <a:ext cx="63550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电阻应变式传感器的类型及用途</a:t>
            </a:r>
          </a:p>
        </p:txBody>
      </p:sp>
      <p:pic>
        <p:nvPicPr>
          <p:cNvPr id="11" name="Picture 6" descr="1－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206" y="5048250"/>
            <a:ext cx="2417793" cy="16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693417" y="3429000"/>
            <a:ext cx="10260331" cy="239966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型拉压式传感器：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采用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型结构，由于其载荷的作用点和支撑点在同一轴线上，因此它的受力稳定，称重时，利用其弯曲变形，产生信号。这种传感器拉压均可使用，应用于高湿度环境，具有优越的抗扭、抗侧、抗偏载能力，输出对称性好，精度高、结构紧凑等特点。适用于配料秤、料斗秤、机电结合秤、吊钩秤等场所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938693"/>
            <a:ext cx="7162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：了解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电阻式、压电式等传感器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电阻式、压电式等传感器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的识别、选用和检测方法。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项目一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力检测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测力传感器中的敏感元件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4979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3085040"/>
            <a:ext cx="7059162" cy="804489"/>
            <a:chOff x="-2084598" y="2234120"/>
            <a:chExt cx="8036634" cy="690823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32443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32512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4504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4645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4661066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压电式传感器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测力传感器中的敏感元件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4979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3085040"/>
            <a:ext cx="7059162" cy="804489"/>
            <a:chOff x="-2084598" y="2234120"/>
            <a:chExt cx="8036634" cy="690823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32443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32512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4504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4645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4661066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压电式传感器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225827" y="3035126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38425" y="3238143"/>
            <a:ext cx="8124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</a:t>
            </a:r>
            <a:r>
              <a:rPr lang="zh-CN" altLang="en-US" sz="40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、电阻应变式传感器及其应用</a:t>
            </a:r>
            <a:endParaRPr lang="zh-CN" altLang="en-US" sz="40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8" y="1779929"/>
            <a:ext cx="10869931" cy="47320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电阻应变式传感器是一种利用电阻应变效应，将力学量转换为电信号的传感器。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420243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9283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18" y="2702968"/>
            <a:ext cx="5859781" cy="267765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力敏传感器是使用很广泛的一种传感器。它是生产过程中自动化检测的重要部件。它的种类很多，有直接将力变换为电量的如压电式、压阻式等，有经弹性敏感元件或其它敏感元件变换后再转换成电量的如电阻式、电容式和电感式等。它主要用于两个方面：测力和称重。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0" name="WindowsMediaPlayer1" r:id="rId2" imgW="4743360" imgH="3495600"/>
        </mc:Choice>
        <mc:Fallback>
          <p:control name="WindowsMediaPlayer1" r:id="rId2" imgW="4743360" imgH="3495600">
            <p:pic>
              <p:nvPicPr>
                <p:cNvPr id="14" name="WindowsMediaPlayer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816435" y="2534057"/>
                  <a:ext cx="4746913" cy="349267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5535931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电阻应变式传感器工作原理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3419" y="1847798"/>
            <a:ext cx="10888981" cy="16300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32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工作原理</a:t>
            </a:r>
            <a:r>
              <a:rPr lang="zh-CN" altLang="en-US" sz="32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3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电阻</a:t>
            </a:r>
            <a:r>
              <a:rPr lang="zh-CN" altLang="en-US" sz="3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应变式传感器是通过弹性敏感元件将外部的应力转换成应变</a:t>
            </a:r>
            <a:r>
              <a:rPr lang="en-US" altLang="zh-CN" sz="3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ε</a:t>
            </a:r>
            <a:r>
              <a:rPr lang="zh-CN" altLang="en-US" sz="3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，再根据电阻应变效应，由电阻应变片将应变转换成电阻值的微小变化，通过测量电桥转换成电压或电流的输出。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 </a:t>
            </a:r>
          </a:p>
        </p:txBody>
      </p:sp>
      <p:sp>
        <p:nvSpPr>
          <p:cNvPr id="11" name="矩形 10"/>
          <p:cNvSpPr/>
          <p:nvPr/>
        </p:nvSpPr>
        <p:spPr>
          <a:xfrm>
            <a:off x="4565650" y="5042866"/>
            <a:ext cx="3060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电阻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应变式传感器原理框图 </a:t>
            </a:r>
          </a:p>
        </p:txBody>
      </p:sp>
      <p:grpSp>
        <p:nvGrpSpPr>
          <p:cNvPr id="12" name="Group 12"/>
          <p:cNvGrpSpPr/>
          <p:nvPr/>
        </p:nvGrpSpPr>
        <p:grpSpPr bwMode="auto">
          <a:xfrm>
            <a:off x="1884363" y="3769500"/>
            <a:ext cx="7772400" cy="942975"/>
            <a:chOff x="283" y="1308"/>
            <a:chExt cx="4896" cy="594"/>
          </a:xfrm>
        </p:grpSpPr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2510" y="1399"/>
              <a:ext cx="880" cy="399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180000" rIns="72000" bIns="180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b="1" dirty="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电阻应变片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793" y="1399"/>
              <a:ext cx="718" cy="399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180000" rIns="72000" bIns="180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>
                  <a:latin typeface="Arial" panose="020B0604020202020204" pitchFamily="34" charset="0"/>
                  <a:ea typeface="黑体" panose="02010609060101010101" pitchFamily="49" charset="-122"/>
                </a:rPr>
                <a:t> </a:t>
              </a: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测量电桥</a:t>
              </a: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172" y="1607"/>
              <a:ext cx="341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3390" y="1594"/>
              <a:ext cx="393" cy="9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4519" y="1594"/>
              <a:ext cx="660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70" y="1317"/>
              <a:ext cx="5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>
                  <a:solidFill>
                    <a:schemeClr val="accent2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U</a:t>
              </a:r>
              <a:r>
                <a:rPr lang="zh-CN" altLang="en-US" b="1">
                  <a:solidFill>
                    <a:schemeClr val="accent2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或</a:t>
              </a:r>
              <a:r>
                <a:rPr lang="en-US" altLang="zh-CN" b="1">
                  <a:solidFill>
                    <a:schemeClr val="accent2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i</a:t>
              </a:r>
            </a:p>
          </p:txBody>
        </p:sp>
        <p:grpSp>
          <p:nvGrpSpPr>
            <p:cNvPr id="21" name="Group 19"/>
            <p:cNvGrpSpPr/>
            <p:nvPr/>
          </p:nvGrpSpPr>
          <p:grpSpPr bwMode="auto">
            <a:xfrm>
              <a:off x="283" y="1308"/>
              <a:ext cx="1871" cy="594"/>
              <a:chOff x="283" y="1308"/>
              <a:chExt cx="1871" cy="594"/>
            </a:xfrm>
          </p:grpSpPr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555" y="1603"/>
                <a:ext cx="544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1099" y="1421"/>
                <a:ext cx="1055" cy="399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2000" tIns="180000" rIns="72000" bIns="1800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zh-CN" b="1">
                    <a:latin typeface="Arial" panose="020B0604020202020204" pitchFamily="34" charset="0"/>
                    <a:ea typeface="黑体" panose="02010609060101010101" pitchFamily="49" charset="-122"/>
                  </a:rPr>
                  <a:t> </a:t>
                </a:r>
                <a:r>
                  <a:rPr lang="zh-CN" altLang="en-US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弹性敏感元件</a:t>
                </a:r>
              </a:p>
            </p:txBody>
          </p:sp>
          <p:grpSp>
            <p:nvGrpSpPr>
              <p:cNvPr id="24" name="Group 22"/>
              <p:cNvGrpSpPr/>
              <p:nvPr/>
            </p:nvGrpSpPr>
            <p:grpSpPr bwMode="auto">
              <a:xfrm>
                <a:off x="283" y="1308"/>
                <a:ext cx="862" cy="594"/>
                <a:chOff x="0" y="2432"/>
                <a:chExt cx="862" cy="594"/>
              </a:xfrm>
            </p:grpSpPr>
            <p:sp>
              <p:nvSpPr>
                <p:cNvPr id="2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49" y="2432"/>
                  <a:ext cx="56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rPr>
                    <a:t>压力</a:t>
                  </a:r>
                  <a:r>
                    <a:rPr lang="en-US" altLang="zh-CN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rPr>
                    <a:t>P</a:t>
                  </a:r>
                </a:p>
              </p:txBody>
            </p:sp>
            <p:sp>
              <p:nvSpPr>
                <p:cNvPr id="2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0" y="2795"/>
                  <a:ext cx="86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rPr>
                    <a:t>         </a:t>
                  </a:r>
                </a:p>
              </p:txBody>
            </p:sp>
          </p:grpSp>
        </p:grpSp>
      </p:grpSp>
      <p:sp>
        <p:nvSpPr>
          <p:cNvPr id="27" name="Text Box 25" descr="10%"/>
          <p:cNvSpPr txBox="1">
            <a:spLocks noChangeArrowheads="1"/>
          </p:cNvSpPr>
          <p:nvPr/>
        </p:nvSpPr>
        <p:spPr bwMode="auto">
          <a:xfrm>
            <a:off x="4902200" y="362853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0000CC"/>
                </a:solidFill>
                <a:latin typeface="Arial" panose="020B0604020202020204" pitchFamily="34" charset="0"/>
              </a:rPr>
              <a:t>ε</a:t>
            </a:r>
          </a:p>
        </p:txBody>
      </p:sp>
      <p:sp>
        <p:nvSpPr>
          <p:cNvPr id="28" name="Text Box 26" descr="10%"/>
          <p:cNvSpPr txBox="1">
            <a:spLocks noChangeArrowheads="1"/>
          </p:cNvSpPr>
          <p:nvPr/>
        </p:nvSpPr>
        <p:spPr bwMode="auto">
          <a:xfrm>
            <a:off x="6863080" y="3686950"/>
            <a:ext cx="673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CC"/>
                </a:solidFill>
                <a:latin typeface="Arial" panose="020B0604020202020204" pitchFamily="34" charset="0"/>
              </a:rPr>
              <a:t>ΔR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614553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传感器的类型及用途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10" descr="3－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8775" y="1837818"/>
            <a:ext cx="6504729" cy="36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3247158" y="5684167"/>
            <a:ext cx="6445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1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各种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应变式电阻传感器的外形图</a:t>
            </a:r>
          </a:p>
          <a:p>
            <a:pPr algn="ctr"/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(a)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箔式压力；</a:t>
            </a:r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(b)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柱式；</a:t>
            </a:r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(c)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悬臂梁式；</a:t>
            </a:r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(d)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桥式；</a:t>
            </a:r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(e)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轮辐式；</a:t>
            </a:r>
            <a:r>
              <a:rPr lang="en-US" altLang="zh-CN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(f)S</a:t>
            </a:r>
            <a:r>
              <a: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型拉压式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8" y="1874520"/>
            <a:ext cx="10260331" cy="124523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金属箔式压力传感器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采用了箔式应变片贴在合金钢做的弹性体上，具有精度高、温度特性好等特点。适用于电子皮带秤、配料秤等场所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电阻应变式传感器及其应用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8" y="1117991"/>
            <a:ext cx="63550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电阻应变式传感器的类型及用途</a:t>
            </a:r>
          </a:p>
        </p:txBody>
      </p:sp>
      <p:pic>
        <p:nvPicPr>
          <p:cNvPr id="11" name="Picture 6" descr="1－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206" y="5048250"/>
            <a:ext cx="2417793" cy="16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693417" y="3352930"/>
            <a:ext cx="10260331" cy="201485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柱式传感器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</a:p>
          <a:p>
            <a:pPr algn="just">
              <a:lnSpc>
                <a:spcPts val="3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将箔式应变片贴在合金钢制作的圆柱弹性体中段较细的部位。这类传感器结构简单，加工容易，可拉、可压或拉压两用，可承受很大的负载，具有长期稳定性好、密封性好、灵敏度和精度较低等特点。适用于地中衡、料斗秤、汽车衡、轨道衡等场所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835</Words>
  <Application>Microsoft Office PowerPoint</Application>
  <PresentationFormat>宽屏</PresentationFormat>
  <Paragraphs>63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等线</vt:lpstr>
      <vt:lpstr>等线 Light</vt:lpstr>
      <vt:lpstr>黑体</vt:lpstr>
      <vt:lpstr>华文彩云</vt:lpstr>
      <vt:lpstr>华文行楷</vt:lpstr>
      <vt:lpstr>华文隶书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420</cp:revision>
  <dcterms:created xsi:type="dcterms:W3CDTF">2021-03-19T16:08:00Z</dcterms:created>
  <dcterms:modified xsi:type="dcterms:W3CDTF">2022-10-23T12:42:02Z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