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405" r:id="rId3"/>
    <p:sldId id="453" r:id="rId4"/>
    <p:sldId id="454" r:id="rId5"/>
    <p:sldId id="436" r:id="rId6"/>
    <p:sldId id="427" r:id="rId7"/>
    <p:sldId id="455" r:id="rId8"/>
    <p:sldId id="456" r:id="rId9"/>
    <p:sldId id="457" r:id="rId10"/>
    <p:sldId id="458" r:id="rId11"/>
    <p:sldId id="344"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333" autoAdjust="0"/>
  </p:normalViewPr>
  <p:slideViewPr>
    <p:cSldViewPr snapToGrid="0">
      <p:cViewPr varScale="1">
        <p:scale>
          <a:sx n="69" d="100"/>
          <a:sy n="69" d="100"/>
        </p:scale>
        <p:origin x="70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gi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7.gi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7.gi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2022/10/23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2022/10/23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oleObject" Target="../embeddings/oleObject1.bin"/><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11.png"/><Relationship Id="rId5" Type="http://schemas.openxmlformats.org/officeDocument/2006/relationships/image" Target="../media/image10.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2.wmf"/><Relationship Id="rId5" Type="http://schemas.openxmlformats.org/officeDocument/2006/relationships/oleObject" Target="../embeddings/oleObject3.bin"/><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805415" y="3482431"/>
            <a:ext cx="5015856"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项目三</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力检测</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9" name="矩形 8"/>
          <p:cNvSpPr/>
          <p:nvPr/>
        </p:nvSpPr>
        <p:spPr>
          <a:xfrm>
            <a:off x="693419" y="167990"/>
            <a:ext cx="4202431" cy="451406"/>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电阻应变式传感器及其应用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592832"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电桥电路</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0" name="矩形 9"/>
          <p:cNvSpPr/>
          <p:nvPr/>
        </p:nvSpPr>
        <p:spPr>
          <a:xfrm>
            <a:off x="693418" y="2070844"/>
            <a:ext cx="7120545" cy="3416320"/>
          </a:xfrm>
          <a:prstGeom prst="rect">
            <a:avLst/>
          </a:prstGeom>
          <a:ln>
            <a:solidFill>
              <a:srgbClr val="92D050"/>
            </a:solidFill>
          </a:ln>
        </p:spPr>
        <p:txBody>
          <a:bodyPr wrap="square">
            <a:spAutoFit/>
          </a:bodyPr>
          <a:lstStyle/>
          <a:p>
            <a:pPr>
              <a:lnSpc>
                <a:spcPct val="150000"/>
              </a:lnSpc>
            </a:pP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smtClean="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）在实际使用中，当环境温度变化时还会引起应变片的阻值变化，对测量造成误差。</a:t>
            </a:r>
            <a:endParaRPr lang="en-US" altLang="zh-CN" sz="2400" b="1" dirty="0" smtClean="0">
              <a:latin typeface="Times New Roman" panose="02020603050405020304" pitchFamily="18" charset="0"/>
              <a:ea typeface="华文隶书" panose="02010800040101010101" pitchFamily="2" charset="-122"/>
              <a:cs typeface="Times New Roman" panose="02020603050405020304" pitchFamily="18" charset="0"/>
            </a:endParaRPr>
          </a:p>
          <a:p>
            <a:pPr>
              <a:lnSpc>
                <a:spcPct val="150000"/>
              </a:lnSpc>
            </a:pP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smtClean="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）差</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动全桥工作方式的灵敏度最高，差动半桥次之，单臂电桥灵敏度最低。采用全桥（或双臂半桥）还能实现温度变化的自动补偿。因此，一般采用差动全桥电路。 </a:t>
            </a:r>
          </a:p>
        </p:txBody>
      </p:sp>
      <p:sp>
        <p:nvSpPr>
          <p:cNvPr id="12" name="矩形 11"/>
          <p:cNvSpPr/>
          <p:nvPr/>
        </p:nvSpPr>
        <p:spPr>
          <a:xfrm>
            <a:off x="9052199" y="5660385"/>
            <a:ext cx="1826202"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5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电桥电路应用</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pic>
        <p:nvPicPr>
          <p:cNvPr id="16" name="Picture 10" descr="电子台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8147915" y="2070844"/>
            <a:ext cx="3634770" cy="3416320"/>
          </a:xfrm>
          <a:prstGeom prst="rect">
            <a:avLst/>
          </a:prstGeom>
          <a:noFill/>
          <a:ln>
            <a:solidFill>
              <a:srgbClr val="00CC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49061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938693"/>
            <a:ext cx="7162800" cy="4801314"/>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：了解</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电阻式、压电式等传感器</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的基本原理，</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掌握</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各类</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传感器在检测</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中的应用。</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：掌握</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电阻式、压电式等传感器</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的识别、选用和检测方法。</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：提高学生分析问题和解决问题的能力，培养学生沟通能力及团队协作精神</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endParaRPr>
          </a:p>
        </p:txBody>
      </p:sp>
      <p:sp>
        <p:nvSpPr>
          <p:cNvPr id="19" name="文本框 18"/>
          <p:cNvSpPr txBox="1"/>
          <p:nvPr/>
        </p:nvSpPr>
        <p:spPr>
          <a:xfrm>
            <a:off x="9451593" y="0"/>
            <a:ext cx="2579044" cy="40011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rPr>
              <a:t>项目一</a:t>
            </a:r>
            <a:r>
              <a:rPr lang="en-US" altLang="zh-CN" sz="2000" b="1" dirty="0" smtClean="0">
                <a:solidFill>
                  <a:srgbClr val="008B8F"/>
                </a:solidFill>
                <a:latin typeface="华文彩云" panose="02010800040101010101" pitchFamily="2" charset="-122"/>
                <a:ea typeface="华文彩云" panose="02010800040101010101" pitchFamily="2" charset="-122"/>
              </a:rPr>
              <a:t>  </a:t>
            </a:r>
            <a:r>
              <a:rPr lang="zh-CN" altLang="en-US" sz="2000" b="1" dirty="0" smtClean="0">
                <a:solidFill>
                  <a:srgbClr val="008B8F"/>
                </a:solidFill>
                <a:latin typeface="华文彩云" panose="02010800040101010101" pitchFamily="2" charset="-122"/>
                <a:ea typeface="华文彩云" panose="02010800040101010101" pitchFamily="2" charset="-122"/>
              </a:rPr>
              <a:t>力检测</a:t>
            </a:r>
            <a:endParaRPr lang="zh-CN" altLang="en-US" sz="2000" b="1" dirty="0">
              <a:solidFill>
                <a:srgbClr val="008B8F"/>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52782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695298"/>
            <a:ext cx="3893108"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测力传感器中的敏感元件</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103478" y="172654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3085040"/>
            <a:ext cx="7059162"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32443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3251254"/>
            <a:ext cx="418001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电阻应变式传感器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4504377"/>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46450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4661066"/>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压电式传感器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52782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695298"/>
            <a:ext cx="3893108"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测力传感器中的敏感元件</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103478" y="172654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3085040"/>
            <a:ext cx="7059162"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32443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3251254"/>
            <a:ext cx="418001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电阻应变式传感器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4504377"/>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46450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4661066"/>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压电式传感器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24" name="矩形 23"/>
          <p:cNvSpPr/>
          <p:nvPr/>
        </p:nvSpPr>
        <p:spPr>
          <a:xfrm>
            <a:off x="5225827" y="3035126"/>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638425" y="3238143"/>
            <a:ext cx="8124825" cy="707886"/>
          </a:xfrm>
          <a:prstGeom prst="rect">
            <a:avLst/>
          </a:prstGeom>
          <a:noFill/>
        </p:spPr>
        <p:txBody>
          <a:bodyPr wrap="square" rtlCol="0">
            <a:spAutoFit/>
          </a:bodyPr>
          <a:lstStyle/>
          <a:p>
            <a:r>
              <a:rPr lang="zh-CN" altLang="en-US" sz="4000" b="1" dirty="0">
                <a:solidFill>
                  <a:srgbClr val="008B8F"/>
                </a:solidFill>
                <a:latin typeface="华文行楷" panose="02010800040101010101" pitchFamily="2" charset="-122"/>
                <a:ea typeface="华文行楷" panose="02010800040101010101" pitchFamily="2" charset="-122"/>
              </a:rPr>
              <a:t>一</a:t>
            </a:r>
            <a:r>
              <a:rPr lang="zh-CN" altLang="en-US" sz="4000" b="1" dirty="0" smtClean="0">
                <a:solidFill>
                  <a:srgbClr val="008B8F"/>
                </a:solidFill>
                <a:latin typeface="华文行楷" panose="02010800040101010101" pitchFamily="2" charset="-122"/>
                <a:ea typeface="华文行楷" panose="02010800040101010101" pitchFamily="2" charset="-122"/>
              </a:rPr>
              <a:t>、电阻应变式传感器及其应用</a:t>
            </a:r>
            <a:endParaRPr lang="zh-CN" altLang="en-US" sz="40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5" name="矩形 4"/>
          <p:cNvSpPr/>
          <p:nvPr/>
        </p:nvSpPr>
        <p:spPr>
          <a:xfrm>
            <a:off x="693418" y="1779929"/>
            <a:ext cx="10869931" cy="861774"/>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根据实际应用，选择电阻应变式传感器电阻应变式传感器是将力的变化转换为应变片电阻值的变化，由于电阻值的变化范围很小，最常用的测量电路为电桥电路</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4202431" cy="451406"/>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电阻应变式传感器及其应用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592832"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电桥电路</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0" name="矩形 9"/>
          <p:cNvSpPr/>
          <p:nvPr/>
        </p:nvSpPr>
        <p:spPr>
          <a:xfrm>
            <a:off x="693418" y="2922625"/>
            <a:ext cx="6677200" cy="2862322"/>
          </a:xfrm>
          <a:prstGeom prst="rect">
            <a:avLst/>
          </a:prstGeom>
          <a:ln>
            <a:solidFill>
              <a:srgbClr val="92D050"/>
            </a:solidFill>
          </a:ln>
        </p:spPr>
        <p:txBody>
          <a:bodyPr wrap="square">
            <a:spAutoFit/>
          </a:bodyPr>
          <a:lstStyle/>
          <a:p>
            <a:pPr>
              <a:spcBef>
                <a:spcPct val="50000"/>
              </a:spcBef>
            </a:pPr>
            <a:r>
              <a:rPr lang="zh-CN" altLang="en-US" sz="2400" b="1" dirty="0" smtClean="0">
                <a:latin typeface="华文隶书" panose="02010800040101010101" pitchFamily="2" charset="-122"/>
                <a:ea typeface="华文隶书" panose="02010800040101010101" pitchFamily="2" charset="-122"/>
                <a:cs typeface="微软雅黑" panose="020B0503020204020204" charset="-122"/>
              </a:rPr>
              <a:t>电桥</a:t>
            </a:r>
            <a:r>
              <a:rPr lang="zh-CN" altLang="en-US" sz="2400" b="1" dirty="0">
                <a:latin typeface="华文隶书" panose="02010800040101010101" pitchFamily="2" charset="-122"/>
                <a:ea typeface="华文隶书" panose="02010800040101010101" pitchFamily="2" charset="-122"/>
                <a:cs typeface="微软雅黑" panose="020B0503020204020204" charset="-122"/>
              </a:rPr>
              <a:t>电路：如右</a:t>
            </a:r>
            <a:r>
              <a:rPr lang="zh-CN" altLang="en-US" sz="2400" b="1" dirty="0" smtClean="0">
                <a:latin typeface="华文隶书" panose="02010800040101010101" pitchFamily="2" charset="-122"/>
                <a:ea typeface="华文隶书" panose="02010800040101010101" pitchFamily="2" charset="-122"/>
                <a:cs typeface="微软雅黑" panose="020B0503020204020204" charset="-122"/>
              </a:rPr>
              <a:t>图</a:t>
            </a:r>
            <a:r>
              <a:rPr lang="en-US" altLang="zh-CN" sz="2400" b="1" dirty="0" smtClean="0">
                <a:latin typeface="华文隶书" panose="02010800040101010101" pitchFamily="2" charset="-122"/>
                <a:ea typeface="华文隶书" panose="02010800040101010101" pitchFamily="2" charset="-122"/>
                <a:cs typeface="微软雅黑" panose="020B0503020204020204" charset="-122"/>
              </a:rPr>
              <a:t>1</a:t>
            </a:r>
            <a:endParaRPr lang="zh-CN" altLang="en-US" sz="2400" b="1" dirty="0">
              <a:latin typeface="华文隶书" panose="02010800040101010101" pitchFamily="2" charset="-122"/>
              <a:ea typeface="华文隶书" panose="02010800040101010101" pitchFamily="2" charset="-122"/>
              <a:cs typeface="微软雅黑" panose="020B0503020204020204" charset="-122"/>
            </a:endParaRPr>
          </a:p>
          <a:p>
            <a:pPr>
              <a:spcBef>
                <a:spcPct val="50000"/>
              </a:spcBef>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当</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3</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 =R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4</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时，为等臂</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电桥；</a:t>
            </a:r>
            <a:endParaRPr lang="zh-CN" altLang="en-US" sz="2400" b="1" dirty="0">
              <a:latin typeface="Times New Roman" panose="02020603050405020304" pitchFamily="18" charset="0"/>
              <a:ea typeface="华文隶书" panose="02010800040101010101" pitchFamily="2" charset="-122"/>
              <a:cs typeface="Times New Roman" panose="02020603050405020304" pitchFamily="18" charset="0"/>
            </a:endParaRPr>
          </a:p>
          <a:p>
            <a:pPr>
              <a:spcBef>
                <a:spcPct val="50000"/>
              </a:spcBef>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当</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3</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 =</a:t>
            </a:r>
            <a:r>
              <a:rPr lang="en-US" altLang="zh-CN" sz="2400" b="1" dirty="0" smtClean="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smtClean="0">
                <a:latin typeface="Times New Roman" panose="02020603050405020304" pitchFamily="18" charset="0"/>
                <a:ea typeface="华文隶书" panose="02010800040101010101" pitchFamily="2" charset="-122"/>
                <a:cs typeface="Times New Roman" panose="02020603050405020304" pitchFamily="18" charset="0"/>
              </a:rPr>
              <a:t>4</a:t>
            </a:r>
            <a:r>
              <a:rPr lang="en-US" altLang="zh-CN" sz="2400" b="1" dirty="0" smtClean="0">
                <a:latin typeface="Times New Roman" panose="02020603050405020304" pitchFamily="18" charset="0"/>
                <a:ea typeface="华文隶书" panose="02010800040101010101" pitchFamily="2" charset="-122"/>
                <a:cs typeface="Times New Roman" panose="02020603050405020304" pitchFamily="18" charset="0"/>
              </a:rPr>
              <a:t>=R’</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时</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，为输出对称</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电桥；当</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3</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 =R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4</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时，为电源对称</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电桥；</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　　</a:t>
            </a:r>
          </a:p>
          <a:p>
            <a:pPr>
              <a:spcBef>
                <a:spcPct val="50000"/>
              </a:spcBef>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由分析可知：当</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4</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时，电桥平衡，输出电压</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U</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O</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=0</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p>
        </p:txBody>
      </p:sp>
      <p:pic>
        <p:nvPicPr>
          <p:cNvPr id="11" name="Picture 11" descr="3－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8270009" y="2922625"/>
            <a:ext cx="3022600" cy="2743910"/>
          </a:xfrm>
          <a:prstGeom prst="rect">
            <a:avLst/>
          </a:prstGeom>
          <a:noFill/>
          <a:ln>
            <a:solidFill>
              <a:srgbClr val="00CC00"/>
            </a:solidFill>
          </a:ln>
          <a:extLst>
            <a:ext uri="{909E8E84-426E-40DD-AFC4-6F175D3DCCD1}">
              <a14:hiddenFill xmlns:a14="http://schemas.microsoft.com/office/drawing/2010/main">
                <a:solidFill>
                  <a:srgbClr val="FFFFFF"/>
                </a:solidFill>
              </a14:hiddenFill>
            </a:ext>
          </a:extLst>
        </p:spPr>
      </p:pic>
      <p:sp>
        <p:nvSpPr>
          <p:cNvPr id="12" name="矩形 11"/>
          <p:cNvSpPr/>
          <p:nvPr/>
        </p:nvSpPr>
        <p:spPr>
          <a:xfrm>
            <a:off x="9137650" y="5806403"/>
            <a:ext cx="1585768"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1 </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电桥</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电路</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3"/>
          <a:stretch>
            <a:fillRect/>
          </a:stretch>
        </p:blipFill>
        <p:spPr>
          <a:xfrm>
            <a:off x="0" y="-8732"/>
            <a:ext cx="12192000" cy="6858000"/>
          </a:xfrm>
          <a:prstGeom prst="rect">
            <a:avLst/>
          </a:prstGeom>
        </p:spPr>
      </p:pic>
      <p:sp>
        <p:nvSpPr>
          <p:cNvPr id="9" name="矩形 8"/>
          <p:cNvSpPr/>
          <p:nvPr/>
        </p:nvSpPr>
        <p:spPr>
          <a:xfrm>
            <a:off x="693419" y="167990"/>
            <a:ext cx="4202431" cy="451406"/>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电阻应变式传感器及其应用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592832"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电桥电路</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0" name="矩形 9"/>
          <p:cNvSpPr/>
          <p:nvPr/>
        </p:nvSpPr>
        <p:spPr>
          <a:xfrm>
            <a:off x="693419" y="2070844"/>
            <a:ext cx="6898872" cy="2862322"/>
          </a:xfrm>
          <a:prstGeom prst="rect">
            <a:avLst/>
          </a:prstGeom>
          <a:ln>
            <a:solidFill>
              <a:srgbClr val="92D050"/>
            </a:solidFill>
          </a:ln>
        </p:spPr>
        <p:txBody>
          <a:bodyPr wrap="square">
            <a:spAutoFit/>
          </a:bodyPr>
          <a:lstStyle/>
          <a:p>
            <a:pPr>
              <a:lnSpc>
                <a:spcPct val="150000"/>
              </a:lnSpc>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单臂电桥：如右</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2400" b="1" dirty="0" smtClean="0">
                <a:latin typeface="Times New Roman" panose="02020603050405020304" pitchFamily="18" charset="0"/>
                <a:ea typeface="华文隶书" panose="02010800040101010101" pitchFamily="2" charset="-122"/>
                <a:cs typeface="Times New Roman" panose="02020603050405020304" pitchFamily="18" charset="0"/>
              </a:rPr>
              <a:t>2</a:t>
            </a:r>
            <a:endParaRPr lang="zh-CN" altLang="en-US" sz="2400" b="1" dirty="0">
              <a:latin typeface="Times New Roman" panose="02020603050405020304" pitchFamily="18" charset="0"/>
              <a:ea typeface="华文隶书" panose="02010800040101010101" pitchFamily="2" charset="-122"/>
              <a:cs typeface="Times New Roman" panose="02020603050405020304" pitchFamily="18" charset="0"/>
            </a:endParaRPr>
          </a:p>
          <a:p>
            <a:pPr>
              <a:lnSpc>
                <a:spcPct val="150000"/>
              </a:lnSpc>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　　</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为电阻应变片。起始时，应变片未承受应变，电桥平衡：</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4</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，此时</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U</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O</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=0</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p>
          <a:p>
            <a:pPr>
              <a:lnSpc>
                <a:spcPct val="150000"/>
              </a:lnSpc>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　　当应变片承受应变时，则</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增大为</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+ΔR</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，对于等臂电桥和输出对称电桥，此时的输出电压为： </a:t>
            </a:r>
          </a:p>
        </p:txBody>
      </p:sp>
      <p:sp>
        <p:nvSpPr>
          <p:cNvPr id="12" name="矩形 11"/>
          <p:cNvSpPr/>
          <p:nvPr/>
        </p:nvSpPr>
        <p:spPr>
          <a:xfrm>
            <a:off x="8846705" y="5018226"/>
            <a:ext cx="1585768"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2 </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单臂</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电桥</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pic>
        <p:nvPicPr>
          <p:cNvPr id="14" name="Picture 11" descr="3－1单"/>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8007639" y="2070844"/>
            <a:ext cx="3263900" cy="2862322"/>
          </a:xfrm>
          <a:prstGeom prst="rect">
            <a:avLst/>
          </a:prstGeom>
          <a:noFill/>
          <a:ln>
            <a:solidFill>
              <a:srgbClr val="00CC00"/>
            </a:solidFill>
          </a:ln>
          <a:extLst>
            <a:ext uri="{909E8E84-426E-40DD-AFC4-6F175D3DCCD1}">
              <a14:hiddenFill xmlns:a14="http://schemas.microsoft.com/office/drawing/2010/main">
                <a:solidFill>
                  <a:srgbClr val="FFFFFF"/>
                </a:solidFill>
              </a14:hiddenFill>
            </a:ext>
          </a:extLst>
        </p:spPr>
      </p:pic>
      <p:graphicFrame>
        <p:nvGraphicFramePr>
          <p:cNvPr id="15" name="Object 12" descr="10%"/>
          <p:cNvGraphicFramePr>
            <a:graphicFrameLocks noChangeAspect="1"/>
          </p:cNvGraphicFramePr>
          <p:nvPr>
            <p:extLst>
              <p:ext uri="{D42A27DB-BD31-4B8C-83A1-F6EECF244321}">
                <p14:modId xmlns:p14="http://schemas.microsoft.com/office/powerpoint/2010/main" val="1477068028"/>
              </p:ext>
            </p:extLst>
          </p:nvPr>
        </p:nvGraphicFramePr>
        <p:xfrm>
          <a:off x="3099073" y="5187503"/>
          <a:ext cx="2087563" cy="635000"/>
        </p:xfrm>
        <a:graphic>
          <a:graphicData uri="http://schemas.openxmlformats.org/presentationml/2006/ole">
            <mc:AlternateContent xmlns:mc="http://schemas.openxmlformats.org/markup-compatibility/2006">
              <mc:Choice xmlns:v="urn:schemas-microsoft-com:vml" Requires="v">
                <p:oleObj spid="_x0000_s1033" name="公式" r:id="rId5" imgW="1282700" imgH="393700" progId="Equation.3">
                  <p:embed/>
                </p:oleObj>
              </mc:Choice>
              <mc:Fallback>
                <p:oleObj name="公式" r:id="rId5" imgW="1282700" imgH="393700" progId="Equation.3">
                  <p:embed/>
                  <p:pic>
                    <p:nvPicPr>
                      <p:cNvPr id="4098" name="Object 12" descr="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9073" y="5187503"/>
                        <a:ext cx="2087563" cy="635000"/>
                      </a:xfrm>
                      <a:prstGeom prst="rect">
                        <a:avLst/>
                      </a:prstGeom>
                      <a:pattFill prst="pct10">
                        <a:fgClr>
                          <a:srgbClr val="A50021"/>
                        </a:fgClr>
                        <a:bgClr>
                          <a:srgbClr val="FFFFFF"/>
                        </a:bgClr>
                      </a:pattFill>
                      <a:ln w="9525">
                        <a:solidFill>
                          <a:srgbClr val="00CC00"/>
                        </a:solidFill>
                        <a:miter lim="800000"/>
                        <a:headEnd/>
                        <a:tailEnd/>
                      </a:ln>
                    </p:spPr>
                  </p:pic>
                </p:oleObj>
              </mc:Fallback>
            </mc:AlternateContent>
          </a:graphicData>
        </a:graphic>
      </p:graphicFrame>
    </p:spTree>
    <p:extLst>
      <p:ext uri="{BB962C8B-B14F-4D97-AF65-F5344CB8AC3E}">
        <p14:creationId xmlns:p14="http://schemas.microsoft.com/office/powerpoint/2010/main" val="19600725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3"/>
          <a:stretch>
            <a:fillRect/>
          </a:stretch>
        </p:blipFill>
        <p:spPr>
          <a:xfrm>
            <a:off x="0" y="-8732"/>
            <a:ext cx="12192000" cy="6858000"/>
          </a:xfrm>
          <a:prstGeom prst="rect">
            <a:avLst/>
          </a:prstGeom>
        </p:spPr>
      </p:pic>
      <p:sp>
        <p:nvSpPr>
          <p:cNvPr id="9" name="矩形 8"/>
          <p:cNvSpPr/>
          <p:nvPr/>
        </p:nvSpPr>
        <p:spPr>
          <a:xfrm>
            <a:off x="693419" y="167990"/>
            <a:ext cx="4202431" cy="451406"/>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电阻应变式传感器及其应用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592832"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电桥电路</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0" name="矩形 9"/>
          <p:cNvSpPr/>
          <p:nvPr/>
        </p:nvSpPr>
        <p:spPr>
          <a:xfrm>
            <a:off x="693418" y="2070844"/>
            <a:ext cx="7120545" cy="2862322"/>
          </a:xfrm>
          <a:prstGeom prst="rect">
            <a:avLst/>
          </a:prstGeom>
          <a:ln>
            <a:solidFill>
              <a:srgbClr val="92D050"/>
            </a:solidFill>
          </a:ln>
        </p:spPr>
        <p:txBody>
          <a:bodyPr wrap="square">
            <a:spAutoFit/>
          </a:bodyPr>
          <a:lstStyle/>
          <a:p>
            <a:pPr>
              <a:lnSpc>
                <a:spcPct val="150000"/>
              </a:lnSpc>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双臂电桥（差动半桥）</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en-US" altLang="zh-CN" sz="2400" b="1" dirty="0" smtClean="0">
              <a:latin typeface="Times New Roman" panose="02020603050405020304" pitchFamily="18" charset="0"/>
              <a:ea typeface="华文隶书" panose="02010800040101010101" pitchFamily="2" charset="-122"/>
              <a:cs typeface="Times New Roman" panose="02020603050405020304" pitchFamily="18" charset="0"/>
            </a:endParaRPr>
          </a:p>
          <a:p>
            <a:pPr>
              <a:lnSpc>
                <a:spcPct val="150000"/>
              </a:lnSpc>
            </a:pP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电阻</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为应变片，</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4</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为固定电阻</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en-US" altLang="zh-CN" sz="2400" b="1" dirty="0" smtClean="0">
              <a:latin typeface="Times New Roman" panose="02020603050405020304" pitchFamily="18" charset="0"/>
              <a:ea typeface="华文隶书" panose="02010800040101010101" pitchFamily="2" charset="-122"/>
              <a:cs typeface="Times New Roman" panose="02020603050405020304" pitchFamily="18" charset="0"/>
            </a:endParaRPr>
          </a:p>
          <a:p>
            <a:pPr>
              <a:lnSpc>
                <a:spcPct val="150000"/>
              </a:lnSpc>
            </a:pP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当</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应变片承受应变时，</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增大为</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+ΔR</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，同时</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减小为</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ΔR</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，此时</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的输出电压为单臂工作时的两倍</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en-US" altLang="zh-CN" sz="2400" b="1" dirty="0" smtClean="0">
              <a:latin typeface="Times New Roman" panose="02020603050405020304" pitchFamily="18" charset="0"/>
              <a:ea typeface="华文隶书" panose="02010800040101010101" pitchFamily="2" charset="-122"/>
              <a:cs typeface="Times New Roman" panose="02020603050405020304" pitchFamily="18" charset="0"/>
            </a:endParaRPr>
          </a:p>
          <a:p>
            <a:pPr>
              <a:lnSpc>
                <a:spcPct val="150000"/>
              </a:lnSpc>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此时的输出电压为：</a:t>
            </a:r>
          </a:p>
        </p:txBody>
      </p:sp>
      <p:sp>
        <p:nvSpPr>
          <p:cNvPr id="12" name="矩形 11"/>
          <p:cNvSpPr/>
          <p:nvPr/>
        </p:nvSpPr>
        <p:spPr>
          <a:xfrm>
            <a:off x="8786381" y="5066115"/>
            <a:ext cx="1585768"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3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差动电桥</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graphicFrame>
        <p:nvGraphicFramePr>
          <p:cNvPr id="11" name="Object 12" descr="10%"/>
          <p:cNvGraphicFramePr>
            <a:graphicFrameLocks noChangeAspect="1"/>
          </p:cNvGraphicFramePr>
          <p:nvPr>
            <p:extLst>
              <p:ext uri="{D42A27DB-BD31-4B8C-83A1-F6EECF244321}">
                <p14:modId xmlns:p14="http://schemas.microsoft.com/office/powerpoint/2010/main" val="1475055851"/>
              </p:ext>
            </p:extLst>
          </p:nvPr>
        </p:nvGraphicFramePr>
        <p:xfrm>
          <a:off x="3088465" y="5050657"/>
          <a:ext cx="2330450" cy="708025"/>
        </p:xfrm>
        <a:graphic>
          <a:graphicData uri="http://schemas.openxmlformats.org/presentationml/2006/ole">
            <mc:AlternateContent xmlns:mc="http://schemas.openxmlformats.org/markup-compatibility/2006">
              <mc:Choice xmlns:v="urn:schemas-microsoft-com:vml" Requires="v">
                <p:oleObj spid="_x0000_s2055" name="公式" r:id="rId4" imgW="1282700" imgH="393700" progId="Equation.3">
                  <p:embed/>
                </p:oleObj>
              </mc:Choice>
              <mc:Fallback>
                <p:oleObj name="公式" r:id="rId4" imgW="1282700" imgH="393700" progId="Equation.3">
                  <p:embed/>
                  <p:pic>
                    <p:nvPicPr>
                      <p:cNvPr id="5122" name="Object 12" descr="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8465" y="5050657"/>
                        <a:ext cx="2330450" cy="708025"/>
                      </a:xfrm>
                      <a:prstGeom prst="rect">
                        <a:avLst/>
                      </a:prstGeom>
                      <a:pattFill prst="pct10">
                        <a:fgClr>
                          <a:srgbClr val="A50021"/>
                        </a:fgClr>
                        <a:bgClr>
                          <a:srgbClr val="FFFFFF"/>
                        </a:bgClr>
                      </a:pattFill>
                      <a:ln w="9525">
                        <a:solidFill>
                          <a:srgbClr val="00CC00"/>
                        </a:solidFill>
                        <a:miter lim="800000"/>
                        <a:headEnd/>
                        <a:tailEnd/>
                      </a:ln>
                    </p:spPr>
                  </p:pic>
                </p:oleObj>
              </mc:Fallback>
            </mc:AlternateContent>
          </a:graphicData>
        </a:graphic>
      </p:graphicFrame>
      <p:pic>
        <p:nvPicPr>
          <p:cNvPr id="16" name="Picture 11" descr="差动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8007640" y="2070843"/>
            <a:ext cx="3143250" cy="2847521"/>
          </a:xfrm>
          <a:prstGeom prst="rect">
            <a:avLst/>
          </a:prstGeom>
          <a:noFill/>
          <a:ln>
            <a:solidFill>
              <a:srgbClr val="00CC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63773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3"/>
          <a:stretch>
            <a:fillRect/>
          </a:stretch>
        </p:blipFill>
        <p:spPr>
          <a:xfrm>
            <a:off x="0" y="-8732"/>
            <a:ext cx="12192000" cy="6858000"/>
          </a:xfrm>
          <a:prstGeom prst="rect">
            <a:avLst/>
          </a:prstGeom>
        </p:spPr>
      </p:pic>
      <p:sp>
        <p:nvSpPr>
          <p:cNvPr id="9" name="矩形 8"/>
          <p:cNvSpPr/>
          <p:nvPr/>
        </p:nvSpPr>
        <p:spPr>
          <a:xfrm>
            <a:off x="693419" y="167990"/>
            <a:ext cx="4202431" cy="451406"/>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电阻应变式传感器及其应用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592832"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电桥电路</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0" name="矩形 9"/>
          <p:cNvSpPr/>
          <p:nvPr/>
        </p:nvSpPr>
        <p:spPr>
          <a:xfrm>
            <a:off x="693418" y="2070844"/>
            <a:ext cx="7120545" cy="2862322"/>
          </a:xfrm>
          <a:prstGeom prst="rect">
            <a:avLst/>
          </a:prstGeom>
          <a:ln>
            <a:solidFill>
              <a:srgbClr val="92D050"/>
            </a:solidFill>
          </a:ln>
        </p:spPr>
        <p:txBody>
          <a:bodyPr wrap="square">
            <a:spAutoFit/>
          </a:bodyPr>
          <a:lstStyle/>
          <a:p>
            <a:pPr>
              <a:lnSpc>
                <a:spcPct val="150000"/>
              </a:lnSpc>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差动全桥：</a:t>
            </a:r>
          </a:p>
          <a:p>
            <a:pPr>
              <a:lnSpc>
                <a:spcPct val="150000"/>
              </a:lnSpc>
            </a:pP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电阻</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4</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均为应变片。当应变片承受应变时，则</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和</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4</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增大</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ΔR</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和</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R</a:t>
            </a:r>
            <a:r>
              <a:rPr lang="en-US" altLang="zh-CN" sz="2400" b="1" baseline="-25000" dirty="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减小</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rPr>
              <a:t>ΔR</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，此时的输出电压为单臂工作时的四倍。</a:t>
            </a:r>
          </a:p>
          <a:p>
            <a:pPr>
              <a:lnSpc>
                <a:spcPct val="150000"/>
              </a:lnSpc>
            </a:pP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rPr>
              <a:t>此时</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rPr>
              <a:t>的输出电压为：</a:t>
            </a:r>
          </a:p>
        </p:txBody>
      </p:sp>
      <p:sp>
        <p:nvSpPr>
          <p:cNvPr id="12" name="矩形 11"/>
          <p:cNvSpPr/>
          <p:nvPr/>
        </p:nvSpPr>
        <p:spPr>
          <a:xfrm>
            <a:off x="9021907" y="5066115"/>
            <a:ext cx="1585768"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4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差动电桥</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pic>
        <p:nvPicPr>
          <p:cNvPr id="14" name="Picture 11" descr="3－15全桥"/>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8316191" y="2070844"/>
            <a:ext cx="2997200" cy="2862322"/>
          </a:xfrm>
          <a:prstGeom prst="rect">
            <a:avLst/>
          </a:prstGeom>
          <a:noFill/>
          <a:ln>
            <a:solidFill>
              <a:srgbClr val="00CC00"/>
            </a:solidFill>
          </a:ln>
          <a:extLst>
            <a:ext uri="{909E8E84-426E-40DD-AFC4-6F175D3DCCD1}">
              <a14:hiddenFill xmlns:a14="http://schemas.microsoft.com/office/drawing/2010/main">
                <a:solidFill>
                  <a:srgbClr val="FFFFFF"/>
                </a:solidFill>
              </a14:hiddenFill>
            </a:ext>
          </a:extLst>
        </p:spPr>
      </p:pic>
      <p:graphicFrame>
        <p:nvGraphicFramePr>
          <p:cNvPr id="15" name="Object 12" descr="10%"/>
          <p:cNvGraphicFramePr>
            <a:graphicFrameLocks noChangeAspect="1"/>
          </p:cNvGraphicFramePr>
          <p:nvPr>
            <p:extLst>
              <p:ext uri="{D42A27DB-BD31-4B8C-83A1-F6EECF244321}">
                <p14:modId xmlns:p14="http://schemas.microsoft.com/office/powerpoint/2010/main" val="3009832108"/>
              </p:ext>
            </p:extLst>
          </p:nvPr>
        </p:nvGraphicFramePr>
        <p:xfrm>
          <a:off x="3117040" y="5167516"/>
          <a:ext cx="2273300" cy="746125"/>
        </p:xfrm>
        <a:graphic>
          <a:graphicData uri="http://schemas.openxmlformats.org/presentationml/2006/ole">
            <mc:AlternateContent xmlns:mc="http://schemas.openxmlformats.org/markup-compatibility/2006">
              <mc:Choice xmlns:v="urn:schemas-microsoft-com:vml" Requires="v">
                <p:oleObj spid="_x0000_s3078" name="公式" r:id="rId5" imgW="1193800" imgH="393700" progId="Equation.3">
                  <p:embed/>
                </p:oleObj>
              </mc:Choice>
              <mc:Fallback>
                <p:oleObj name="公式" r:id="rId5" imgW="1193800" imgH="393700" progId="Equation.3">
                  <p:embed/>
                  <p:pic>
                    <p:nvPicPr>
                      <p:cNvPr id="6146" name="Object 12" descr="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17040" y="5167516"/>
                        <a:ext cx="2273300" cy="746125"/>
                      </a:xfrm>
                      <a:prstGeom prst="rect">
                        <a:avLst/>
                      </a:prstGeom>
                      <a:pattFill prst="pct10">
                        <a:fgClr>
                          <a:srgbClr val="A50021"/>
                        </a:fgClr>
                        <a:bgClr>
                          <a:srgbClr val="FFFFFF"/>
                        </a:bgClr>
                      </a:pattFill>
                      <a:ln w="9525">
                        <a:solidFill>
                          <a:srgbClr val="00CC00"/>
                        </a:solidFill>
                        <a:miter lim="800000"/>
                        <a:headEnd/>
                        <a:tailEnd/>
                      </a:ln>
                    </p:spPr>
                  </p:pic>
                </p:oleObj>
              </mc:Fallback>
            </mc:AlternateContent>
          </a:graphicData>
        </a:graphic>
      </p:graphicFrame>
    </p:spTree>
    <p:extLst>
      <p:ext uri="{BB962C8B-B14F-4D97-AF65-F5344CB8AC3E}">
        <p14:creationId xmlns:p14="http://schemas.microsoft.com/office/powerpoint/2010/main" val="38901713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569</Words>
  <Application>Microsoft Office PowerPoint</Application>
  <PresentationFormat>宽屏</PresentationFormat>
  <Paragraphs>57</Paragraphs>
  <Slides>11</Slides>
  <Notes>0</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2</vt:i4>
      </vt:variant>
      <vt:variant>
        <vt:lpstr>幻灯片标题</vt:lpstr>
      </vt:variant>
      <vt:variant>
        <vt:i4>11</vt:i4>
      </vt:variant>
    </vt:vector>
  </HeadingPairs>
  <TitlesOfParts>
    <vt:vector size="24" baseType="lpstr">
      <vt:lpstr>等线</vt:lpstr>
      <vt:lpstr>等线 Light</vt:lpstr>
      <vt:lpstr>华文彩云</vt:lpstr>
      <vt:lpstr>华文行楷</vt:lpstr>
      <vt:lpstr>华文隶书</vt:lpstr>
      <vt:lpstr>宋体</vt:lpstr>
      <vt:lpstr>微软雅黑</vt:lpstr>
      <vt:lpstr>Arial</vt:lpstr>
      <vt:lpstr>Calibri</vt:lpstr>
      <vt:lpstr>Times New Roman</vt:lpstr>
      <vt:lpstr>Office 主题​​</vt:lpstr>
      <vt:lpstr>公式</vt:lpstr>
      <vt:lpstr>Microsoft 公式 3.0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yang</cp:lastModifiedBy>
  <cp:revision>422</cp:revision>
  <dcterms:created xsi:type="dcterms:W3CDTF">2021-03-19T16:08:00Z</dcterms:created>
  <dcterms:modified xsi:type="dcterms:W3CDTF">2022-10-23T12:52:41Z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2052-11.1.0.11365</vt:lpwstr>
  </property>
</Properties>
</file>