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405" r:id="rId3"/>
    <p:sldId id="437" r:id="rId4"/>
    <p:sldId id="507" r:id="rId5"/>
    <p:sldId id="436" r:id="rId6"/>
    <p:sldId id="427" r:id="rId7"/>
    <p:sldId id="491" r:id="rId8"/>
    <p:sldId id="508" r:id="rId9"/>
    <p:sldId id="509" r:id="rId10"/>
    <p:sldId id="510" r:id="rId11"/>
    <p:sldId id="511" r:id="rId12"/>
    <p:sldId id="512" r:id="rId13"/>
    <p:sldId id="513" r:id="rId14"/>
    <p:sldId id="514" r:id="rId15"/>
    <p:sldId id="515" r:id="rId16"/>
    <p:sldId id="516" r:id="rId17"/>
    <p:sldId id="34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A2A"/>
    <a:srgbClr val="008B8F"/>
    <a:srgbClr val="048A90"/>
    <a:srgbClr val="00A0A2"/>
    <a:srgbClr val="E6E9E9"/>
    <a:srgbClr val="4C99CB"/>
    <a:srgbClr val="009EA0"/>
    <a:srgbClr val="183B52"/>
    <a:srgbClr val="3786BC"/>
    <a:srgbClr val="00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15A2E-EEE5-44D4-A416-F7DCE8504A6D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5126-3523-486A-A835-18C36D373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C4B4-8F8F-48B7-9852-CA3FC0568717}" type="datetimeFigureOut">
              <a:rPr lang="zh-CN" altLang="en-US" smtClean="0"/>
              <a:t>2022/12/5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59E3-3D21-4C12-9057-C9ABAB3A68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../../%20(G:)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file:///E:\chl\&#30005;&#23376;&#31038;&#25945;&#26448;\&#33258;&#21160;&#26816;&#27979;&#19982;&#36716;&#25442;&#25216;&#26415;\&#30005;&#23376;&#31038;&#30340;&#23450;&#31295;\6t28.tif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%20(G:)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Documents%20and%20Settings\chl\My%20Documents\6t27.tif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223524" y="3468576"/>
            <a:ext cx="6724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项目七</a:t>
            </a:r>
            <a:r>
              <a:rPr lang="en-US" altLang="zh-CN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</a:t>
            </a:r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传感器的综合应用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005"/>
            <a:ext cx="12192000" cy="2752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8622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446212" y="2066002"/>
            <a:ext cx="9388042" cy="8331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散射型价格便宜，安装最为方便，只要不是全黑的物体均能产生漫反射，它的检测距离与被测物的黑度有关，一般较小，只有几百毫米。</a:t>
            </a: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446213" y="3324568"/>
            <a:ext cx="9388041" cy="8331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>
                <a:latin typeface="华文隶书" panose="02010800040101010101" pitchFamily="2" charset="-122"/>
                <a:ea typeface="华文隶书" panose="02010800040101010101" pitchFamily="2" charset="-122"/>
              </a:defRPr>
            </a:lvl1pPr>
          </a:lstStyle>
          <a:p>
            <a:r>
              <a:rPr lang="zh-CN" altLang="en-US" dirty="0"/>
              <a:t>反射型光电开关安装时，需要调整反射镜的角度以取得最佳的反射效果，反射镜反射型光电开关的检测距离一般可达几米。  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449388" y="4583134"/>
            <a:ext cx="9384866" cy="8331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>
                <a:latin typeface="华文隶书" panose="02010800040101010101" pitchFamily="2" charset="-122"/>
                <a:ea typeface="华文隶书" panose="02010800040101010101" pitchFamily="2" charset="-122"/>
              </a:defRPr>
            </a:lvl1pPr>
          </a:lstStyle>
          <a:p>
            <a:r>
              <a:rPr lang="zh-CN" altLang="en-US" dirty="0"/>
              <a:t>遮断型光电开关的反射器和接收器分开相对安放，轴线严格对准。不会产生误动作，但安装复杂，价格较贵，检测距离可达十几米。 </a:t>
            </a:r>
          </a:p>
        </p:txBody>
      </p:sp>
    </p:spTree>
    <p:extLst>
      <p:ext uri="{BB962C8B-B14F-4D97-AF65-F5344CB8AC3E}">
        <p14:creationId xmlns:p14="http://schemas.microsoft.com/office/powerpoint/2010/main" val="10796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7098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07931" y="5927373"/>
            <a:ext cx="3064019" cy="503237"/>
          </a:xfrm>
          <a:prstGeom prst="rect">
            <a:avLst/>
          </a:prstGeom>
          <a:noFill/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散射型光电开关检测物料 </a:t>
            </a:r>
          </a:p>
        </p:txBody>
      </p:sp>
      <p:pic>
        <p:nvPicPr>
          <p:cNvPr id="15" name="Picture 9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4904" y="2138660"/>
            <a:ext cx="4410075" cy="3629025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717965" y="2127547"/>
            <a:ext cx="3789940" cy="3640138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marL="0" algn="just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dirty="0"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（</a:t>
            </a:r>
            <a:r>
              <a:rPr lang="en-US" altLang="zh-CN" sz="2400" dirty="0"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1</a:t>
            </a:r>
            <a:r>
              <a:rPr lang="zh-CN" altLang="en-US" sz="2400" dirty="0"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）散射型光电开关检测物料</a:t>
            </a:r>
          </a:p>
          <a:p>
            <a:pPr marL="0" algn="just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dirty="0"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     如图所示。用散射型光电开关，再配亮通光控电路，就能实现检测目的。 </a:t>
            </a:r>
          </a:p>
        </p:txBody>
      </p:sp>
    </p:spTree>
    <p:extLst>
      <p:ext uri="{BB962C8B-B14F-4D97-AF65-F5344CB8AC3E}">
        <p14:creationId xmlns:p14="http://schemas.microsoft.com/office/powerpoint/2010/main" val="6924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69599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536873" y="5386426"/>
            <a:ext cx="3421351" cy="431800"/>
          </a:xfrm>
          <a:prstGeom prst="rect">
            <a:avLst/>
          </a:prstGeom>
          <a:noFill/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反射镜反射型光电开关检测物料 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34983" y="2195188"/>
            <a:ext cx="6095307" cy="2932620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）反射</a:t>
            </a:r>
            <a:r>
              <a:rPr lang="zh-CN" altLang="en-US" sz="28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镜反射型光电开关检测</a:t>
            </a:r>
            <a:r>
              <a:rPr lang="zh-CN" altLang="en-US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物料</a:t>
            </a:r>
            <a:endParaRPr lang="en-US" altLang="zh-CN" sz="2800" dirty="0" smtClean="0">
              <a:effectLst/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marL="0" indent="457200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 反射镜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一般使用偏光三角棱镜，将光源发出的光转变成波动方向严格一致的偏振光反射回去。光敏元件表面覆盖一层偏光透镜，使它只接收反射镜反射回来的偏振光，而不响应表面光亮物体反射的各种非偏振光。</a:t>
            </a:r>
          </a:p>
        </p:txBody>
      </p:sp>
      <p:pic>
        <p:nvPicPr>
          <p:cNvPr id="14" name="Picture 10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90630" y="2168708"/>
            <a:ext cx="4286250" cy="2959100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16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77912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757555" y="5428213"/>
            <a:ext cx="3429000" cy="431800"/>
          </a:xfrm>
          <a:prstGeom prst="rect">
            <a:avLst/>
          </a:prstGeom>
          <a:noFill/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>
                <a:latin typeface="Arial" panose="020B0604020202020204" pitchFamily="34" charset="0"/>
              </a:rPr>
              <a:t>产品计数装置原理图 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040248" y="2186538"/>
            <a:ext cx="5098472" cy="2709863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ea typeface="宋体" panose="02010600030101010101" pitchFamily="2" charset="-122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 smtClean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）遮断</a:t>
            </a:r>
            <a:r>
              <a:rPr lang="zh-CN" altLang="en-US" sz="28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型光电开关检测物料</a:t>
            </a:r>
          </a:p>
          <a:p>
            <a:pPr marL="0" indent="0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           反射器和接收器分开相对安放，轴线严格对准。当有物体在两者中间通过时，光束被遮挡，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不通，导致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截止，输出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为高电平；当被测物体离开时，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导通，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也导通，输出</a:t>
            </a:r>
            <a:r>
              <a:rPr lang="en-US" altLang="zh-CN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400" dirty="0">
                <a:effectLst/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为低电平。</a:t>
            </a:r>
          </a:p>
        </p:txBody>
      </p:sp>
      <p:pic>
        <p:nvPicPr>
          <p:cNvPr id="16" name="Picture 10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5617" y="2186538"/>
            <a:ext cx="3952875" cy="2709863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85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848399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磁性开关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及应用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804255" y="1964494"/>
            <a:ext cx="4637187" cy="278537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 磁性开关是一种非接触式位置检测开关，是通过磁铁来感应的，这个“磁”就是磁铁，开关就是干簧管。干簧管是干式舌簧管的简称，是一种有触点的无源电子开关元件，具有结构简单，体积小巧、便于控制等优点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201135" y="4096260"/>
            <a:ext cx="4608512" cy="642000"/>
          </a:xfrm>
          <a:prstGeom prst="rect">
            <a:avLst/>
          </a:prstGeom>
          <a:noFill/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磁性开关的外形和符号图</a:t>
            </a:r>
          </a:p>
          <a:p>
            <a:pPr algn="ctr"/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）外形图                         （</a:t>
            </a:r>
            <a:r>
              <a:rPr lang="en-US" altLang="zh-CN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）符号 </a:t>
            </a:r>
          </a:p>
        </p:txBody>
      </p:sp>
      <p:pic>
        <p:nvPicPr>
          <p:cNvPr id="17" name="Picture 9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9805" y="2075332"/>
            <a:ext cx="5231172" cy="1744662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1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8622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磁性开关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及应用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804255" y="1964494"/>
            <a:ext cx="4637187" cy="316625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在自动生产线中，大量使用各类气缸，磁性开关通常用于气缸的位置检测。在气缸活塞或活塞杆上安装磁环，在气缸缸外的两端（根据实际伸出和缩回的距离要求调整）各安装一个磁性开关，就可以用这两个磁性开关检测气缸运动的两个极限位置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了。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940642" y="5292149"/>
            <a:ext cx="3796631" cy="402070"/>
          </a:xfrm>
          <a:prstGeom prst="rect">
            <a:avLst/>
          </a:prstGeom>
          <a:noFill/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磁性开关用于气缸位置检测示意图</a:t>
            </a:r>
          </a:p>
        </p:txBody>
      </p:sp>
      <p:pic>
        <p:nvPicPr>
          <p:cNvPr id="11" name="Picture 9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6154" y="2008909"/>
            <a:ext cx="5838714" cy="3121836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10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79298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2.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磁性开关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及应用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956655" y="2262710"/>
            <a:ext cx="9628218" cy="2089033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  <a:spcBef>
                <a:spcPts val="600"/>
              </a:spcBef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磁性开关连接时，为了防止接线接反，而损坏磁性开关，通常在使用时串联限流电阻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和保护二极管</a:t>
            </a:r>
            <a:r>
              <a:rPr lang="en-US" altLang="zh-CN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 </a:t>
            </a:r>
          </a:p>
          <a:p>
            <a:pPr algn="just">
              <a:lnSpc>
                <a:spcPts val="3000"/>
              </a:lnSpc>
              <a:spcBef>
                <a:spcPts val="600"/>
              </a:spcBef>
            </a:pP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 在</a:t>
            </a:r>
            <a:r>
              <a:rPr lang="zh-CN" altLang="en-US" sz="2400" dirty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气缸上安装磁性开关时，先把磁性开关安装在气缸上。位置的调整方法是松开磁性开关的紧定螺钉，让磁性开关在气缸的滑轨里滑动，到达所需要的指定位置后，再旋紧紧定螺钉即可</a:t>
            </a:r>
            <a:r>
              <a:rPr lang="zh-CN" altLang="en-US" sz="2400" dirty="0" smtClean="0"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415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结束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2232" cy="6869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68"/>
          <a:stretch>
            <a:fillRect/>
          </a:stretch>
        </p:blipFill>
        <p:spPr>
          <a:xfrm>
            <a:off x="0" y="0"/>
            <a:ext cx="358832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8156" y="190247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33" name="矩形 32"/>
          <p:cNvSpPr/>
          <p:nvPr/>
        </p:nvSpPr>
        <p:spPr>
          <a:xfrm>
            <a:off x="5974097" y="4051050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4" name="矩形 3"/>
          <p:cNvSpPr/>
          <p:nvPr/>
        </p:nvSpPr>
        <p:spPr>
          <a:xfrm>
            <a:off x="4336473" y="800143"/>
            <a:ext cx="7162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学习目标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知识目标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：掌握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各类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传感器在生产中的综合应用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技能目标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掌握各类传感器识别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、选用和检测方法。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素质目标</a:t>
            </a:r>
            <a:r>
              <a:rPr lang="zh-CN" altLang="en-US" sz="2800" kern="100" dirty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：提高学生分析问题和解决问题的能力，培养学生沟通能力及团队协作精神</a:t>
            </a:r>
            <a:r>
              <a:rPr lang="zh-CN" altLang="en-US" sz="2800" kern="1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kern="100" dirty="0">
              <a:latin typeface="华文隶书" panose="02010800040101010101" pitchFamily="2" charset="-122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51593" y="0"/>
            <a:ext cx="2579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项目六</a:t>
            </a:r>
            <a:r>
              <a:rPr lang="en-US" altLang="zh-CN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2000" b="1" dirty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液位</a:t>
            </a:r>
            <a:r>
              <a:rPr lang="zh-CN" altLang="en-US" sz="2000" b="1" dirty="0" smtClean="0">
                <a:solidFill>
                  <a:srgbClr val="008B8F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检测</a:t>
            </a:r>
            <a:endParaRPr lang="zh-CN" altLang="en-US" sz="2000" b="1" dirty="0">
              <a:solidFill>
                <a:srgbClr val="008B8F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42619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933058" y="2180205"/>
            <a:ext cx="483767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传感器在自动化生产线中的应用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26383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901934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968478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050821" y="4217610"/>
            <a:ext cx="4180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传感器在流程制造中的应用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525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42619" y="2012729"/>
            <a:ext cx="6987595" cy="908330"/>
            <a:chOff x="-2084598" y="2234120"/>
            <a:chExt cx="8036634" cy="690823"/>
          </a:xfrm>
        </p:grpSpPr>
        <p:pic>
          <p:nvPicPr>
            <p:cNvPr id="8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曲线"/>
            <p:cNvSpPr/>
            <p:nvPr/>
          </p:nvSpPr>
          <p:spPr bwMode="auto">
            <a:xfrm>
              <a:off x="-1443996" y="2234120"/>
              <a:ext cx="1804781" cy="619125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933058" y="2180205"/>
            <a:ext cx="483767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传感器在自动化生产线中的应用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26383" y="2211447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</a:p>
        </p:txBody>
      </p:sp>
      <p:sp>
        <p:nvSpPr>
          <p:cNvPr id="175" name="矩形 174"/>
          <p:cNvSpPr/>
          <p:nvPr/>
        </p:nvSpPr>
        <p:spPr>
          <a:xfrm>
            <a:off x="5821697" y="39632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901934" y="4061792"/>
            <a:ext cx="7059162" cy="806762"/>
            <a:chOff x="-2084598" y="2232162"/>
            <a:chExt cx="8036634" cy="692781"/>
          </a:xfrm>
        </p:grpSpPr>
        <p:pic>
          <p:nvPicPr>
            <p:cNvPr id="30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20611" y="2239835"/>
              <a:ext cx="7972647" cy="92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" descr="9686622211428892416255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" r="7205" b="57680"/>
            <a:stretch>
              <a:fillRect/>
            </a:stretch>
          </p:blipFill>
          <p:spPr bwMode="auto">
            <a:xfrm rot="10800000">
              <a:off x="-2084598" y="2833165"/>
              <a:ext cx="7968224" cy="9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曲线"/>
            <p:cNvSpPr/>
            <p:nvPr/>
          </p:nvSpPr>
          <p:spPr bwMode="auto">
            <a:xfrm>
              <a:off x="-1443997" y="2232162"/>
              <a:ext cx="1804781" cy="619131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21600"/>
                  </a:moveTo>
                  <a:lnTo>
                    <a:pt x="6591" y="289"/>
                  </a:lnTo>
                  <a:lnTo>
                    <a:pt x="21600" y="0"/>
                  </a:lnTo>
                  <a:lnTo>
                    <a:pt x="1474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A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870" tIns="51435" rIns="102870" bIns="5143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7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968478" y="4197986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</a:p>
        </p:txBody>
      </p:sp>
      <p:sp>
        <p:nvSpPr>
          <p:cNvPr id="34" name="矩形 33"/>
          <p:cNvSpPr/>
          <p:nvPr/>
        </p:nvSpPr>
        <p:spPr>
          <a:xfrm>
            <a:off x="7050821" y="4217610"/>
            <a:ext cx="4180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6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</a:rPr>
              <a:t>传感器在流程制造中的应用</a:t>
            </a:r>
            <a:endParaRPr lang="zh-CN" altLang="en-US" sz="26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96297" y="49284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35" name="矩形 34"/>
          <p:cNvSpPr/>
          <p:nvPr/>
        </p:nvSpPr>
        <p:spPr>
          <a:xfrm>
            <a:off x="6085693" y="4982143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</a:p>
        </p:txBody>
      </p:sp>
      <p:sp>
        <p:nvSpPr>
          <p:cNvPr id="44" name="矩形 43"/>
          <p:cNvSpPr/>
          <p:nvPr/>
        </p:nvSpPr>
        <p:spPr>
          <a:xfrm>
            <a:off x="5656597" y="5792081"/>
            <a:ext cx="60635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ts val="2800"/>
              </a:lnSpc>
              <a:buClrTx/>
              <a:buSzTx/>
              <a:buFontTx/>
            </a:pPr>
            <a:r>
              <a:rPr lang="zh-CN" altLang="en-US" sz="2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</a:p>
        </p:txBody>
      </p:sp>
      <p:sp>
        <p:nvSpPr>
          <p:cNvPr id="21" name="矩形 20"/>
          <p:cNvSpPr/>
          <p:nvPr/>
        </p:nvSpPr>
        <p:spPr>
          <a:xfrm>
            <a:off x="5119714" y="1987733"/>
            <a:ext cx="6711516" cy="814058"/>
          </a:xfrm>
          <a:prstGeom prst="rect">
            <a:avLst/>
          </a:prstGeom>
          <a:noFill/>
          <a:ln w="76200">
            <a:solidFill>
              <a:srgbClr val="CD2A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99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387769" y="3336357"/>
            <a:ext cx="8737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8B8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一、传感器在自动化生产线中应用</a:t>
            </a:r>
            <a:endParaRPr lang="zh-CN" altLang="en-US" sz="4400" b="1" dirty="0">
              <a:solidFill>
                <a:srgbClr val="008B8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9244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64" y="27710"/>
            <a:ext cx="2549236" cy="151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4573" y="755000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传感器与智能检测技术应用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4255" y="2421032"/>
            <a:ext cx="5554981" cy="201593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在各类自动线中，常用的传感器有各种接近开关、位移传感器、压力传感器、流量传感器、温湿度传感器、图像传感器等许多类型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主要介绍自动线中大量使用的各种位置检测传感器。</a:t>
            </a:r>
          </a:p>
        </p:txBody>
      </p:sp>
      <p:pic>
        <p:nvPicPr>
          <p:cNvPr id="1056" name="Picture 32" descr="https://gimg2.baidu.com/image_search/src=http%3A%2F%2Fpic.616pic.com%2Fys_bnew_img%2F00%2F11%2F63%2FS7WpdG9twS.jpg&amp;refer=http%3A%2F%2Fpic.616pic.com&amp;app=2002&amp;size=f9999,10000&amp;q=a80&amp;n=0&amp;g=0n&amp;fmt=auto?sec=1670675065&amp;t=dadf8d81db4eda3373441baa567f9a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817" y="1250556"/>
            <a:ext cx="4779814" cy="493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矩形 35"/>
          <p:cNvSpPr/>
          <p:nvPr/>
        </p:nvSpPr>
        <p:spPr>
          <a:xfrm>
            <a:off x="693419" y="167990"/>
            <a:ext cx="48622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传感器在自动化生产线中的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sp>
        <p:nvSpPr>
          <p:cNvPr id="7" name="矩形 6"/>
          <p:cNvSpPr/>
          <p:nvPr/>
        </p:nvSpPr>
        <p:spPr>
          <a:xfrm>
            <a:off x="804255" y="2421032"/>
            <a:ext cx="3795453" cy="3170099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光电开关是通过把光的强度变化转变为电信号变化，并以此实现控制的一种电子开关，它对金属或非金属都能作出反应，无机械磨损，无电火花，是一种安全、可靠、长寿命、无触点的开关</a:t>
            </a:r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" name="Picture 8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0915" y="2253536"/>
            <a:ext cx="2025650" cy="23733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155040" y="5188823"/>
            <a:ext cx="2019300" cy="477838"/>
          </a:xfrm>
          <a:prstGeom prst="rect">
            <a:avLst/>
          </a:prstGeom>
          <a:solidFill>
            <a:srgbClr val="99CC00">
              <a:alpha val="89000"/>
            </a:srgbClr>
          </a:solidFill>
          <a:ln w="25400">
            <a:solidFill>
              <a:srgbClr val="A50021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光电开关的外形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656940" y="3020298"/>
            <a:ext cx="508000" cy="1336675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光电开关</a:t>
            </a: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</a:p>
        </p:txBody>
      </p:sp>
      <p:sp>
        <p:nvSpPr>
          <p:cNvPr id="14" name="AutoShape 11"/>
          <p:cNvSpPr>
            <a:spLocks/>
          </p:cNvSpPr>
          <p:nvPr/>
        </p:nvSpPr>
        <p:spPr bwMode="auto">
          <a:xfrm>
            <a:off x="8457040" y="2563098"/>
            <a:ext cx="127000" cy="2298700"/>
          </a:xfrm>
          <a:prstGeom prst="leftBrace">
            <a:avLst>
              <a:gd name="adj1" fmla="val 1508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15" name="Rectangle 13" descr="5%"/>
          <p:cNvSpPr>
            <a:spLocks noChangeArrowheads="1"/>
          </p:cNvSpPr>
          <p:nvPr/>
        </p:nvSpPr>
        <p:spPr bwMode="auto">
          <a:xfrm>
            <a:off x="8785653" y="2453136"/>
            <a:ext cx="2987675" cy="2556727"/>
          </a:xfrm>
          <a:prstGeom prst="rect">
            <a:avLst/>
          </a:prstGeom>
          <a:pattFill prst="pct5">
            <a:fgClr>
              <a:srgbClr val="99CC00"/>
            </a:fgClr>
            <a:bgClr>
              <a:schemeClr val="bg1"/>
            </a:bgClr>
          </a:pattFill>
          <a:ln w="127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kumimoji="1"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对射式光电开关</a:t>
            </a:r>
          </a:p>
          <a:p>
            <a:endParaRPr kumimoji="1"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kumimoji="1"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kumimoji="1"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反光板反射式光电开关</a:t>
            </a:r>
          </a:p>
          <a:p>
            <a:endParaRPr kumimoji="1"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kumimoji="1"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endParaRPr kumimoji="1"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r>
              <a:rPr kumimoji="1" lang="zh-CN" altLang="en-US" sz="2000" dirty="0">
                <a:latin typeface="华文隶书" panose="02010800040101010101" pitchFamily="2" charset="-122"/>
                <a:ea typeface="华文隶书" panose="02010800040101010101" pitchFamily="2" charset="-122"/>
              </a:rPr>
              <a:t>扩散反射式光电开关</a:t>
            </a:r>
          </a:p>
        </p:txBody>
      </p:sp>
      <p:sp>
        <p:nvSpPr>
          <p:cNvPr id="16" name="矩形 15"/>
          <p:cNvSpPr/>
          <p:nvPr/>
        </p:nvSpPr>
        <p:spPr>
          <a:xfrm>
            <a:off x="693419" y="167990"/>
            <a:ext cx="48622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传感器在自动化生产线中的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41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pic>
        <p:nvPicPr>
          <p:cNvPr id="16" name="Picture 8" descr="E:\chl\电子社教材\自动检测与转换技术\电子社的定稿\6t28.t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2891" y="2406650"/>
            <a:ext cx="8013700" cy="2044700"/>
          </a:xfrm>
          <a:prstGeom prst="rect">
            <a:avLst/>
          </a:prstGeom>
          <a:pattFill prst="pct5">
            <a:fgClr>
              <a:srgbClr val="99CC00"/>
            </a:fgClr>
            <a:bgClr>
              <a:schemeClr val="bg1"/>
            </a:bgClr>
          </a:pattFill>
          <a:ln w="127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" name="Text Box 9" descr="10%"/>
          <p:cNvSpPr txBox="1">
            <a:spLocks noChangeArrowheads="1"/>
          </p:cNvSpPr>
          <p:nvPr/>
        </p:nvSpPr>
        <p:spPr bwMode="auto">
          <a:xfrm>
            <a:off x="2905991" y="5089763"/>
            <a:ext cx="6667500" cy="785813"/>
          </a:xfrm>
          <a:prstGeom prst="rect">
            <a:avLst/>
          </a:prstGeom>
          <a:pattFill prst="pct10">
            <a:fgClr>
              <a:srgbClr val="99CC00"/>
            </a:fgClr>
            <a:bgClr>
              <a:srgbClr val="FFFFFF"/>
            </a:bgClr>
          </a:patt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光电开关类型 </a:t>
            </a:r>
          </a:p>
          <a:p>
            <a:pPr algn="ctr"/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1-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发射器；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2-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接收器；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3-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被测物；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4-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华文隶书" panose="02010800040101010101" pitchFamily="2" charset="-122"/>
                <a:cs typeface="Times New Roman" panose="02020603050405020304" pitchFamily="18" charset="0"/>
              </a:rPr>
              <a:t>反射镜</a:t>
            </a:r>
            <a:endParaRPr lang="zh-CN" altLang="en-US" sz="2400" dirty="0">
              <a:latin typeface="Times New Roman" panose="02020603050405020304" pitchFamily="18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3419" y="167990"/>
            <a:ext cx="486225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传感器在自动化生产线中的</a:t>
            </a:r>
            <a:r>
              <a:rPr lang="zh-CN" altLang="en-US" sz="2000" spc="200" dirty="0" smtClean="0">
                <a:solidFill>
                  <a:schemeClr val="tx1"/>
                </a:solidFill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64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内容页(修改第二稿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419" y="167990"/>
            <a:ext cx="480683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spc="200" dirty="0" smtClean="0">
                <a:latin typeface="华文隶书" panose="02010800040101010101" pitchFamily="2" charset="-122"/>
                <a:ea typeface="华文隶书" panose="02010800040101010101" pitchFamily="2" charset="-122"/>
                <a:cs typeface="微软雅黑" panose="020B0503020204020204" charset="-122"/>
                <a:sym typeface="+mn-ea"/>
              </a:rPr>
              <a:t>一、传感器在自动化生产线中的应用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3419" y="1010412"/>
            <a:ext cx="3518363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31800" algn="just">
              <a:lnSpc>
                <a:spcPts val="3000"/>
              </a:lnSpc>
            </a:pPr>
            <a:r>
              <a:rPr lang="en-US" altLang="zh-CN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光电</a:t>
            </a:r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  <a:cs typeface="微软雅黑" panose="020B0503020204020204" charset="-122"/>
              </a:rPr>
              <a:t>开关及应用</a:t>
            </a:r>
          </a:p>
        </p:txBody>
      </p:sp>
      <p:pic>
        <p:nvPicPr>
          <p:cNvPr id="7" name="Picture 8" descr="C:\Documents and Settings\chl\My Documents\6t27.t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1968" y="2190606"/>
            <a:ext cx="7558087" cy="2763837"/>
          </a:xfrm>
          <a:prstGeom prst="rect">
            <a:avLst/>
          </a:prstGeom>
          <a:pattFill prst="pct5">
            <a:fgClr>
              <a:srgbClr val="99CC00"/>
            </a:fgClr>
            <a:bgClr>
              <a:schemeClr val="bg1"/>
            </a:bgClr>
          </a:pattFill>
          <a:ln w="127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9" descr="10%"/>
          <p:cNvSpPr txBox="1">
            <a:spLocks noChangeArrowheads="1"/>
          </p:cNvSpPr>
          <p:nvPr/>
        </p:nvSpPr>
        <p:spPr bwMode="auto">
          <a:xfrm>
            <a:off x="4814455" y="5438631"/>
            <a:ext cx="2870200" cy="471487"/>
          </a:xfrm>
          <a:prstGeom prst="rect">
            <a:avLst/>
          </a:prstGeom>
          <a:pattFill prst="pct10">
            <a:fgClr>
              <a:srgbClr val="99CC00"/>
            </a:fgClr>
            <a:bgClr>
              <a:srgbClr val="FFFFFF"/>
            </a:bgClr>
          </a:pattFill>
          <a:ln w="25400" algn="ctr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基本光电开关电路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4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950</Words>
  <Application>Microsoft Office PowerPoint</Application>
  <PresentationFormat>宽屏</PresentationFormat>
  <Paragraphs>82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等线</vt:lpstr>
      <vt:lpstr>等线 Light</vt:lpstr>
      <vt:lpstr>华文彩云</vt:lpstr>
      <vt:lpstr>华文行楷</vt:lpstr>
      <vt:lpstr>华文隶书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yang</cp:lastModifiedBy>
  <cp:revision>547</cp:revision>
  <dcterms:created xsi:type="dcterms:W3CDTF">2021-03-19T16:08:00Z</dcterms:created>
  <dcterms:modified xsi:type="dcterms:W3CDTF">2022-12-05T12:05:19Z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88038CD3B1904411A135EB2CA67EF591</vt:lpwstr>
  </property>
  <property fmtid="{D5CDD505-2E9C-101B-9397-08002B2CF9AE}" pid="3" name="KSOProductBuildVer">
    <vt:lpwstr>2052-11.1.0.11365</vt:lpwstr>
  </property>
</Properties>
</file>