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ppt/activeX/activeX2.xml" ContentType="application/vnd.ms-office.activeX+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405" r:id="rId3"/>
    <p:sldId id="424" r:id="rId4"/>
    <p:sldId id="425" r:id="rId5"/>
    <p:sldId id="423" r:id="rId6"/>
    <p:sldId id="260" r:id="rId7"/>
    <p:sldId id="406" r:id="rId8"/>
    <p:sldId id="407" r:id="rId9"/>
    <p:sldId id="408" r:id="rId10"/>
    <p:sldId id="411" r:id="rId11"/>
    <p:sldId id="410" r:id="rId12"/>
    <p:sldId id="417" r:id="rId13"/>
    <p:sldId id="344"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91" autoAdjust="0"/>
    <p:restoredTop sz="94333" autoAdjust="0"/>
  </p:normalViewPr>
  <p:slideViewPr>
    <p:cSldViewPr snapToGrid="0">
      <p:cViewPr varScale="1">
        <p:scale>
          <a:sx n="107" d="100"/>
          <a:sy n="107" d="100"/>
        </p:scale>
        <p:origin x="65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t>2022/9/5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t>2022/9/5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2.xml"/><Relationship Id="rId1" Type="http://schemas.openxmlformats.org/officeDocument/2006/relationships/vmlDrawing" Target="../drawings/vmlDrawing2.vml"/><Relationship Id="rId5" Type="http://schemas.openxmlformats.org/officeDocument/2006/relationships/image" Target="../media/image15.wmf"/><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microsoft.com/office/2007/relationships/hdphoto" Target="../media/hdphoto2.wdp"/><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14.wmf"/><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459967" y="3338995"/>
            <a:ext cx="6276111"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项目一</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smtClean="0">
                <a:solidFill>
                  <a:srgbClr val="008B8F"/>
                </a:solidFill>
                <a:latin typeface="华文行楷" panose="02010800040101010101" pitchFamily="2" charset="-122"/>
                <a:ea typeface="华文行楷" panose="02010800040101010101" pitchFamily="2" charset="-122"/>
              </a:rPr>
              <a:t>检测</a:t>
            </a:r>
            <a:r>
              <a:rPr lang="zh-CN" altLang="en-US" sz="4400" b="1" dirty="0">
                <a:solidFill>
                  <a:srgbClr val="008B8F"/>
                </a:solidFill>
                <a:latin typeface="华文行楷" panose="02010800040101010101" pitchFamily="2" charset="-122"/>
                <a:ea typeface="华文行楷" panose="02010800040101010101" pitchFamily="2" charset="-122"/>
              </a:rPr>
              <a:t>技术</a:t>
            </a:r>
            <a:r>
              <a:rPr lang="zh-CN" altLang="en-US" sz="4400" b="1" dirty="0" smtClean="0">
                <a:solidFill>
                  <a:srgbClr val="008B8F"/>
                </a:solidFill>
                <a:latin typeface="华文行楷" panose="02010800040101010101" pitchFamily="2" charset="-122"/>
                <a:ea typeface="华文行楷" panose="02010800040101010101" pitchFamily="2" charset="-122"/>
              </a:rPr>
              <a:t>基础</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4"/>
          <a:stretch>
            <a:fillRect/>
          </a:stretch>
        </p:blipFill>
        <p:spPr>
          <a:xfrm>
            <a:off x="0" y="0"/>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200" spc="200" dirty="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2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693419" y="1117991"/>
            <a:ext cx="7065126" cy="477054"/>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传感器应用案例</a:t>
            </a: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密闭容器的液位检测</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Tree>
    <p:controls>
      <mc:AlternateContent xmlns:mc="http://schemas.openxmlformats.org/markup-compatibility/2006">
        <mc:Choice xmlns:v="urn:schemas-microsoft-com:vml" Requires="v">
          <p:control spid="2083" name="ShockwaveFlash1" r:id="rId2" imgW="7489800" imgH="3960720"/>
        </mc:Choice>
        <mc:Fallback>
          <p:control name="ShockwaveFlash1" r:id="rId2" imgW="7489800" imgH="3960720">
            <p:pic>
              <p:nvPicPr>
                <p:cNvPr id="7" name="ShockwaveFlash1"/>
                <p:cNvPicPr preferRelativeResize="0">
                  <a:picLocks noChangeArrowheads="1" noChangeShapeType="1"/>
                </p:cNvPicPr>
                <p:nvPr/>
              </p:nvPicPr>
              <p:blipFill>
                <a:blip r:embed="rId5"/>
                <a:srcRect/>
                <a:stretch>
                  <a:fillRect/>
                </a:stretch>
              </p:blipFill>
              <p:spPr bwMode="auto">
                <a:xfrm>
                  <a:off x="2351881" y="1991302"/>
                  <a:ext cx="7488238" cy="3960813"/>
                </a:xfrm>
                <a:prstGeom prst="rect">
                  <a:avLst/>
                </a:prstGeom>
                <a:noFill/>
                <a:ln w="12700" algn="ctr">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360001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9" y="1738478"/>
            <a:ext cx="10958254" cy="4708981"/>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传感器技术的主要发展动向包括两方面：一是开展基础研究，发现新现象，开发传感器的新材料和新工艺；二是实现传感器的集成化与智能化</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en-US" altLang="zh-CN"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en-US" altLang="zh-CN" dirty="0">
                <a:latin typeface="华文隶书" panose="02010800040101010101" pitchFamily="2" charset="-122"/>
                <a:ea typeface="华文隶书" panose="02010800040101010101" pitchFamily="2" charset="-122"/>
                <a:cs typeface="微软雅黑" panose="020B0503020204020204" charset="-122"/>
              </a:rPr>
              <a:t>(1)</a:t>
            </a:r>
            <a:r>
              <a:rPr lang="zh-CN" altLang="en-US" dirty="0">
                <a:latin typeface="华文隶书" panose="02010800040101010101" pitchFamily="2" charset="-122"/>
                <a:ea typeface="华文隶书" panose="02010800040101010101" pitchFamily="2" charset="-122"/>
                <a:cs typeface="微软雅黑" panose="020B0503020204020204" charset="-122"/>
              </a:rPr>
              <a:t>发现新现象，开发新材料。新现象、新原理、新材料是发展传感器技术，研究新型传感器的重要基础，每一种新原理、新材料的发现都会伴随新的传感器种类诞生。</a:t>
            </a:r>
          </a:p>
          <a:p>
            <a:pPr algn="just">
              <a:lnSpc>
                <a:spcPts val="3000"/>
              </a:lnSpc>
            </a:pPr>
            <a:r>
              <a:rPr lang="en-US" altLang="zh-CN" dirty="0">
                <a:latin typeface="华文隶书" panose="02010800040101010101" pitchFamily="2" charset="-122"/>
                <a:ea typeface="华文隶书" panose="02010800040101010101" pitchFamily="2" charset="-122"/>
                <a:cs typeface="微软雅黑" panose="020B0503020204020204" charset="-122"/>
              </a:rPr>
              <a:t>(2)</a:t>
            </a:r>
            <a:r>
              <a:rPr lang="zh-CN" altLang="en-US" dirty="0">
                <a:latin typeface="华文隶书" panose="02010800040101010101" pitchFamily="2" charset="-122"/>
                <a:ea typeface="华文隶书" panose="02010800040101010101" pitchFamily="2" charset="-122"/>
                <a:cs typeface="微软雅黑" panose="020B0503020204020204" charset="-122"/>
              </a:rPr>
              <a:t>集成化，多功能化。传感器的集成化和多功能化就是将半导体集成电路技术用于传感器的制造，并向敏感功能装置发展。如采用厚膜和薄膜技术制作传感器，采用微细加工技术制作微型传感器。</a:t>
            </a:r>
          </a:p>
          <a:p>
            <a:pPr algn="just">
              <a:lnSpc>
                <a:spcPts val="3000"/>
              </a:lnSpc>
            </a:pPr>
            <a:r>
              <a:rPr lang="en-US" altLang="zh-CN" dirty="0">
                <a:latin typeface="华文隶书" panose="02010800040101010101" pitchFamily="2" charset="-122"/>
                <a:ea typeface="华文隶书" panose="02010800040101010101" pitchFamily="2" charset="-122"/>
                <a:cs typeface="微软雅黑" panose="020B0503020204020204" charset="-122"/>
              </a:rPr>
              <a:t>(3)</a:t>
            </a:r>
            <a:r>
              <a:rPr lang="zh-CN" altLang="en-US" dirty="0">
                <a:latin typeface="华文隶书" panose="02010800040101010101" pitchFamily="2" charset="-122"/>
                <a:ea typeface="华文隶书" panose="02010800040101010101" pitchFamily="2" charset="-122"/>
                <a:cs typeface="微软雅黑" panose="020B0503020204020204" charset="-122"/>
              </a:rPr>
              <a:t>向未开发的领域挑战。到目前为止，正大力研究、开发的传感器大多为物理传感器，今后将积极开发研究化学传感器和生物传感器。特别是智能机器人技术的发展，需要研制各种模拟人的感觉器官的传感器，如机器人触觉传感器、力觉传感器、味觉传感器等。</a:t>
            </a:r>
          </a:p>
          <a:p>
            <a:pPr algn="just">
              <a:lnSpc>
                <a:spcPts val="3000"/>
              </a:lnSpc>
            </a:pPr>
            <a:r>
              <a:rPr lang="en-US" altLang="zh-CN" dirty="0">
                <a:latin typeface="华文隶书" panose="02010800040101010101" pitchFamily="2" charset="-122"/>
                <a:ea typeface="华文隶书" panose="02010800040101010101" pitchFamily="2" charset="-122"/>
                <a:cs typeface="微软雅黑" panose="020B0503020204020204" charset="-122"/>
              </a:rPr>
              <a:t>(4)</a:t>
            </a:r>
            <a:r>
              <a:rPr lang="zh-CN" altLang="en-US" dirty="0">
                <a:latin typeface="华文隶书" panose="02010800040101010101" pitchFamily="2" charset="-122"/>
                <a:ea typeface="华文隶书" panose="02010800040101010101" pitchFamily="2" charset="-122"/>
                <a:cs typeface="微软雅黑" panose="020B0503020204020204" charset="-122"/>
              </a:rPr>
              <a:t>智能化传感器。具有判断能力、学习能力的传感器，事实上是一种带微处理器的传感器，它具有检测、判断和信息处理功能。同一般传感器相比，智能化传感器具有精度高、稳定可靠性好、检测与处理方便、功能广、性价比高的显著特点</a:t>
            </a: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200" spc="200" dirty="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2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693419" y="1117991"/>
            <a:ext cx="3906289" cy="477054"/>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5.</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传感器的发展趋势</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Tree>
    <p:extLst>
      <p:ext uri="{BB962C8B-B14F-4D97-AF65-F5344CB8AC3E}">
        <p14:creationId xmlns:p14="http://schemas.microsoft.com/office/powerpoint/2010/main" val="16514089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693419" y="1738478"/>
            <a:ext cx="10667308" cy="1604285"/>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传感器的标定是利用某种标准仪器对新研制或生产的传感器进行技术检定和标度；它是通过实验建立传感器输入量与输出量间的关系，并确定不同使用条件下的误差关系或测量精度。传感器的校准是指对使用或储存一段时间后的传感器性能进行再次测试和校正，校准的方法和要求与标定相同。</a:t>
            </a: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传感器的标定分为静态标定和动态标定两种</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dirty="0">
              <a:latin typeface="华文隶书" panose="02010800040101010101" pitchFamily="2" charset="-122"/>
              <a:ea typeface="华文隶书" panose="02010800040101010101" pitchFamily="2" charset="-122"/>
              <a:cs typeface="微软雅黑" panose="020B0503020204020204" charset="-122"/>
              <a:sym typeface="+mn-ea"/>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200" spc="200" dirty="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2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693419" y="1117991"/>
            <a:ext cx="3906289" cy="477054"/>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6.</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传感器的标定</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
        <p:nvSpPr>
          <p:cNvPr id="6" name="矩形 5"/>
          <p:cNvSpPr/>
          <p:nvPr/>
        </p:nvSpPr>
        <p:spPr>
          <a:xfrm>
            <a:off x="693419" y="3673168"/>
            <a:ext cx="10667308" cy="1631216"/>
          </a:xfrm>
          <a:prstGeom prst="rect">
            <a:avLst/>
          </a:prstGeom>
          <a:ln>
            <a:solidFill>
              <a:srgbClr val="92D050"/>
            </a:solidFill>
          </a:ln>
        </p:spPr>
        <p:txBody>
          <a:bodyPr wrap="square">
            <a:spAutoFit/>
          </a:bodyPr>
          <a:lstStyle/>
          <a:p>
            <a:pPr algn="just">
              <a:lnSpc>
                <a:spcPts val="3000"/>
              </a:lnSpc>
            </a:pPr>
            <a:r>
              <a:rPr lang="zh-CN" altLang="en-US" dirty="0">
                <a:latin typeface="Times New Roman" panose="02020603050405020304" pitchFamily="18" charset="0"/>
                <a:ea typeface="华文隶书" panose="02010800040101010101" pitchFamily="2" charset="-122"/>
                <a:cs typeface="Times New Roman" panose="02020603050405020304" pitchFamily="18" charset="0"/>
                <a:sym typeface="+mn-ea"/>
              </a:rPr>
              <a:t>传感器使用一段时间或经过修理后，需要利用标准器具对其性能指标重新进行确认，看是否可继续使用或仍符合原先技术指标所规定的要求。这一性能复测过程称为校准。校准是在规定条件下，为确定测量装置或测量系统所指示的量值，或实物量具或参考物质所代表的量值，与对应的由标准所复现的量值之间关系的一组操作。校准主要确定测量仪器的示值误差，是自愿溯源行为，不具法制性。</a:t>
            </a:r>
            <a:endParaRPr lang="en-US" altLang="zh-CN" dirty="0">
              <a:latin typeface="Times New Roman" panose="02020603050405020304" pitchFamily="18" charset="0"/>
              <a:ea typeface="华文隶书" panose="02010800040101010101" pitchFamily="2" charset="-122"/>
              <a:cs typeface="Times New Roman" panose="02020603050405020304" pitchFamily="18" charset="0"/>
              <a:sym typeface="+mn-ea"/>
            </a:endParaRPr>
          </a:p>
        </p:txBody>
      </p:sp>
    </p:spTree>
    <p:extLst>
      <p:ext uri="{BB962C8B-B14F-4D97-AF65-F5344CB8AC3E}">
        <p14:creationId xmlns:p14="http://schemas.microsoft.com/office/powerpoint/2010/main" val="29272891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2"/>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73" y="1028343"/>
            <a:ext cx="7162800" cy="4801314"/>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：熟悉传感器的静态和动态特性，了解</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传感器</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标定方式，掌握测量数据处理方法。</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：掌握传感器的识别和标定方法。</a:t>
            </a:r>
          </a:p>
          <a:p>
            <a:pPr algn="just">
              <a:lnSpc>
                <a:spcPct val="150000"/>
              </a:lnSpc>
              <a:spcAft>
                <a:spcPts val="0"/>
              </a:spcAft>
            </a:pPr>
            <a:r>
              <a:rPr lang="zh-CN" altLang="zh-CN"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a:t>
            </a:r>
            <a:r>
              <a:rPr lang="zh-CN" altLang="zh-CN" sz="2800" kern="100" dirty="0" smtClean="0">
                <a:latin typeface="华文隶书" panose="02010800040101010101" pitchFamily="2" charset="-122"/>
                <a:ea typeface="华文隶书" panose="02010800040101010101" pitchFamily="2" charset="-122"/>
                <a:cs typeface="Times New Roman" panose="02020603050405020304" pitchFamily="18" charset="0"/>
              </a:rPr>
              <a:t>，培养</a:t>
            </a:r>
            <a:r>
              <a:rPr lang="zh-CN" altLang="zh-CN" sz="2800" kern="100" dirty="0">
                <a:latin typeface="华文隶书" panose="02010800040101010101" pitchFamily="2" charset="-122"/>
                <a:ea typeface="华文隶书" panose="02010800040101010101" pitchFamily="2" charset="-122"/>
                <a:cs typeface="Times New Roman" panose="02020603050405020304" pitchFamily="18" charset="0"/>
              </a:rPr>
              <a:t>学生沟通能力及团队协作精神。</a:t>
            </a:r>
          </a:p>
        </p:txBody>
      </p:sp>
      <p:sp>
        <p:nvSpPr>
          <p:cNvPr id="19" name="文本框 18"/>
          <p:cNvSpPr txBox="1"/>
          <p:nvPr/>
        </p:nvSpPr>
        <p:spPr>
          <a:xfrm>
            <a:off x="8722659" y="0"/>
            <a:ext cx="3316942" cy="461665"/>
          </a:xfrm>
          <a:prstGeom prst="rect">
            <a:avLst/>
          </a:prstGeom>
          <a:noFill/>
        </p:spPr>
        <p:txBody>
          <a:bodyPr wrap="square" rtlCol="0">
            <a:spAutoFit/>
          </a:bodyPr>
          <a:lstStyle/>
          <a:p>
            <a:r>
              <a:rPr lang="zh-CN" altLang="en-US" sz="2400" b="1" dirty="0" smtClean="0">
                <a:solidFill>
                  <a:srgbClr val="008B8F"/>
                </a:solidFill>
                <a:latin typeface="华文彩云" panose="02010800040101010101" pitchFamily="2" charset="-122"/>
                <a:ea typeface="华文彩云" panose="02010800040101010101" pitchFamily="2" charset="-122"/>
              </a:rPr>
              <a:t>项目一</a:t>
            </a:r>
            <a:r>
              <a:rPr lang="en-US" altLang="zh-CN" sz="2400" b="1" dirty="0" smtClean="0">
                <a:solidFill>
                  <a:srgbClr val="008B8F"/>
                </a:solidFill>
                <a:latin typeface="华文彩云" panose="02010800040101010101" pitchFamily="2" charset="-122"/>
                <a:ea typeface="华文彩云" panose="02010800040101010101" pitchFamily="2" charset="-122"/>
              </a:rPr>
              <a:t>  </a:t>
            </a:r>
            <a:r>
              <a:rPr lang="zh-CN" altLang="en-US" sz="2400" b="1" dirty="0" smtClean="0">
                <a:solidFill>
                  <a:srgbClr val="008B8F"/>
                </a:solidFill>
                <a:latin typeface="华文彩云" panose="02010800040101010101" pitchFamily="2" charset="-122"/>
                <a:ea typeface="华文彩云" panose="02010800040101010101" pitchFamily="2" charset="-122"/>
              </a:rPr>
              <a:t>检测</a:t>
            </a:r>
            <a:r>
              <a:rPr lang="zh-CN" altLang="en-US" sz="2400" b="1" dirty="0">
                <a:solidFill>
                  <a:srgbClr val="008B8F"/>
                </a:solidFill>
                <a:latin typeface="华文彩云" panose="02010800040101010101" pitchFamily="2" charset="-122"/>
                <a:ea typeface="华文彩云" panose="02010800040101010101" pitchFamily="2" charset="-122"/>
              </a:rPr>
              <a:t>技术</a:t>
            </a:r>
            <a:r>
              <a:rPr lang="zh-CN" altLang="en-US" sz="2400" b="1" dirty="0" smtClean="0">
                <a:solidFill>
                  <a:srgbClr val="008B8F"/>
                </a:solidFill>
                <a:latin typeface="华文彩云" panose="02010800040101010101" pitchFamily="2" charset="-122"/>
                <a:ea typeface="华文彩云" panose="02010800040101010101" pitchFamily="2" charset="-122"/>
              </a:rPr>
              <a:t>基础</a:t>
            </a:r>
            <a:endParaRPr lang="zh-CN" altLang="en-US" sz="2400" b="1" dirty="0">
              <a:solidFill>
                <a:srgbClr val="008B8F"/>
              </a:solidFill>
              <a:latin typeface="华文彩云" panose="02010800040101010101" pitchFamily="2" charset="-122"/>
              <a:ea typeface="华文彩云" panose="02010800040101010101" pitchFamily="2" charset="-122"/>
            </a:endParaRPr>
          </a:p>
        </p:txBody>
      </p:sp>
    </p:spTree>
    <p:extLst>
      <p:ext uri="{BB962C8B-B14F-4D97-AF65-F5344CB8AC3E}">
        <p14:creationId xmlns:p14="http://schemas.microsoft.com/office/powerpoint/2010/main" val="4118270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7" name="组合 6"/>
          <p:cNvGrpSpPr/>
          <p:nvPr/>
        </p:nvGrpSpPr>
        <p:grpSpPr>
          <a:xfrm>
            <a:off x="4828412" y="1730689"/>
            <a:ext cx="7085574"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012932" y="190932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4884739" y="3919935"/>
            <a:ext cx="7085574"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三</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4" name="矩形 33"/>
          <p:cNvSpPr/>
          <p:nvPr/>
        </p:nvSpPr>
        <p:spPr>
          <a:xfrm>
            <a:off x="7071726" y="4057574"/>
            <a:ext cx="3894540"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测量误差与测量不确定度</a:t>
            </a:r>
          </a:p>
        </p:txBody>
      </p:sp>
      <p:grpSp>
        <p:nvGrpSpPr>
          <p:cNvPr id="18" name="组合 17"/>
          <p:cNvGrpSpPr/>
          <p:nvPr/>
        </p:nvGrpSpPr>
        <p:grpSpPr>
          <a:xfrm>
            <a:off x="4884739" y="2828639"/>
            <a:ext cx="7085574" cy="908330"/>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7069259" y="300727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的基本特征</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23" name="矩形 22"/>
          <p:cNvSpPr/>
          <p:nvPr/>
        </p:nvSpPr>
        <p:spPr>
          <a:xfrm>
            <a:off x="5924483" y="300042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二</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Tree>
    <p:extLst>
      <p:ext uri="{BB962C8B-B14F-4D97-AF65-F5344CB8AC3E}">
        <p14:creationId xmlns:p14="http://schemas.microsoft.com/office/powerpoint/2010/main" val="1363257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7" name="组合 6"/>
          <p:cNvGrpSpPr/>
          <p:nvPr/>
        </p:nvGrpSpPr>
        <p:grpSpPr>
          <a:xfrm>
            <a:off x="4828412" y="1730689"/>
            <a:ext cx="7085574"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7012932" y="190932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4979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4884739" y="3919935"/>
            <a:ext cx="7085574" cy="804489"/>
            <a:chOff x="-2084598" y="2234120"/>
            <a:chExt cx="8036634" cy="690823"/>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三</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4" name="矩形 33"/>
          <p:cNvSpPr/>
          <p:nvPr/>
        </p:nvSpPr>
        <p:spPr>
          <a:xfrm>
            <a:off x="7071726" y="4057574"/>
            <a:ext cx="3894540"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测量误差与测量不确定度</a:t>
            </a:r>
          </a:p>
        </p:txBody>
      </p:sp>
      <p:grpSp>
        <p:nvGrpSpPr>
          <p:cNvPr id="18" name="组合 17"/>
          <p:cNvGrpSpPr/>
          <p:nvPr/>
        </p:nvGrpSpPr>
        <p:grpSpPr>
          <a:xfrm>
            <a:off x="4884739" y="2828639"/>
            <a:ext cx="7085574" cy="908330"/>
            <a:chOff x="-2084598" y="2234120"/>
            <a:chExt cx="8036634" cy="690823"/>
          </a:xfrm>
        </p:grpSpPr>
        <p:pic>
          <p:nvPicPr>
            <p:cNvPr id="1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22" name="矩形 21"/>
          <p:cNvSpPr/>
          <p:nvPr/>
        </p:nvSpPr>
        <p:spPr>
          <a:xfrm>
            <a:off x="7069259" y="3007278"/>
            <a:ext cx="3322559" cy="461665"/>
          </a:xfrm>
          <a:prstGeom prst="rect">
            <a:avLst/>
          </a:prstGeom>
        </p:spPr>
        <p:txBody>
          <a:bodyPr wrap="square">
            <a:spAutoFit/>
          </a:bodyPr>
          <a:lstStyle/>
          <a:p>
            <a:pPr>
              <a:lnSpc>
                <a:spcPts val="2800"/>
              </a:lnSpc>
            </a:pPr>
            <a:r>
              <a:rPr lang="zh-CN" altLang="en-US" sz="2600" dirty="0">
                <a:latin typeface="华文隶书" panose="02010800040101010101" pitchFamily="2" charset="-122"/>
                <a:ea typeface="华文隶书" panose="02010800040101010101" pitchFamily="2" charset="-122"/>
                <a:cs typeface="微软雅黑" panose="020B0503020204020204" charset="-122"/>
              </a:rPr>
              <a:t>传感器</a:t>
            </a: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的基本特征</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23" name="矩形 22"/>
          <p:cNvSpPr/>
          <p:nvPr/>
        </p:nvSpPr>
        <p:spPr>
          <a:xfrm>
            <a:off x="5924483" y="3000420"/>
            <a:ext cx="606356" cy="451406"/>
          </a:xfrm>
          <a:prstGeom prst="rect">
            <a:avLst/>
          </a:prstGeom>
        </p:spPr>
        <p:txBody>
          <a:bodyPr wrap="square">
            <a:spAutoFit/>
          </a:bodyPr>
          <a:lstStyle/>
          <a:p>
            <a:pPr algn="l" fontAlgn="auto">
              <a:lnSpc>
                <a:spcPts val="2800"/>
              </a:lnSpc>
              <a:buClrTx/>
              <a:buSzTx/>
              <a:buFontTx/>
            </a:pPr>
            <a:r>
              <a:rPr lang="zh-CN" altLang="en-US" sz="2700" dirty="0" smtClean="0">
                <a:solidFill>
                  <a:schemeClr val="bg1"/>
                </a:solidFill>
                <a:latin typeface="微软雅黑" panose="020B0503020204020204" charset="-122"/>
                <a:ea typeface="微软雅黑" panose="020B0503020204020204" charset="-122"/>
                <a:cs typeface="微软雅黑" panose="020B0503020204020204" charset="-122"/>
              </a:rPr>
              <a:t>二</a:t>
            </a:r>
            <a:endParaRPr lang="zh-CN" altLang="en-US" sz="27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4" name="矩形 23"/>
          <p:cNvSpPr/>
          <p:nvPr/>
        </p:nvSpPr>
        <p:spPr>
          <a:xfrm>
            <a:off x="4982719" y="1730689"/>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450392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448841" y="3232540"/>
            <a:ext cx="7695284" cy="830997"/>
          </a:xfrm>
          <a:prstGeom prst="rect">
            <a:avLst/>
          </a:prstGeom>
          <a:noFill/>
        </p:spPr>
        <p:txBody>
          <a:bodyPr wrap="square" rtlCol="0">
            <a:spAutoFit/>
          </a:bodyPr>
          <a:lstStyle/>
          <a:p>
            <a:r>
              <a:rPr lang="zh-CN" altLang="en-US" sz="4800" b="1" dirty="0">
                <a:solidFill>
                  <a:srgbClr val="008B8F"/>
                </a:solidFill>
                <a:latin typeface="华文行楷" panose="02010800040101010101" pitchFamily="2" charset="-122"/>
                <a:ea typeface="华文行楷" panose="02010800040101010101" pitchFamily="2" charset="-122"/>
              </a:rPr>
              <a:t>一、传感器的认知与标定</a:t>
            </a: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30439315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506040" y="1932442"/>
            <a:ext cx="6850724" cy="1631216"/>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根据中华人民共和国国家标准（</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GB/T 7665-2005</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），传感器的定义是：能感受规定的被测量并按照一定的规律转换成可用输出信号的器件或装置。传感器是一种以一定的精确度把被测量转换为与之有确定对应关系的、便于应用的某种物理量的测量装置。</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200" spc="200" dirty="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2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693419" y="1117991"/>
            <a:ext cx="3177491" cy="488595"/>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1.</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传感器的定义</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0" name="Picture 5" descr="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0377" y="931864"/>
            <a:ext cx="2792316" cy="249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descr="1－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2804" y="3759200"/>
            <a:ext cx="4105275"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506040" y="3889514"/>
            <a:ext cx="6850724" cy="2400657"/>
          </a:xfrm>
          <a:prstGeom prst="rect">
            <a:avLst/>
          </a:prstGeom>
          <a:ln>
            <a:solidFill>
              <a:srgbClr val="92D050"/>
            </a:solidFill>
          </a:ln>
        </p:spPr>
        <p:txBody>
          <a:bodyPr wrap="square">
            <a:spAutoFit/>
          </a:bodyPr>
          <a:lstStyle/>
          <a:p>
            <a:pPr algn="just">
              <a:lnSpc>
                <a:spcPts val="3000"/>
              </a:lnSpc>
            </a:pPr>
            <a:r>
              <a:rPr lang="zh-CN" altLang="zh-CN" dirty="0">
                <a:latin typeface="华文隶书" panose="02010800040101010101" pitchFamily="2" charset="-122"/>
                <a:ea typeface="华文隶书" panose="02010800040101010101" pitchFamily="2" charset="-122"/>
                <a:cs typeface="微软雅黑" panose="020B0503020204020204" charset="-122"/>
              </a:rPr>
              <a:t>传感器的这一概念包含了三层含义：</a:t>
            </a: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1</a:t>
            </a: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zh-CN" altLang="zh-CN" dirty="0" smtClean="0">
                <a:latin typeface="华文隶书" panose="02010800040101010101" pitchFamily="2" charset="-122"/>
                <a:ea typeface="华文隶书" panose="02010800040101010101" pitchFamily="2" charset="-122"/>
                <a:cs typeface="微软雅黑" panose="020B0503020204020204" charset="-122"/>
              </a:rPr>
              <a:t>传感器</a:t>
            </a:r>
            <a:r>
              <a:rPr lang="zh-CN" altLang="zh-CN" dirty="0">
                <a:latin typeface="华文隶书" panose="02010800040101010101" pitchFamily="2" charset="-122"/>
                <a:ea typeface="华文隶书" panose="02010800040101010101" pitchFamily="2" charset="-122"/>
                <a:cs typeface="微软雅黑" panose="020B0503020204020204" charset="-122"/>
              </a:rPr>
              <a:t>是一种能够完成提取外界信息任务的装置；</a:t>
            </a: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2</a:t>
            </a: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zh-CN" altLang="zh-CN" dirty="0" smtClean="0">
                <a:latin typeface="华文隶书" panose="02010800040101010101" pitchFamily="2" charset="-122"/>
                <a:ea typeface="华文隶书" panose="02010800040101010101" pitchFamily="2" charset="-122"/>
                <a:cs typeface="微软雅黑" panose="020B0503020204020204" charset="-122"/>
              </a:rPr>
              <a:t>传感器</a:t>
            </a:r>
            <a:r>
              <a:rPr lang="zh-CN" altLang="zh-CN" dirty="0">
                <a:latin typeface="华文隶书" panose="02010800040101010101" pitchFamily="2" charset="-122"/>
                <a:ea typeface="华文隶书" panose="02010800040101010101" pitchFamily="2" charset="-122"/>
                <a:cs typeface="微软雅黑" panose="020B0503020204020204" charset="-122"/>
              </a:rPr>
              <a:t>的输入量通常是指非电量，如物理量、化学量、生物量等；而输出量是便于传输、转换、处理、显示等的物理量，主要是电量信号；</a:t>
            </a:r>
          </a:p>
          <a:p>
            <a:pPr algn="just">
              <a:lnSpc>
                <a:spcPts val="3000"/>
              </a:lnSpc>
            </a:pP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en-US" altLang="zh-CN" dirty="0" smtClean="0">
                <a:latin typeface="华文隶书" panose="02010800040101010101" pitchFamily="2" charset="-122"/>
                <a:ea typeface="华文隶书" panose="02010800040101010101" pitchFamily="2" charset="-122"/>
                <a:cs typeface="微软雅黑" panose="020B0503020204020204" charset="-122"/>
              </a:rPr>
              <a:t>3</a:t>
            </a:r>
            <a:r>
              <a:rPr lang="zh-CN" altLang="en-US" dirty="0" smtClean="0">
                <a:latin typeface="华文隶书" panose="02010800040101010101" pitchFamily="2" charset="-122"/>
                <a:ea typeface="华文隶书" panose="02010800040101010101" pitchFamily="2" charset="-122"/>
                <a:cs typeface="微软雅黑" panose="020B0503020204020204" charset="-122"/>
              </a:rPr>
              <a:t>）</a:t>
            </a:r>
            <a:r>
              <a:rPr lang="zh-CN" altLang="zh-CN" dirty="0" smtClean="0">
                <a:latin typeface="华文隶书" panose="02010800040101010101" pitchFamily="2" charset="-122"/>
                <a:ea typeface="华文隶书" panose="02010800040101010101" pitchFamily="2" charset="-122"/>
                <a:cs typeface="微软雅黑" panose="020B0503020204020204" charset="-122"/>
              </a:rPr>
              <a:t>传感器</a:t>
            </a:r>
            <a:r>
              <a:rPr lang="zh-CN" altLang="zh-CN" dirty="0">
                <a:latin typeface="华文隶书" panose="02010800040101010101" pitchFamily="2" charset="-122"/>
                <a:ea typeface="华文隶书" panose="02010800040101010101" pitchFamily="2" charset="-122"/>
                <a:cs typeface="微软雅黑" panose="020B0503020204020204" charset="-122"/>
              </a:rPr>
              <a:t>的输出量与输入量之间地保持一定规律。</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506040" y="1932442"/>
            <a:ext cx="7356764" cy="2400657"/>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传感器一般由敏感元件、转换元件、转换电路三部分组成，如图</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1-1</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所示</a:t>
            </a:r>
            <a:r>
              <a:rPr lang="zh-CN" altLang="en-US" dirty="0" smtClean="0">
                <a:latin typeface="华文隶书" panose="02010800040101010101" pitchFamily="2" charset="-122"/>
                <a:ea typeface="华文隶书" panose="02010800040101010101" pitchFamily="2" charset="-122"/>
                <a:cs typeface="微软雅黑" panose="020B0503020204020204" charset="-122"/>
                <a:sym typeface="+mn-ea"/>
              </a:rPr>
              <a:t>。</a:t>
            </a:r>
            <a:endParaRPr lang="en-US" altLang="zh-CN" dirty="0" smtClean="0">
              <a:latin typeface="华文隶书" panose="02010800040101010101" pitchFamily="2" charset="-122"/>
              <a:ea typeface="华文隶书" panose="02010800040101010101" pitchFamily="2" charset="-122"/>
              <a:cs typeface="微软雅黑" panose="020B0503020204020204" charset="-122"/>
              <a:sym typeface="+mn-ea"/>
            </a:endParaRP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1</a:t>
            </a:r>
            <a:r>
              <a:rPr lang="zh-CN" altLang="en-US" dirty="0">
                <a:latin typeface="华文隶书" panose="02010800040101010101" pitchFamily="2" charset="-122"/>
                <a:ea typeface="华文隶书" panose="02010800040101010101" pitchFamily="2" charset="-122"/>
                <a:cs typeface="微软雅黑" panose="020B0503020204020204" charset="-122"/>
              </a:rPr>
              <a:t>）敏感元件：直接感受被测量，并输出与被测量成确定关系的某一物理量的元件。</a:t>
            </a: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2</a:t>
            </a:r>
            <a:r>
              <a:rPr lang="zh-CN" altLang="en-US" dirty="0">
                <a:latin typeface="华文隶书" panose="02010800040101010101" pitchFamily="2" charset="-122"/>
                <a:ea typeface="华文隶书" panose="02010800040101010101" pitchFamily="2" charset="-122"/>
                <a:cs typeface="微软雅黑" panose="020B0503020204020204" charset="-122"/>
              </a:rPr>
              <a:t>）转换元件：将敏感元件的输出量转换成电路参数量。</a:t>
            </a:r>
          </a:p>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rPr>
              <a:t>（</a:t>
            </a:r>
            <a:r>
              <a:rPr lang="en-US" altLang="zh-CN" dirty="0">
                <a:latin typeface="华文隶书" panose="02010800040101010101" pitchFamily="2" charset="-122"/>
                <a:ea typeface="华文隶书" panose="02010800040101010101" pitchFamily="2" charset="-122"/>
                <a:cs typeface="微软雅黑" panose="020B0503020204020204" charset="-122"/>
              </a:rPr>
              <a:t>3</a:t>
            </a:r>
            <a:r>
              <a:rPr lang="zh-CN" altLang="en-US" dirty="0">
                <a:latin typeface="华文隶书" panose="02010800040101010101" pitchFamily="2" charset="-122"/>
                <a:ea typeface="华文隶书" panose="02010800040101010101" pitchFamily="2" charset="-122"/>
                <a:cs typeface="微软雅黑" panose="020B0503020204020204" charset="-122"/>
              </a:rPr>
              <a:t>）转换电路：电参量转换成可直接利用的电信号。</a:t>
            </a:r>
          </a:p>
          <a:p>
            <a:pPr algn="just">
              <a:lnSpc>
                <a:spcPts val="3000"/>
              </a:lnSpc>
            </a:pP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200" spc="200" dirty="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2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693419" y="1117991"/>
            <a:ext cx="3177491" cy="488595"/>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2.</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传感器的组成</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11" name="Picture 6" descr="1－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8674" y="3823854"/>
            <a:ext cx="4233326" cy="2854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p:nvPr/>
        </p:nvPicPr>
        <p:blipFill rotWithShape="1">
          <a:blip r:embed="rId4">
            <a:extLst>
              <a:ext uri="{BEBA8EAE-BF5A-486C-A8C5-ECC9F3942E4B}">
                <a14:imgProps xmlns:a14="http://schemas.microsoft.com/office/drawing/2010/main">
                  <a14:imgLayer r:embed="rId5">
                    <a14:imgEffect>
                      <a14:brightnessContrast contrast="20000"/>
                    </a14:imgEffect>
                  </a14:imgLayer>
                </a14:imgProps>
              </a:ext>
            </a:extLst>
          </a:blip>
          <a:srcRect t="6350" b="31737"/>
          <a:stretch/>
        </p:blipFill>
        <p:spPr bwMode="auto">
          <a:xfrm>
            <a:off x="1615611" y="4604158"/>
            <a:ext cx="5630315" cy="1661383"/>
          </a:xfrm>
          <a:prstGeom prst="rect">
            <a:avLst/>
          </a:prstGeom>
          <a:ln>
            <a:solidFill>
              <a:schemeClr val="tx2"/>
            </a:solidFill>
          </a:ln>
          <a:extLst>
            <a:ext uri="{53640926-AAD7-44D8-BBD7-CCE9431645EC}">
              <a14:shadowObscured xmlns:a14="http://schemas.microsoft.com/office/drawing/2010/main"/>
            </a:ext>
          </a:extLst>
        </p:spPr>
      </p:pic>
      <p:pic>
        <p:nvPicPr>
          <p:cNvPr id="16" name="Picture 12" descr="热电偶"/>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31904" y="920999"/>
            <a:ext cx="1599332" cy="3069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03843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506039" y="1932442"/>
            <a:ext cx="11242615" cy="477054"/>
          </a:xfrm>
          <a:prstGeom prst="rect">
            <a:avLst/>
          </a:prstGeom>
          <a:ln>
            <a:solidFill>
              <a:srgbClr val="92D050"/>
            </a:solidFill>
          </a:ln>
        </p:spPr>
        <p:txBody>
          <a:bodyPr wrap="square">
            <a:spAutoFit/>
          </a:bodyPr>
          <a:lstStyle/>
          <a:p>
            <a:pPr algn="just">
              <a:lnSpc>
                <a:spcPts val="3000"/>
              </a:lnSpc>
            </a:pP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传感器通常按照两种方式分类：一种是按被测量分类，另一种是按传感器的工作机理分类，见表</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1-1</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、表</a:t>
            </a:r>
            <a:r>
              <a:rPr lang="en-US" altLang="zh-CN" dirty="0">
                <a:latin typeface="华文隶书" panose="02010800040101010101" pitchFamily="2" charset="-122"/>
                <a:ea typeface="华文隶书" panose="02010800040101010101" pitchFamily="2" charset="-122"/>
                <a:cs typeface="微软雅黑" panose="020B0503020204020204" charset="-122"/>
                <a:sym typeface="+mn-ea"/>
              </a:rPr>
              <a:t>1-2</a:t>
            </a:r>
            <a:r>
              <a:rPr lang="zh-CN" altLang="en-US" dirty="0">
                <a:latin typeface="华文隶书" panose="02010800040101010101" pitchFamily="2" charset="-122"/>
                <a:ea typeface="华文隶书" panose="02010800040101010101" pitchFamily="2" charset="-122"/>
                <a:cs typeface="微软雅黑" panose="020B0503020204020204" charset="-122"/>
                <a:sym typeface="+mn-ea"/>
              </a:rPr>
              <a:t>。</a:t>
            </a:r>
            <a:endParaRPr lang="zh-CN" altLang="en-US" dirty="0">
              <a:latin typeface="华文隶书" panose="02010800040101010101" pitchFamily="2" charset="-122"/>
              <a:ea typeface="华文隶书" panose="02010800040101010101" pitchFamily="2" charset="-122"/>
              <a:cs typeface="微软雅黑" panose="020B0503020204020204" charset="-122"/>
            </a:endParaRPr>
          </a:p>
        </p:txBody>
      </p:sp>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200" spc="200" dirty="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2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693419" y="1117991"/>
            <a:ext cx="3177491" cy="488595"/>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传感器的分类</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pic>
        <p:nvPicPr>
          <p:cNvPr id="3" name="图片 2"/>
          <p:cNvPicPr>
            <a:picLocks noChangeAspect="1"/>
          </p:cNvPicPr>
          <p:nvPr/>
        </p:nvPicPr>
        <p:blipFill>
          <a:blip r:embed="rId3"/>
          <a:stretch>
            <a:fillRect/>
          </a:stretch>
        </p:blipFill>
        <p:spPr>
          <a:xfrm>
            <a:off x="6671671" y="2499551"/>
            <a:ext cx="5215529" cy="2085975"/>
          </a:xfrm>
          <a:prstGeom prst="rect">
            <a:avLst/>
          </a:prstGeom>
        </p:spPr>
      </p:pic>
      <p:pic>
        <p:nvPicPr>
          <p:cNvPr id="4" name="图片 3"/>
          <p:cNvPicPr>
            <a:picLocks noChangeAspect="1"/>
          </p:cNvPicPr>
          <p:nvPr/>
        </p:nvPicPr>
        <p:blipFill>
          <a:blip r:embed="rId4"/>
          <a:stretch>
            <a:fillRect/>
          </a:stretch>
        </p:blipFill>
        <p:spPr>
          <a:xfrm>
            <a:off x="506039" y="2547772"/>
            <a:ext cx="6012288" cy="3825319"/>
          </a:xfrm>
          <a:prstGeom prst="rect">
            <a:avLst/>
          </a:prstGeom>
        </p:spPr>
      </p:pic>
      <p:pic>
        <p:nvPicPr>
          <p:cNvPr id="14" name="Picture 11" descr="位移"/>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2472" y="4782416"/>
            <a:ext cx="2366963" cy="15906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6" name="Picture 10" descr="压力"/>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9673580" y="4782416"/>
            <a:ext cx="1964238" cy="15906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8262350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4"/>
          <a:stretch>
            <a:fillRect/>
          </a:stretch>
        </p:blipFill>
        <p:spPr>
          <a:xfrm>
            <a:off x="0" y="0"/>
            <a:ext cx="12192000" cy="6858000"/>
          </a:xfrm>
          <a:prstGeom prst="rect">
            <a:avLst/>
          </a:prstGeom>
        </p:spPr>
      </p:pic>
      <p:sp>
        <p:nvSpPr>
          <p:cNvPr id="9" name="矩形 8"/>
          <p:cNvSpPr/>
          <p:nvPr/>
        </p:nvSpPr>
        <p:spPr>
          <a:xfrm>
            <a:off x="693419" y="167990"/>
            <a:ext cx="3906289" cy="451406"/>
          </a:xfrm>
          <a:prstGeom prst="rect">
            <a:avLst/>
          </a:prstGeom>
        </p:spPr>
        <p:txBody>
          <a:bodyPr wrap="square">
            <a:spAutoFit/>
          </a:bodyPr>
          <a:lstStyle/>
          <a:p>
            <a:pPr>
              <a:lnSpc>
                <a:spcPts val="2800"/>
              </a:lnSpc>
            </a:pPr>
            <a:r>
              <a:rPr lang="zh-CN" altLang="en-US" sz="2200" spc="200" dirty="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2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a:latin typeface="华文隶书" panose="02010800040101010101" pitchFamily="2" charset="-122"/>
                <a:ea typeface="华文隶书" panose="02010800040101010101" pitchFamily="2" charset="-122"/>
                <a:cs typeface="微软雅黑" panose="020B0503020204020204" charset="-122"/>
              </a:rPr>
              <a:t>传感器的认知与标定</a:t>
            </a:r>
          </a:p>
        </p:txBody>
      </p:sp>
      <p:sp>
        <p:nvSpPr>
          <p:cNvPr id="13" name="矩形 12"/>
          <p:cNvSpPr/>
          <p:nvPr/>
        </p:nvSpPr>
        <p:spPr>
          <a:xfrm>
            <a:off x="693419" y="1117991"/>
            <a:ext cx="5277890" cy="477054"/>
          </a:xfrm>
          <a:prstGeom prst="rect">
            <a:avLst/>
          </a:prstGeom>
          <a:solidFill>
            <a:schemeClr val="accent3">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indent="4320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传感器应用案例</a:t>
            </a: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安检门</a:t>
            </a:r>
            <a:endParaRPr lang="zh-CN" altLang="en-US" sz="2800" b="1" dirty="0">
              <a:latin typeface="华文行楷" panose="02010800040101010101" pitchFamily="2" charset="-122"/>
              <a:ea typeface="华文行楷" panose="02010800040101010101" pitchFamily="2" charset="-122"/>
              <a:cs typeface="微软雅黑" panose="020B0503020204020204" charset="-122"/>
            </a:endParaRPr>
          </a:p>
        </p:txBody>
      </p:sp>
    </p:spTree>
    <p:controls>
      <mc:AlternateContent xmlns:mc="http://schemas.openxmlformats.org/markup-compatibility/2006">
        <mc:Choice xmlns:v="urn:schemas-microsoft-com:vml" Requires="v">
          <p:control spid="1063" name="ShockwaveFlash1" r:id="rId2" imgW="6912000" imgH="4248000"/>
        </mc:Choice>
        <mc:Fallback>
          <p:control name="ShockwaveFlash1" r:id="rId2" imgW="6912000" imgH="4248000">
            <p:pic>
              <p:nvPicPr>
                <p:cNvPr id="10" name="ShockwaveFlash1"/>
                <p:cNvPicPr preferRelativeResize="0">
                  <a:picLocks noChangeArrowheads="1" noChangeShapeType="1"/>
                </p:cNvPicPr>
                <p:nvPr/>
              </p:nvPicPr>
              <p:blipFill>
                <a:blip r:embed="rId5"/>
                <a:srcRect/>
                <a:stretch>
                  <a:fillRect/>
                </a:stretch>
              </p:blipFill>
              <p:spPr bwMode="auto">
                <a:xfrm>
                  <a:off x="2384858" y="1900093"/>
                  <a:ext cx="6911975" cy="4248150"/>
                </a:xfrm>
                <a:prstGeom prst="rect">
                  <a:avLst/>
                </a:prstGeom>
                <a:noFill/>
                <a:ln w="12700" algn="ctr">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4720365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3078</TotalTime>
  <Words>920</Words>
  <Application>Microsoft Office PowerPoint</Application>
  <PresentationFormat>宽屏</PresentationFormat>
  <Paragraphs>57</Paragraphs>
  <Slides>13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13</vt:i4>
      </vt:variant>
    </vt:vector>
  </HeadingPairs>
  <TitlesOfParts>
    <vt:vector size="24" baseType="lpstr">
      <vt:lpstr>等线</vt:lpstr>
      <vt:lpstr>等线 Light</vt:lpstr>
      <vt:lpstr>华文彩云</vt:lpstr>
      <vt:lpstr>华文隶书</vt:lpstr>
      <vt:lpstr>华文行楷</vt:lpstr>
      <vt:lpstr>宋体</vt:lpstr>
      <vt:lpstr>微软雅黑</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BING</cp:lastModifiedBy>
  <cp:revision>363</cp:revision>
  <dcterms:created xsi:type="dcterms:W3CDTF">2021-03-19T16:08:00Z</dcterms:created>
  <dcterms:modified xsi:type="dcterms:W3CDTF">2022-09-05T07:45:57Z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2052-11.1.0.10356</vt:lpwstr>
  </property>
</Properties>
</file>