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embeddings/oleObject1.bin" ContentType="application/vnd.openxmlformats-officedocument.oleObject"/>
  <Override PartName="/ppt/theme/themeOverride1.xml" ContentType="application/vnd.openxmlformats-officedocument.themeOverride+xml"/>
  <Override PartName="/ppt/activeX/activeX2.xml" ContentType="application/vnd.ms-office.activeX+xml"/>
  <Override PartName="/ppt/theme/themeOverride2.xml" ContentType="application/vnd.openxmlformats-officedocument.themeOverride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405" r:id="rId3"/>
    <p:sldId id="437" r:id="rId4"/>
    <p:sldId id="459" r:id="rId5"/>
    <p:sldId id="436" r:id="rId6"/>
    <p:sldId id="427" r:id="rId7"/>
    <p:sldId id="460" r:id="rId8"/>
    <p:sldId id="461" r:id="rId9"/>
    <p:sldId id="471" r:id="rId10"/>
    <p:sldId id="462" r:id="rId11"/>
    <p:sldId id="463" r:id="rId12"/>
    <p:sldId id="464" r:id="rId13"/>
    <p:sldId id="465" r:id="rId14"/>
    <p:sldId id="466" r:id="rId15"/>
    <p:sldId id="467" r:id="rId16"/>
    <p:sldId id="468" r:id="rId17"/>
    <p:sldId id="470" r:id="rId18"/>
    <p:sldId id="472" r:id="rId19"/>
    <p:sldId id="469" r:id="rId20"/>
    <p:sldId id="344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A2A"/>
    <a:srgbClr val="008B8F"/>
    <a:srgbClr val="048A90"/>
    <a:srgbClr val="00A0A2"/>
    <a:srgbClr val="E6E9E9"/>
    <a:srgbClr val="4C99CB"/>
    <a:srgbClr val="009EA0"/>
    <a:srgbClr val="183B52"/>
    <a:srgbClr val="3786BC"/>
    <a:srgbClr val="00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15A2E-EEE5-44D4-A416-F7DCE8504A6D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5126-3523-486A-A835-18C36D373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C4B4-8F8F-48B7-9852-CA3FC0568717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file:///C:\Documents%20and%20Settings\chl\My%20Documents\7t03.ti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8.wmf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2.wmf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wm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05415" y="3482431"/>
            <a:ext cx="5015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项目五</a:t>
            </a:r>
            <a:r>
              <a:rPr lang="en-US" altLang="zh-CN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速度检测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005"/>
            <a:ext cx="12192000" cy="2752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5363" y="3039053"/>
            <a:ext cx="5402581" cy="47320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霍尔电压主要由三个方面的因素决定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：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836524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霍尔传感器的工作原理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graphicFrame>
        <p:nvGraphicFramePr>
          <p:cNvPr id="11" name="Object 4" descr="10%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2372306"/>
              </p:ext>
            </p:extLst>
          </p:nvPr>
        </p:nvGraphicFramePr>
        <p:xfrm>
          <a:off x="1986596" y="2000074"/>
          <a:ext cx="281622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公式" r:id="rId4" imgW="787058" imgH="215806" progId="Equation.3">
                  <p:embed/>
                </p:oleObj>
              </mc:Choice>
              <mc:Fallback>
                <p:oleObj name="公式" r:id="rId4" imgW="787058" imgH="215806" progId="Equation.3">
                  <p:embed/>
                  <p:pic>
                    <p:nvPicPr>
                      <p:cNvPr id="17410" name="Object 4" descr="10%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6596" y="2000074"/>
                        <a:ext cx="2816225" cy="771525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3366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AutoShape 7" descr="10%"/>
          <p:cNvSpPr>
            <a:spLocks/>
          </p:cNvSpPr>
          <p:nvPr/>
        </p:nvSpPr>
        <p:spPr bwMode="auto">
          <a:xfrm>
            <a:off x="1100366" y="3904342"/>
            <a:ext cx="431800" cy="1849438"/>
          </a:xfrm>
          <a:prstGeom prst="leftBrace">
            <a:avLst>
              <a:gd name="adj1" fmla="val 35692"/>
              <a:gd name="adj2" fmla="val 50000"/>
            </a:avLst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6" name="Text Box 8" descr="10%"/>
          <p:cNvSpPr txBox="1">
            <a:spLocks noChangeArrowheads="1"/>
          </p:cNvSpPr>
          <p:nvPr/>
        </p:nvSpPr>
        <p:spPr bwMode="auto">
          <a:xfrm>
            <a:off x="1557566" y="3870321"/>
            <a:ext cx="4702769" cy="1941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与电源提供的电流的大小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有关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与霍尔元件所处磁场的强度有关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  与霍尔元件的物理尺寸有关</a:t>
            </a: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7392534" y="3512059"/>
            <a:ext cx="2796494" cy="1946248"/>
          </a:xfrm>
          <a:prstGeom prst="cloudCallout">
            <a:avLst>
              <a:gd name="adj1" fmla="val 49130"/>
              <a:gd name="adj2" fmla="val 73255"/>
            </a:avLst>
          </a:prstGeom>
          <a:solidFill>
            <a:schemeClr val="accent1"/>
          </a:solidFill>
          <a:ln w="12700">
            <a:solidFill>
              <a:srgbClr val="800000"/>
            </a:solidFill>
            <a:round/>
            <a:headEnd/>
            <a:tailEnd/>
          </a:ln>
        </p:spPr>
        <p:txBody>
          <a:bodyPr lIns="90000" tIns="46800" rIns="90000" bIns="46800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实际应用中，通过控制哪几个变量进行控制霍尔电压？</a:t>
            </a:r>
          </a:p>
        </p:txBody>
      </p:sp>
    </p:spTree>
    <p:extLst>
      <p:ext uri="{BB962C8B-B14F-4D97-AF65-F5344CB8AC3E}">
        <p14:creationId xmlns:p14="http://schemas.microsoft.com/office/powerpoint/2010/main" val="228236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836524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霍尔传感器的测量电路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0" name="Picture 5" descr="C:\Documents and Settings\chl\My Documents\7t03.tif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346" y="2132873"/>
            <a:ext cx="4162731" cy="3106784"/>
          </a:xfrm>
          <a:prstGeom prst="rect">
            <a:avLst/>
          </a:prstGeom>
          <a:noFill/>
          <a:ln w="9525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2325422" y="5448663"/>
            <a:ext cx="3466578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4 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霍尔传感器测量电路</a:t>
            </a:r>
          </a:p>
        </p:txBody>
      </p:sp>
      <p:sp>
        <p:nvSpPr>
          <p:cNvPr id="18" name="AutoShape 4"/>
          <p:cNvSpPr>
            <a:spLocks noChangeArrowheads="1"/>
          </p:cNvSpPr>
          <p:nvPr/>
        </p:nvSpPr>
        <p:spPr bwMode="auto">
          <a:xfrm>
            <a:off x="7129012" y="1970996"/>
            <a:ext cx="3816350" cy="1978025"/>
          </a:xfrm>
          <a:prstGeom prst="cloudCallout">
            <a:avLst>
              <a:gd name="adj1" fmla="val -60815"/>
              <a:gd name="adj2" fmla="val 88926"/>
            </a:avLst>
          </a:prstGeom>
          <a:solidFill>
            <a:schemeClr val="accent1"/>
          </a:solidFill>
          <a:ln w="12700">
            <a:solidFill>
              <a:srgbClr val="800000"/>
            </a:solidFill>
            <a:round/>
            <a:headEnd/>
            <a:tailEnd/>
          </a:ln>
        </p:spPr>
        <p:txBody>
          <a:bodyPr lIns="90000" tIns="46800" rIns="90000" bIns="46800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霍尔元件的基片是半导体材料，对温度的变化很敏感。为了减小霍尔元件的温度误差，可采取 ？</a:t>
            </a: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8941937" y="4007758"/>
            <a:ext cx="485775" cy="576263"/>
          </a:xfrm>
          <a:prstGeom prst="downArrow">
            <a:avLst>
              <a:gd name="adj1" fmla="val 50000"/>
              <a:gd name="adj2" fmla="val 29657"/>
            </a:avLst>
          </a:prstGeom>
          <a:solidFill>
            <a:schemeClr val="accent1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7824337" y="4707846"/>
            <a:ext cx="3141662" cy="928687"/>
          </a:xfrm>
          <a:prstGeom prst="rect">
            <a:avLst/>
          </a:prstGeom>
          <a:solidFill>
            <a:schemeClr val="accent1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1</a:t>
            </a: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．选用温度系数小的元件。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2</a:t>
            </a: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．采用恒温措施。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3</a:t>
            </a: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．采用恒流源</a:t>
            </a:r>
            <a:r>
              <a:rPr lang="zh-CN" altLang="en-US" sz="18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供电。 </a:t>
            </a:r>
            <a:endParaRPr lang="zh-CN" altLang="en-US" sz="18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0705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662" y="-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762467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Times New Roman" panose="02020603050405020304" pitchFamily="18" charset="0"/>
                <a:ea typeface="华文行楷" panose="0201080004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en-US" sz="2800" b="1" dirty="0">
                <a:latin typeface="Times New Roman" panose="02020603050405020304" pitchFamily="18" charset="0"/>
                <a:ea typeface="华文行楷" panose="02010800040101010101" pitchFamily="2" charset="-122"/>
                <a:cs typeface="Times New Roman" panose="02020603050405020304" pitchFamily="18" charset="0"/>
              </a:rPr>
              <a:t>零位特性及补偿</a:t>
            </a:r>
          </a:p>
        </p:txBody>
      </p:sp>
      <p:sp>
        <p:nvSpPr>
          <p:cNvPr id="11" name="矩形 10"/>
          <p:cNvSpPr/>
          <p:nvPr/>
        </p:nvSpPr>
        <p:spPr>
          <a:xfrm>
            <a:off x="693419" y="2036311"/>
            <a:ext cx="10743838" cy="278537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零位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特性：在无外加磁场或无控制电流的情况下，元件产生输出电压的特性。</a:t>
            </a:r>
          </a:p>
          <a:p>
            <a:pPr algn="just">
              <a:lnSpc>
                <a:spcPts val="3000"/>
              </a:lnSpc>
            </a:pP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2.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零位误差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：零位特性产生的误差。</a:t>
            </a:r>
          </a:p>
          <a:p>
            <a:pPr algn="just">
              <a:lnSpc>
                <a:spcPts val="3000"/>
              </a:lnSpc>
            </a:pP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3.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不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等位电压：霍尔元件的激励电流为额定电流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I</a:t>
            </a:r>
            <a:r>
              <a:rPr lang="en-US" altLang="zh-CN" sz="2400" baseline="-25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而磁感应强度为零时，所测到的空载霍尔电压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U</a:t>
            </a:r>
            <a:r>
              <a:rPr lang="en-US" altLang="zh-CN" sz="2400" baseline="-25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0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4.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不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等位电阻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lang="en-US" altLang="zh-CN" sz="2400" baseline="-25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0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lang="en-US" altLang="zh-CN" sz="2400" baseline="-25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0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=U</a:t>
            </a:r>
            <a:r>
              <a:rPr lang="en-US" altLang="zh-CN" sz="2400" baseline="-25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0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/I</a:t>
            </a:r>
            <a:r>
              <a:rPr lang="en-US" altLang="zh-CN" sz="2400" baseline="-25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N</a:t>
            </a:r>
            <a:endParaRPr lang="en-US" altLang="zh-CN" sz="2400" baseline="-250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不等位电压产生的主要原因：霍尔电极安装时不在同一个电位面上，两者之间存在不等位电阻。补偿方法：利用桥路平衡的原理来补偿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4959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9" y="-8391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784136"/>
            <a:ext cx="10322924" cy="86177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用集成电路技术，将霍尔元件、放大器、温度补偿电路、施密特触发器和稳压电源等电路集成在一个芯片上，就构成了霍尔集成传感器。 </a:t>
            </a: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762467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5.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霍尔集成传感器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731818" y="3728358"/>
            <a:ext cx="1056738" cy="1017844"/>
          </a:xfrm>
          <a:prstGeom prst="rect">
            <a:avLst/>
          </a:prstGeom>
          <a:solidFill>
            <a:srgbClr val="99CC00"/>
          </a:solidFill>
          <a:ln w="25400" algn="ctr">
            <a:solidFill>
              <a:srgbClr val="A50021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</a:rPr>
              <a:t>输出信号的形式</a:t>
            </a:r>
          </a:p>
        </p:txBody>
      </p:sp>
      <p:sp>
        <p:nvSpPr>
          <p:cNvPr id="12" name="AutoShape 6" descr="10%"/>
          <p:cNvSpPr>
            <a:spLocks/>
          </p:cNvSpPr>
          <p:nvPr/>
        </p:nvSpPr>
        <p:spPr bwMode="auto">
          <a:xfrm>
            <a:off x="2850469" y="3280683"/>
            <a:ext cx="288925" cy="1851025"/>
          </a:xfrm>
          <a:prstGeom prst="leftBrace">
            <a:avLst>
              <a:gd name="adj1" fmla="val 53388"/>
              <a:gd name="adj2" fmla="val 50000"/>
            </a:avLst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4" name="Text Box 7" descr="10%"/>
          <p:cNvSpPr txBox="1">
            <a:spLocks noChangeArrowheads="1"/>
          </p:cNvSpPr>
          <p:nvPr/>
        </p:nvSpPr>
        <p:spPr bwMode="auto">
          <a:xfrm>
            <a:off x="3216601" y="3187163"/>
            <a:ext cx="949325" cy="211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  <a:ea typeface="华文新魏" panose="02010800040101010101" pitchFamily="2" charset="-122"/>
              </a:rPr>
              <a:t>开关型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1800" dirty="0">
              <a:latin typeface="Arial" panose="020B0604020202020204" pitchFamily="34" charset="0"/>
              <a:ea typeface="华文新魏" panose="02010800040101010101" pitchFamily="2" charset="-122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1800" dirty="0">
              <a:latin typeface="Arial" panose="020B0604020202020204" pitchFamily="34" charset="0"/>
              <a:ea typeface="华文新魏" panose="02010800040101010101" pitchFamily="2" charset="-122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1800" dirty="0">
              <a:latin typeface="Arial" panose="020B0604020202020204" pitchFamily="34" charset="0"/>
              <a:ea typeface="华文新魏" panose="02010800040101010101" pitchFamily="2" charset="-122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  <a:ea typeface="华文新魏" panose="02010800040101010101" pitchFamily="2" charset="-122"/>
              </a:rPr>
              <a:t>线性型</a:t>
            </a:r>
            <a:r>
              <a:rPr lang="zh-CN" altLang="en-US" sz="2000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4325255" y="2972807"/>
            <a:ext cx="6691088" cy="1325620"/>
          </a:xfrm>
          <a:prstGeom prst="rect">
            <a:avLst/>
          </a:prstGeom>
          <a:solidFill>
            <a:schemeClr val="accent1"/>
          </a:solidFill>
          <a:ln w="25400">
            <a:solidFill>
              <a:srgbClr val="800000"/>
            </a:solidFill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rPr>
              <a:t>由霍尔元件、放大器、施密特触发器、输出晶体管和稳压电源等组成。具有开关特性，但导通磁感应强度和截止磁感应强度之间存在滞后效应，这一特性大大增强了电路的抗干扰能力，保证开关动作稳定，不产生振荡现象。  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4325255" y="4881257"/>
            <a:ext cx="6691088" cy="710067"/>
          </a:xfrm>
          <a:prstGeom prst="rect">
            <a:avLst/>
          </a:prstGeom>
          <a:solidFill>
            <a:schemeClr val="accent1"/>
          </a:solidFill>
          <a:ln w="25400">
            <a:solidFill>
              <a:srgbClr val="800000"/>
            </a:solidFill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  <a:ea typeface="华文新魏" panose="02010800040101010101" pitchFamily="2" charset="-122"/>
              </a:rPr>
              <a:t>由霍尔元件、放大器、差动输出电路和稳压电源等组成。输出电压在一定范围内与外加磁场呈线性比例关系</a:t>
            </a:r>
            <a:r>
              <a:rPr lang="zh-CN" altLang="en-US" sz="2000" dirty="0">
                <a:latin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66780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29" y="-8391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8" y="1784136"/>
            <a:ext cx="10888981" cy="86177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当齿对准霍尔元件时，磁力线集中穿过霍尔元件，可产生较大的霍尔电动势，放大、整形后输出高电平；反之，当齿轮的空挡对准霍尔元件时，输出为低电平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762467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5.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霍尔集成传感器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7" name="Picture 4" descr="转速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536" y="2931039"/>
            <a:ext cx="6812962" cy="2279590"/>
          </a:xfrm>
          <a:prstGeom prst="rect">
            <a:avLst/>
          </a:prstGeom>
          <a:noFill/>
          <a:ln w="9525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4123871" y="5405919"/>
            <a:ext cx="4533900" cy="666750"/>
          </a:xfrm>
          <a:prstGeom prst="rect">
            <a:avLst/>
          </a:prstGeom>
          <a:solidFill>
            <a:schemeClr val="accent1"/>
          </a:solidFill>
          <a:ln w="25400" algn="ctr">
            <a:solidFill>
              <a:srgbClr val="008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霍尔转速传感器示意图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1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　磁体　</a:t>
            </a:r>
            <a:r>
              <a:rPr lang="en-US" altLang="zh-CN" sz="1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en-US" sz="1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霍尔元件　</a:t>
            </a:r>
            <a:r>
              <a:rPr lang="en-US" altLang="zh-CN" sz="1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1800" b="1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　齿圈　</a:t>
            </a:r>
          </a:p>
        </p:txBody>
      </p:sp>
    </p:spTree>
    <p:extLst>
      <p:ext uri="{BB962C8B-B14F-4D97-AF65-F5344CB8AC3E}">
        <p14:creationId xmlns:p14="http://schemas.microsoft.com/office/powerpoint/2010/main" val="1346916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803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887459"/>
            <a:ext cx="4967152" cy="278537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霍尔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接近开关用于转速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测量：</a:t>
            </a:r>
            <a:endParaRPr lang="en-US" altLang="zh-CN" sz="2400" dirty="0" smtClean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  <a:p>
            <a:pPr indent="457200" algn="just">
              <a:lnSpc>
                <a:spcPts val="3000"/>
              </a:lnSpc>
            </a:pP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接近开关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是指当物体与其接近到设定距离时就可以发出“动作”信号的开关，它无需和物体直接接触。接近开关有很多种类，主要有自感式、差动变压器式、电涡流式、电容式、干簧管、霍尔式等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762467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6.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霍尔传感器的应用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295118" y="5645164"/>
            <a:ext cx="5256213" cy="463846"/>
          </a:xfrm>
          <a:prstGeom prst="rect">
            <a:avLst/>
          </a:prstGeom>
          <a:solidFill>
            <a:schemeClr val="accent1"/>
          </a:solidFill>
          <a:ln w="25400" algn="ctr">
            <a:solidFill>
              <a:srgbClr val="A5002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霍尔接近开关用于转速测量的演示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2305" name="ShockwaveFlash1" r:id="rId2" imgW="4905360" imgH="3960720"/>
        </mc:Choice>
        <mc:Fallback>
          <p:control name="ShockwaveFlash1" r:id="rId2" imgW="4905360" imgH="3960720">
            <p:pic>
              <p:nvPicPr>
                <p:cNvPr id="2" name="ShockwaveFlash1"/>
                <p:cNvPicPr>
                  <a:picLocks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497638" y="1498600"/>
                  <a:ext cx="4905375" cy="3960813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75973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803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887459"/>
            <a:ext cx="10468067" cy="857927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霍尔转速传感器：转轴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的转速测量是利用了霍尔传感器的开关特性，因此，宜选用霍尔开关集成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762467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6.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霍尔传感器的应用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93419" y="2926349"/>
            <a:ext cx="4314010" cy="2632580"/>
          </a:xfrm>
          <a:prstGeom prst="rect">
            <a:avLst/>
          </a:prstGeom>
          <a:solidFill>
            <a:srgbClr val="99CC00"/>
          </a:solidFill>
          <a:ln w="25400">
            <a:solidFill>
              <a:srgbClr val="A50021"/>
            </a:solidFill>
            <a:miter lim="800000"/>
            <a:headEnd/>
            <a:tailEnd/>
          </a:ln>
        </p:spPr>
        <p:txBody>
          <a:bodyPr wrap="square" lIns="90000" tIns="46800" rIns="90000" bIns="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方法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一：齿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盘装在被测轴上随被测轴一起旋转。永久磁铁装在靠近齿盘的侧面，磁铁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极与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极的距离等于齿距，霍尔元件粘贴在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极的端面，如图（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）所示；或者将磁铁固定在霍尔元件的背面，如图（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）所示。</a:t>
            </a:r>
          </a:p>
        </p:txBody>
      </p: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5494674" y="2993276"/>
            <a:ext cx="5658285" cy="2498725"/>
            <a:chOff x="2926" y="2532"/>
            <a:chExt cx="5636" cy="2496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0" y="2532"/>
              <a:ext cx="2472" cy="2496"/>
            </a:xfrm>
            <a:prstGeom prst="rect">
              <a:avLst/>
            </a:prstGeom>
            <a:noFill/>
            <a:ln w="9525">
              <a:solidFill>
                <a:srgbClr val="80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6" y="2532"/>
              <a:ext cx="2730" cy="2480"/>
            </a:xfrm>
            <a:prstGeom prst="rect">
              <a:avLst/>
            </a:prstGeom>
            <a:noFill/>
            <a:ln w="9525">
              <a:solidFill>
                <a:srgbClr val="80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380389" y="5780280"/>
            <a:ext cx="4086225" cy="371513"/>
          </a:xfrm>
          <a:prstGeom prst="rect">
            <a:avLst/>
          </a:prstGeom>
          <a:solidFill>
            <a:schemeClr val="accent1"/>
          </a:solidFill>
          <a:ln w="25400" algn="ctr">
            <a:solidFill>
              <a:srgbClr val="008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磁铁在霍尔元件上的霍尔转速传感器</a:t>
            </a:r>
          </a:p>
        </p:txBody>
      </p:sp>
    </p:spTree>
    <p:extLst>
      <p:ext uri="{BB962C8B-B14F-4D97-AF65-F5344CB8AC3E}">
        <p14:creationId xmlns:p14="http://schemas.microsoft.com/office/powerpoint/2010/main" val="2466012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03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762467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6.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霍尔传感器的应用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765329" y="2682637"/>
            <a:ext cx="4343700" cy="2263248"/>
          </a:xfrm>
          <a:prstGeom prst="rect">
            <a:avLst/>
          </a:prstGeom>
          <a:solidFill>
            <a:srgbClr val="99CC00"/>
          </a:solidFill>
          <a:ln w="25400">
            <a:solidFill>
              <a:srgbClr val="A50021"/>
            </a:solidFill>
            <a:miter lim="800000"/>
            <a:headEnd/>
            <a:tailEnd/>
          </a:ln>
        </p:spPr>
        <p:txBody>
          <a:bodyPr wrap="square" lIns="90000" tIns="46800" rIns="90000" bIns="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50000"/>
              </a:spcBef>
              <a:buClrTx/>
              <a:buSzTx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方法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二：将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磁铁装在转盘上，转盘随轴转动，霍尔元件固定在转盘附近，如下图所示。当小磁铁通过霍尔元件时，输出一个脉冲，检测出单位时间的脉冲数，就测出了转速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121748" y="5584263"/>
            <a:ext cx="4476297" cy="648512"/>
          </a:xfrm>
          <a:prstGeom prst="rect">
            <a:avLst/>
          </a:prstGeom>
          <a:solidFill>
            <a:schemeClr val="accent1"/>
          </a:solidFill>
          <a:ln w="25400" algn="ctr">
            <a:solidFill>
              <a:srgbClr val="00800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磁铁在转盘上的霍尔转速传感器</a:t>
            </a: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n-US" altLang="zh-CN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1-</a:t>
            </a: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输入轴；</a:t>
            </a:r>
            <a:r>
              <a:rPr lang="en-US" altLang="zh-CN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2-</a:t>
            </a: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转盘；</a:t>
            </a:r>
            <a:r>
              <a:rPr lang="en-US" altLang="zh-CN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3-</a:t>
            </a: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磁铁；</a:t>
            </a:r>
            <a:r>
              <a:rPr lang="en-US" altLang="zh-CN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4-</a:t>
            </a:r>
            <a:r>
              <a:rPr lang="zh-CN" altLang="en-US" sz="1800" dirty="0">
                <a:latin typeface="华文隶书" panose="02010800040101010101" pitchFamily="2" charset="-122"/>
                <a:ea typeface="华文隶书" panose="02010800040101010101" pitchFamily="2" charset="-122"/>
              </a:rPr>
              <a:t>霍尔传感器</a:t>
            </a:r>
          </a:p>
        </p:txBody>
      </p:sp>
      <p:pic>
        <p:nvPicPr>
          <p:cNvPr id="11" name="Picture 4" descr="照片6 0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74" y="1596779"/>
            <a:ext cx="4149847" cy="3779911"/>
          </a:xfrm>
          <a:prstGeom prst="rect">
            <a:avLst/>
          </a:prstGeom>
          <a:noFill/>
          <a:ln w="9525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15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803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762467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6.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霍尔传感器的应用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4340" name="ShockwaveFlash1" r:id="rId2" imgW="7286760" imgH="4059360"/>
        </mc:Choice>
        <mc:Fallback>
          <p:control name="ShockwaveFlash1" r:id="rId2" imgW="7286760" imgH="4059360">
            <p:pic>
              <p:nvPicPr>
                <p:cNvPr id="2" name="ShockwaveFlash1"/>
                <p:cNvPicPr>
                  <a:picLocks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452688" y="1981200"/>
                  <a:ext cx="7286625" cy="4059238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28076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03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762467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6.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霍尔传感器的应用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51395" y="1771944"/>
            <a:ext cx="9089210" cy="461664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采用不同的磁铁，检测距离有所不同，建议采用的磁铁直径和检测对象的直径相等。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当霍尔开关驱动感性负载时，要在负载两端并接续流二极管，避免感性负载动作时的瞬态高压脉冲对输出级的冲击，保护霍尔开关。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为了保证不损坏接近开关，请务必在接通电源前检查接线是否正确，核定电压是否为额定值。</a:t>
            </a:r>
          </a:p>
        </p:txBody>
      </p:sp>
    </p:spTree>
    <p:extLst>
      <p:ext uri="{BB962C8B-B14F-4D97-AF65-F5344CB8AC3E}">
        <p14:creationId xmlns:p14="http://schemas.microsoft.com/office/powerpoint/2010/main" val="25239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8"/>
          <a:stretch>
            <a:fillRect/>
          </a:stretch>
        </p:blipFill>
        <p:spPr>
          <a:xfrm>
            <a:off x="0" y="0"/>
            <a:ext cx="358832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8156" y="190247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33" name="矩形 32"/>
          <p:cNvSpPr/>
          <p:nvPr/>
        </p:nvSpPr>
        <p:spPr>
          <a:xfrm>
            <a:off x="5974097" y="40510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4" name="矩形 3"/>
          <p:cNvSpPr/>
          <p:nvPr/>
        </p:nvSpPr>
        <p:spPr>
          <a:xfrm>
            <a:off x="4336473" y="800143"/>
            <a:ext cx="7162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学习目标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知识目标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了解霍尔传感器、磁电式、光电式、光电编码器等传感器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的基本原理，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掌握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各类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传感器在检测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中的应用。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技能目标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：掌握霍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尔、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磁电式、光电式、光电编码器等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传感器识别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、选用和检测方法。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素质目标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：提高学生分析问题和解决问题的能力，培养学生沟通能力及团队协作精神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451593" y="0"/>
            <a:ext cx="2579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项目五</a:t>
            </a:r>
            <a:r>
              <a:rPr lang="en-US" altLang="zh-CN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2000" b="1" dirty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速度</a:t>
            </a:r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检测</a:t>
            </a:r>
            <a:endParaRPr lang="zh-CN" altLang="en-US" sz="2000" b="1" dirty="0">
              <a:solidFill>
                <a:srgbClr val="008B8F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结束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2232" cy="6869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27843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445908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霍尔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14771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523936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26601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26797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磁电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668492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809132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825181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96335" y="4841503"/>
            <a:ext cx="7119476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693" y="498214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36" name="矩形 35"/>
          <p:cNvSpPr/>
          <p:nvPr/>
        </p:nvSpPr>
        <p:spPr>
          <a:xfrm>
            <a:off x="7183322" y="4998192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光电式编码器及其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应用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27843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445908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霍尔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14771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523936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26601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26797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磁电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668492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809132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825181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96335" y="4841503"/>
            <a:ext cx="7119476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693" y="498214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36" name="矩形 35"/>
          <p:cNvSpPr/>
          <p:nvPr/>
        </p:nvSpPr>
        <p:spPr>
          <a:xfrm>
            <a:off x="7183322" y="4998192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光电式编码器及其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应用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37" name="矩形 36"/>
          <p:cNvSpPr/>
          <p:nvPr/>
        </p:nvSpPr>
        <p:spPr>
          <a:xfrm>
            <a:off x="5225827" y="1319088"/>
            <a:ext cx="6711516" cy="814058"/>
          </a:xfrm>
          <a:prstGeom prst="rect">
            <a:avLst/>
          </a:prstGeom>
          <a:noFill/>
          <a:ln w="76200">
            <a:solidFill>
              <a:srgbClr val="CD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10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92569" y="3295293"/>
            <a:ext cx="76952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一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、霍尔传感器及其应用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924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958304"/>
            <a:ext cx="10542617" cy="86177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霍尔传感器基于霍尔效应，它可以用来检测磁场、微位移、转速、流量、角度，也可以制作高斯计、电流表、接近开关等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3792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221402" y="5393377"/>
            <a:ext cx="7601471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霍尔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传感器的外形图</a:t>
            </a:r>
          </a:p>
          <a:p>
            <a:pPr algn="ctr"/>
            <a:r>
              <a:rPr lang="en-US" altLang="zh-CN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(a)</a:t>
            </a:r>
            <a:r>
              <a:rPr lang="zh-CN" altLang="en-US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霍尔元件</a:t>
            </a:r>
            <a:r>
              <a:rPr lang="zh-CN" altLang="en-US" sz="20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；               </a:t>
            </a:r>
            <a:r>
              <a:rPr lang="en-US" altLang="zh-CN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(b)</a:t>
            </a:r>
            <a:r>
              <a:rPr lang="zh-CN" altLang="en-US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霍尔接近开关；       </a:t>
            </a:r>
            <a:r>
              <a:rPr lang="en-US" altLang="zh-CN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(c)</a:t>
            </a:r>
            <a:r>
              <a:rPr lang="zh-CN" altLang="en-US" sz="20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霍尔电流传感器</a:t>
            </a:r>
          </a:p>
        </p:txBody>
      </p:sp>
      <p:grpSp>
        <p:nvGrpSpPr>
          <p:cNvPr id="19" name="Group 4"/>
          <p:cNvGrpSpPr>
            <a:grpSpLocks/>
          </p:cNvGrpSpPr>
          <p:nvPr/>
        </p:nvGrpSpPr>
        <p:grpSpPr bwMode="auto">
          <a:xfrm>
            <a:off x="2015556" y="3139628"/>
            <a:ext cx="7807333" cy="2039938"/>
            <a:chOff x="93" y="1661"/>
            <a:chExt cx="4918" cy="1285"/>
          </a:xfrm>
        </p:grpSpPr>
        <p:pic>
          <p:nvPicPr>
            <p:cNvPr id="20" name="Picture 5" descr="霍尔接近开关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" y="1661"/>
              <a:ext cx="1479" cy="1281"/>
            </a:xfrm>
            <a:prstGeom prst="rect">
              <a:avLst/>
            </a:prstGeom>
            <a:ln>
              <a:solidFill>
                <a:srgbClr val="92D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6" descr="霍尔电流传感器5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0" y="1661"/>
              <a:ext cx="1451" cy="1257"/>
            </a:xfrm>
            <a:prstGeom prst="rect">
              <a:avLst/>
            </a:prstGeom>
            <a:ln>
              <a:solidFill>
                <a:srgbClr val="92D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7" descr="图像-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570" t="58678" b="7385"/>
            <a:stretch>
              <a:fillRect/>
            </a:stretch>
          </p:blipFill>
          <p:spPr bwMode="auto">
            <a:xfrm>
              <a:off x="93" y="1661"/>
              <a:ext cx="1646" cy="1285"/>
            </a:xfrm>
            <a:prstGeom prst="rect">
              <a:avLst/>
            </a:prstGeom>
            <a:ln>
              <a:solidFill>
                <a:srgbClr val="92D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958304"/>
            <a:ext cx="10542617" cy="86177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霍尔传感器基于霍尔效应，它可以用来检测磁场、微位移、转速、流量、角度，也可以制作高斯计、电流表、接近开关等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37922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霍尔传感器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599708" y="6070525"/>
            <a:ext cx="3082982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霍尔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传感器的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外形图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Picture 4" descr="霍尔传感器电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142" y="3279375"/>
            <a:ext cx="2966398" cy="2614189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霍尔传感器接近开关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1094" y="3272543"/>
            <a:ext cx="3370312" cy="2621021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86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784136"/>
            <a:ext cx="5402581" cy="3939540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工作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原理： </a:t>
            </a:r>
          </a:p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       置于磁场中的导体或半导体中流过电流时，若是没有磁场的影响，则正电荷载流子能平稳地流过，此时，输出端（从载流导体上平行于电流和磁场方向的两个面引出）的电压为零。当加入一个与电流方向垂直的磁场时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(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如下图所示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)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，电荷载流子会由于洛伦兹力的作用而偏向一边，在输出端产生电压，即霍尔电压。这一现象称为霍尔效应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836524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霍尔传感器的工作原理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110738" y="5887596"/>
            <a:ext cx="4262525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3 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霍尔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传感器的工作原理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示意图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767" y="1987332"/>
            <a:ext cx="5228410" cy="3489325"/>
          </a:xfrm>
          <a:prstGeom prst="rect">
            <a:avLst/>
          </a:prstGeom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464" y="1945783"/>
            <a:ext cx="5331015" cy="373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86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一、霍尔传感器及其应用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836524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霍尔传感器的工作原理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3317" name="ShockwaveFlash1" r:id="rId2" imgW="7521480" imgH="4489560"/>
        </mc:Choice>
        <mc:Fallback>
          <p:control name="ShockwaveFlash1" r:id="rId2" imgW="7521480" imgH="4489560">
            <p:pic>
              <p:nvPicPr>
                <p:cNvPr id="2" name="ShockwaveFlash1"/>
                <p:cNvPicPr>
                  <a:picLocks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334419" y="1765795"/>
                  <a:ext cx="7523162" cy="4489450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77986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</TotalTime>
  <Words>1243</Words>
  <Application>Microsoft Office PowerPoint</Application>
  <PresentationFormat>宽屏</PresentationFormat>
  <Paragraphs>110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等线</vt:lpstr>
      <vt:lpstr>等线 Light</vt:lpstr>
      <vt:lpstr>华文彩云</vt:lpstr>
      <vt:lpstr>华文行楷</vt:lpstr>
      <vt:lpstr>华文隶书</vt:lpstr>
      <vt:lpstr>华文新魏</vt:lpstr>
      <vt:lpstr>宋体</vt:lpstr>
      <vt:lpstr>微软雅黑</vt:lpstr>
      <vt:lpstr>Arial</vt:lpstr>
      <vt:lpstr>Calibri</vt:lpstr>
      <vt:lpstr>Garamond</vt:lpstr>
      <vt:lpstr>Times New Roman</vt:lpstr>
      <vt:lpstr>Wingdings</vt:lpstr>
      <vt:lpstr>Office 主题​​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yang</cp:lastModifiedBy>
  <cp:revision>461</cp:revision>
  <dcterms:created xsi:type="dcterms:W3CDTF">2021-03-19T16:08:00Z</dcterms:created>
  <dcterms:modified xsi:type="dcterms:W3CDTF">2022-11-15T01:43:50Z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88038CD3B1904411A135EB2CA67EF591</vt:lpwstr>
  </property>
  <property fmtid="{D5CDD505-2E9C-101B-9397-08002B2CF9AE}" pid="3" name="KSOProductBuildVer">
    <vt:lpwstr>2052-11.1.0.11365</vt:lpwstr>
  </property>
</Properties>
</file>