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6" r:id="rId2"/>
    <p:sldId id="405" r:id="rId3"/>
    <p:sldId id="437" r:id="rId4"/>
    <p:sldId id="459" r:id="rId5"/>
    <p:sldId id="436" r:id="rId6"/>
    <p:sldId id="427" r:id="rId7"/>
    <p:sldId id="471" r:id="rId8"/>
    <p:sldId id="478" r:id="rId9"/>
    <p:sldId id="472" r:id="rId10"/>
    <p:sldId id="479" r:id="rId11"/>
    <p:sldId id="480" r:id="rId12"/>
    <p:sldId id="481" r:id="rId13"/>
    <p:sldId id="482" r:id="rId14"/>
    <p:sldId id="483" r:id="rId15"/>
    <p:sldId id="484" r:id="rId16"/>
    <p:sldId id="485" r:id="rId17"/>
    <p:sldId id="486" r:id="rId18"/>
    <p:sldId id="487" r:id="rId19"/>
    <p:sldId id="488" r:id="rId20"/>
    <p:sldId id="489" r:id="rId21"/>
    <p:sldId id="490" r:id="rId22"/>
    <p:sldId id="491" r:id="rId23"/>
    <p:sldId id="344"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333" autoAdjust="0"/>
  </p:normalViewPr>
  <p:slideViewPr>
    <p:cSldViewPr snapToGrid="0">
      <p:cViewPr varScale="1">
        <p:scale>
          <a:sx n="69" d="100"/>
          <a:sy n="69" d="100"/>
        </p:scale>
        <p:origin x="70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2022/11/15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file:///C:\Documents%20and%20Settings\chl\My%20Documents\6t09.tif" TargetMode="External"/><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hyperlink" Target="../../../../../../%20(G:)" TargetMode="Externa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file:///C:\Documents%20and%20Settings\chl\My%20Documents\6t10.tif" TargetMode="External"/><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hyperlink" Target="../../../../../../%20(G:)" TargetMode="Externa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media/image28.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file:///C:\Documents%20and%20Settings\chl\My%20Documents\6t29.tif" TargetMode="Externa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image" Target="../media/image7.gif"/><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805415" y="3482431"/>
            <a:ext cx="5015856"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项目五</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速度检测</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984365" y="2342282"/>
            <a:ext cx="539635" cy="1384995"/>
          </a:xfrm>
          <a:prstGeom prst="rect">
            <a:avLst/>
          </a:prstGeom>
          <a:ln>
            <a:solidFill>
              <a:srgbClr val="92D050"/>
            </a:solidFill>
          </a:ln>
        </p:spPr>
        <p:txBody>
          <a:bodyPr wrap="square">
            <a:spAutoFit/>
          </a:bodyPr>
          <a:lstStyle/>
          <a:p>
            <a:pPr algn="just"/>
            <a:r>
              <a:rPr lang="zh-CN" altLang="en-US" sz="2800" b="1" dirty="0" smtClean="0">
                <a:latin typeface="华文隶书" panose="02010800040101010101" pitchFamily="2" charset="-122"/>
                <a:ea typeface="华文隶书" panose="02010800040101010101" pitchFamily="2" charset="-122"/>
                <a:cs typeface="微软雅黑" panose="020B0503020204020204" charset="-122"/>
                <a:sym typeface="+mn-ea"/>
              </a:rPr>
              <a:t>光</a:t>
            </a:r>
            <a:endParaRPr lang="en-US" altLang="zh-CN" sz="2800" b="1"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r>
              <a:rPr lang="zh-CN" altLang="en-US" sz="2800" b="1" dirty="0" smtClean="0">
                <a:latin typeface="华文隶书" panose="02010800040101010101" pitchFamily="2" charset="-122"/>
                <a:ea typeface="华文隶书" panose="02010800040101010101" pitchFamily="2" charset="-122"/>
                <a:cs typeface="微软雅黑" panose="020B0503020204020204" charset="-122"/>
                <a:sym typeface="+mn-ea"/>
              </a:rPr>
              <a:t>电</a:t>
            </a:r>
            <a:endParaRPr lang="en-US" altLang="zh-CN" sz="2800" b="1"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r>
              <a:rPr lang="zh-CN" altLang="en-US" sz="2800" b="1" dirty="0" smtClean="0">
                <a:latin typeface="华文隶书" panose="02010800040101010101" pitchFamily="2" charset="-122"/>
                <a:ea typeface="华文隶书" panose="02010800040101010101" pitchFamily="2" charset="-122"/>
                <a:cs typeface="微软雅黑" panose="020B0503020204020204" charset="-122"/>
                <a:sym typeface="+mn-ea"/>
              </a:rPr>
              <a:t>管</a:t>
            </a:r>
            <a:endParaRPr lang="zh-CN" altLang="en-US" sz="2800"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4"/>
          <p:cNvSpPr txBox="1">
            <a:spLocks noChangeArrowheads="1"/>
          </p:cNvSpPr>
          <p:nvPr/>
        </p:nvSpPr>
        <p:spPr bwMode="auto">
          <a:xfrm>
            <a:off x="4929230" y="5961621"/>
            <a:ext cx="2057400" cy="402291"/>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0"/>
              </a:spcBef>
              <a:buClrTx/>
              <a:buSzTx/>
              <a:buFontTx/>
              <a:buNone/>
            </a:pPr>
            <a:r>
              <a:rPr lang="zh-CN" altLang="en-US" sz="2000" dirty="0" smtClean="0">
                <a:latin typeface="华文隶书" panose="02010800040101010101" pitchFamily="2" charset="-122"/>
                <a:ea typeface="华文隶书" panose="02010800040101010101" pitchFamily="2" charset="-122"/>
              </a:rPr>
              <a:t>光电管外形</a:t>
            </a:r>
            <a:endParaRPr lang="zh-CN" altLang="en-US" sz="2000" dirty="0">
              <a:latin typeface="华文隶书" panose="02010800040101010101" pitchFamily="2" charset="-122"/>
              <a:ea typeface="华文隶书" panose="02010800040101010101" pitchFamily="2" charset="-122"/>
            </a:endParaRPr>
          </a:p>
        </p:txBody>
      </p:sp>
      <p:grpSp>
        <p:nvGrpSpPr>
          <p:cNvPr id="17" name="Group 5"/>
          <p:cNvGrpSpPr>
            <a:grpSpLocks/>
          </p:cNvGrpSpPr>
          <p:nvPr/>
        </p:nvGrpSpPr>
        <p:grpSpPr bwMode="auto">
          <a:xfrm>
            <a:off x="2105891" y="2162168"/>
            <a:ext cx="7516525" cy="3408963"/>
            <a:chOff x="975" y="1670"/>
            <a:chExt cx="3939" cy="1699"/>
          </a:xfrm>
        </p:grpSpPr>
        <p:pic>
          <p:nvPicPr>
            <p:cNvPr id="18" name="Picture 6" descr="光电管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5" y="1670"/>
              <a:ext cx="1944" cy="1686"/>
            </a:xfrm>
            <a:prstGeom prst="rect">
              <a:avLst/>
            </a:prstGeom>
            <a:noFill/>
            <a:ln w="9525">
              <a:solidFill>
                <a:srgbClr val="808000"/>
              </a:solidFill>
              <a:miter lim="800000"/>
              <a:headEnd/>
              <a:tailEnd/>
            </a:ln>
            <a:extLst>
              <a:ext uri="{909E8E84-426E-40DD-AFC4-6F175D3DCCD1}">
                <a14:hiddenFill xmlns:a14="http://schemas.microsoft.com/office/drawing/2010/main">
                  <a:solidFill>
                    <a:srgbClr val="FFFFFF"/>
                  </a:solidFill>
                </a14:hiddenFill>
              </a:ext>
            </a:extLst>
          </p:spPr>
        </p:pic>
        <p:pic>
          <p:nvPicPr>
            <p:cNvPr id="19" name="Picture 7" descr="光电管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8" y="1670"/>
              <a:ext cx="1816" cy="1699"/>
            </a:xfrm>
            <a:prstGeom prst="rect">
              <a:avLst/>
            </a:prstGeom>
            <a:noFill/>
            <a:ln w="9525">
              <a:solidFill>
                <a:srgbClr val="808000"/>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77758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20" y="1974962"/>
            <a:ext cx="6247708" cy="1200329"/>
          </a:xfrm>
          <a:prstGeom prst="rect">
            <a:avLst/>
          </a:prstGeom>
          <a:ln>
            <a:solidFill>
              <a:srgbClr val="92D050"/>
            </a:solidFill>
          </a:ln>
        </p:spPr>
        <p:txBody>
          <a:bodyPr wrap="square">
            <a:spAutoFit/>
          </a:bodyPr>
          <a:lstStyle/>
          <a:p>
            <a:pPr algn="just"/>
            <a:r>
              <a:rPr lang="zh-CN" altLang="en-US" sz="2400" b="1" dirty="0" smtClean="0">
                <a:latin typeface="华文隶书" panose="02010800040101010101" pitchFamily="2" charset="-122"/>
                <a:ea typeface="华文隶书" panose="02010800040101010101" pitchFamily="2" charset="-122"/>
                <a:cs typeface="微软雅黑" panose="020B0503020204020204" charset="-122"/>
                <a:sym typeface="+mn-ea"/>
              </a:rPr>
              <a:t>光电倍增管：</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是</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在光电管的阳极和阴极之间增加若干个（</a:t>
            </a:r>
            <a:r>
              <a:rPr lang="en-US" altLang="zh-CN" sz="2400" dirty="0">
                <a:latin typeface="华文隶书" panose="02010800040101010101" pitchFamily="2" charset="-122"/>
                <a:ea typeface="华文隶书" panose="02010800040101010101" pitchFamily="2" charset="-122"/>
                <a:cs typeface="微软雅黑" panose="020B0503020204020204" charset="-122"/>
                <a:sym typeface="+mn-ea"/>
              </a:rPr>
              <a:t>11</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400" dirty="0">
                <a:latin typeface="华文隶书" panose="02010800040101010101" pitchFamily="2" charset="-122"/>
                <a:ea typeface="华文隶书" panose="02010800040101010101" pitchFamily="2" charset="-122"/>
                <a:cs typeface="微软雅黑" panose="020B0503020204020204" charset="-122"/>
                <a:sym typeface="+mn-ea"/>
              </a:rPr>
              <a:t>14</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个）倍增极（二次发射体），来放大光电流。（如下图所示</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4"/>
          <p:cNvSpPr txBox="1">
            <a:spLocks noChangeArrowheads="1"/>
          </p:cNvSpPr>
          <p:nvPr/>
        </p:nvSpPr>
        <p:spPr bwMode="auto">
          <a:xfrm>
            <a:off x="2788574" y="5527630"/>
            <a:ext cx="2057400" cy="371513"/>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a:spcBef>
                <a:spcPct val="0"/>
              </a:spcBef>
              <a:buClrTx/>
              <a:buSzTx/>
              <a:buNone/>
            </a:pPr>
            <a:r>
              <a:rPr lang="zh-CN" altLang="en-US" sz="1800" dirty="0" smtClean="0">
                <a:latin typeface="华文隶书" panose="02010800040101010101" pitchFamily="2" charset="-122"/>
                <a:ea typeface="华文隶书" panose="02010800040101010101" pitchFamily="2" charset="-122"/>
              </a:rPr>
              <a:t>光电倍增管</a:t>
            </a:r>
            <a:r>
              <a:rPr lang="zh-CN" altLang="en-US" sz="1800" dirty="0">
                <a:latin typeface="华文隶书" panose="02010800040101010101" pitchFamily="2" charset="-122"/>
                <a:ea typeface="华文隶书" panose="02010800040101010101" pitchFamily="2" charset="-122"/>
              </a:rPr>
              <a:t>原理图</a:t>
            </a:r>
          </a:p>
        </p:txBody>
      </p:sp>
      <p:pic>
        <p:nvPicPr>
          <p:cNvPr id="17" name="Picture 6" descr="调整大小 t4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0899" y="3412178"/>
            <a:ext cx="5492750" cy="1830388"/>
          </a:xfrm>
          <a:prstGeom prst="rect">
            <a:avLst/>
          </a:prstGeom>
          <a:noFill/>
          <a:ln w="9525">
            <a:solidFill>
              <a:srgbClr val="808000"/>
            </a:solidFill>
            <a:miter lim="800000"/>
            <a:headEnd/>
            <a:tailEnd/>
          </a:ln>
          <a:extLst>
            <a:ext uri="{909E8E84-426E-40DD-AFC4-6F175D3DCCD1}">
              <a14:hiddenFill xmlns:a14="http://schemas.microsoft.com/office/drawing/2010/main">
                <a:solidFill>
                  <a:srgbClr val="FFFFFF"/>
                </a:solidFill>
              </a14:hiddenFill>
            </a:ext>
          </a:extLst>
        </p:spPr>
      </p:pic>
      <p:grpSp>
        <p:nvGrpSpPr>
          <p:cNvPr id="18" name="Group 5"/>
          <p:cNvGrpSpPr>
            <a:grpSpLocks/>
          </p:cNvGrpSpPr>
          <p:nvPr/>
        </p:nvGrpSpPr>
        <p:grpSpPr bwMode="auto">
          <a:xfrm>
            <a:off x="6979905" y="1784343"/>
            <a:ext cx="4795838" cy="4114800"/>
            <a:chOff x="1733" y="1148"/>
            <a:chExt cx="3021" cy="2592"/>
          </a:xfrm>
        </p:grpSpPr>
        <p:pic>
          <p:nvPicPr>
            <p:cNvPr id="19" name="Picture 6" descr="光电倍增管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3" y="2105"/>
              <a:ext cx="1733" cy="1635"/>
            </a:xfrm>
            <a:prstGeom prst="rect">
              <a:avLst/>
            </a:prstGeom>
            <a:noFill/>
            <a:ln w="9525">
              <a:solidFill>
                <a:srgbClr val="808000"/>
              </a:solidFill>
              <a:miter lim="800000"/>
              <a:headEnd/>
              <a:tailEnd/>
            </a:ln>
            <a:extLst>
              <a:ext uri="{909E8E84-426E-40DD-AFC4-6F175D3DCCD1}">
                <a14:hiddenFill xmlns:a14="http://schemas.microsoft.com/office/drawing/2010/main">
                  <a:solidFill>
                    <a:srgbClr val="FFFFFF"/>
                  </a:solidFill>
                </a14:hiddenFill>
              </a:ext>
            </a:extLst>
          </p:spPr>
        </p:pic>
        <p:pic>
          <p:nvPicPr>
            <p:cNvPr id="20" name="Picture 7" descr="光电倍增管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0" y="1148"/>
              <a:ext cx="1144" cy="2592"/>
            </a:xfrm>
            <a:prstGeom prst="rect">
              <a:avLst/>
            </a:prstGeom>
            <a:noFill/>
            <a:ln w="9525">
              <a:solidFill>
                <a:srgbClr val="808000"/>
              </a:solidFill>
              <a:miter lim="800000"/>
              <a:headEnd/>
              <a:tailEnd/>
            </a:ln>
            <a:extLst>
              <a:ext uri="{909E8E84-426E-40DD-AFC4-6F175D3DCCD1}">
                <a14:hiddenFill xmlns:a14="http://schemas.microsoft.com/office/drawing/2010/main">
                  <a:solidFill>
                    <a:srgbClr val="FFFFFF"/>
                  </a:solidFill>
                </a14:hiddenFill>
              </a:ext>
            </a:extLst>
          </p:spPr>
        </p:pic>
      </p:grpSp>
      <p:sp>
        <p:nvSpPr>
          <p:cNvPr id="21" name="Text Box 4"/>
          <p:cNvSpPr txBox="1">
            <a:spLocks noChangeArrowheads="1"/>
          </p:cNvSpPr>
          <p:nvPr/>
        </p:nvSpPr>
        <p:spPr bwMode="auto">
          <a:xfrm>
            <a:off x="8562108" y="6028733"/>
            <a:ext cx="2493819" cy="371513"/>
          </a:xfrm>
          <a:prstGeom prst="rect">
            <a:avLst/>
          </a:prstGeom>
          <a:solidFill>
            <a:srgbClr val="FFCC00"/>
          </a:solidFill>
          <a:ln w="25400" algn="ctr">
            <a:solidFill>
              <a:srgbClr val="008000"/>
            </a:solidFill>
            <a:miter lim="800000"/>
            <a:headEnd/>
            <a:tailEnd/>
          </a:ln>
        </p:spPr>
        <p:txBody>
          <a:bodyPr wrap="square"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0"/>
              </a:spcBef>
              <a:buClrTx/>
              <a:buSzTx/>
              <a:buFontTx/>
              <a:buNone/>
            </a:pPr>
            <a:r>
              <a:rPr lang="zh-CN" altLang="en-US" sz="1800" dirty="0">
                <a:latin typeface="华文隶书" panose="02010800040101010101" pitchFamily="2" charset="-122"/>
                <a:ea typeface="华文隶书" panose="02010800040101010101" pitchFamily="2" charset="-122"/>
              </a:rPr>
              <a:t>光电倍增管的外形图</a:t>
            </a:r>
          </a:p>
        </p:txBody>
      </p:sp>
    </p:spTree>
    <p:extLst>
      <p:ext uri="{BB962C8B-B14F-4D97-AF65-F5344CB8AC3E}">
        <p14:creationId xmlns:p14="http://schemas.microsoft.com/office/powerpoint/2010/main" val="3970013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9" y="1859340"/>
            <a:ext cx="5835112" cy="1569660"/>
          </a:xfrm>
          <a:prstGeom prst="rect">
            <a:avLst/>
          </a:prstGeom>
          <a:ln>
            <a:solidFill>
              <a:srgbClr val="92D050"/>
            </a:solidFill>
          </a:ln>
        </p:spPr>
        <p:txBody>
          <a:bodyPr wrap="square">
            <a:spAutoFit/>
          </a:bodyPr>
          <a:lstStyle/>
          <a:p>
            <a:pPr algn="just"/>
            <a:r>
              <a:rPr lang="zh-CN" altLang="en-US" sz="2400" b="1" dirty="0" smtClean="0">
                <a:latin typeface="华文隶书" panose="02010800040101010101" pitchFamily="2" charset="-122"/>
                <a:ea typeface="华文隶书" panose="02010800040101010101" pitchFamily="2" charset="-122"/>
                <a:cs typeface="微软雅黑" panose="020B0503020204020204" charset="-122"/>
                <a:sym typeface="+mn-ea"/>
              </a:rPr>
              <a:t>光敏电阻：</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是</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采用半导体材料制成的利用内光电效应（光电导效应）工作的光电器件，又称光导管。光敏电阻在光线的作用下，其电导率增大，电阻值变小。</a:t>
            </a: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光敏电阻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4871" y="3555792"/>
            <a:ext cx="2894812" cy="272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5"/>
          <p:cNvGrpSpPr>
            <a:grpSpLocks/>
          </p:cNvGrpSpPr>
          <p:nvPr/>
        </p:nvGrpSpPr>
        <p:grpSpPr bwMode="auto">
          <a:xfrm>
            <a:off x="7076473" y="1859340"/>
            <a:ext cx="4567584" cy="2735162"/>
            <a:chOff x="476" y="1253"/>
            <a:chExt cx="3402" cy="2216"/>
          </a:xfrm>
        </p:grpSpPr>
        <p:pic>
          <p:nvPicPr>
            <p:cNvPr id="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5" y="1253"/>
              <a:ext cx="2313" cy="2216"/>
            </a:xfrm>
            <a:prstGeom prst="rect">
              <a:avLst/>
            </a:prstGeom>
            <a:noFill/>
            <a:ln w="9525">
              <a:solidFill>
                <a:srgbClr val="808000"/>
              </a:solidFill>
              <a:miter lim="800000"/>
              <a:headEnd/>
              <a:tailEnd/>
            </a:ln>
            <a:extLst>
              <a:ext uri="{909E8E84-426E-40DD-AFC4-6F175D3DCCD1}">
                <a14:hiddenFill xmlns:a14="http://schemas.microsoft.com/office/drawing/2010/main">
                  <a:solidFill>
                    <a:srgbClr val="FFFFFF"/>
                  </a:solidFill>
                </a14:hiddenFill>
              </a:ext>
            </a:extLst>
          </p:spPr>
        </p:pic>
        <p:grpSp>
          <p:nvGrpSpPr>
            <p:cNvPr id="23" name="Group 7"/>
            <p:cNvGrpSpPr>
              <a:grpSpLocks/>
            </p:cNvGrpSpPr>
            <p:nvPr/>
          </p:nvGrpSpPr>
          <p:grpSpPr bwMode="auto">
            <a:xfrm>
              <a:off x="476" y="1842"/>
              <a:ext cx="720" cy="312"/>
              <a:chOff x="5220" y="2376"/>
              <a:chExt cx="1440" cy="549"/>
            </a:xfrm>
          </p:grpSpPr>
          <p:grpSp>
            <p:nvGrpSpPr>
              <p:cNvPr id="24" name="Group 8"/>
              <p:cNvGrpSpPr>
                <a:grpSpLocks/>
              </p:cNvGrpSpPr>
              <p:nvPr/>
            </p:nvGrpSpPr>
            <p:grpSpPr bwMode="auto">
              <a:xfrm>
                <a:off x="5220" y="2769"/>
                <a:ext cx="1440" cy="156"/>
                <a:chOff x="5220" y="2769"/>
                <a:chExt cx="1440" cy="156"/>
              </a:xfrm>
            </p:grpSpPr>
            <p:sp>
              <p:nvSpPr>
                <p:cNvPr id="27" name="Rectangle 9"/>
                <p:cNvSpPr>
                  <a:spLocks noChangeArrowheads="1"/>
                </p:cNvSpPr>
                <p:nvPr/>
              </p:nvSpPr>
              <p:spPr bwMode="auto">
                <a:xfrm>
                  <a:off x="5760" y="2769"/>
                  <a:ext cx="360" cy="156"/>
                </a:xfrm>
                <a:prstGeom prst="rect">
                  <a:avLst/>
                </a:prstGeom>
                <a:solidFill>
                  <a:srgbClr val="FFFFFF"/>
                </a:solidFill>
                <a:ln w="9525">
                  <a:solidFill>
                    <a:srgbClr val="000000"/>
                  </a:solidFill>
                  <a:miter lim="800000"/>
                  <a:headEnd/>
                  <a:tailEnd/>
                </a:ln>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eaLnBrk="1" hangingPunct="1">
                    <a:spcBef>
                      <a:spcPct val="0"/>
                    </a:spcBef>
                    <a:buClrTx/>
                    <a:buSzTx/>
                    <a:buFontTx/>
                    <a:buNone/>
                  </a:pPr>
                  <a:endParaRPr lang="zh-CN" altLang="en-US" sz="1800"/>
                </a:p>
              </p:txBody>
            </p:sp>
            <p:sp>
              <p:nvSpPr>
                <p:cNvPr id="28" name="Line 10"/>
                <p:cNvSpPr>
                  <a:spLocks noChangeShapeType="1"/>
                </p:cNvSpPr>
                <p:nvPr/>
              </p:nvSpPr>
              <p:spPr bwMode="auto">
                <a:xfrm>
                  <a:off x="6120" y="2844"/>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 name="Line 11"/>
                <p:cNvSpPr>
                  <a:spLocks noChangeShapeType="1"/>
                </p:cNvSpPr>
                <p:nvPr/>
              </p:nvSpPr>
              <p:spPr bwMode="auto">
                <a:xfrm>
                  <a:off x="5220" y="2844"/>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5" name="Line 12"/>
              <p:cNvSpPr>
                <a:spLocks noChangeShapeType="1"/>
              </p:cNvSpPr>
              <p:nvPr/>
            </p:nvSpPr>
            <p:spPr bwMode="auto">
              <a:xfrm>
                <a:off x="5580" y="2376"/>
                <a:ext cx="180" cy="3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6" name="Line 13"/>
              <p:cNvSpPr>
                <a:spLocks noChangeShapeType="1"/>
              </p:cNvSpPr>
              <p:nvPr/>
            </p:nvSpPr>
            <p:spPr bwMode="auto">
              <a:xfrm>
                <a:off x="5760" y="2376"/>
                <a:ext cx="180" cy="3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grpSp>
      <p:sp>
        <p:nvSpPr>
          <p:cNvPr id="30" name="Text Box 4"/>
          <p:cNvSpPr txBox="1">
            <a:spLocks noChangeArrowheads="1"/>
          </p:cNvSpPr>
          <p:nvPr/>
        </p:nvSpPr>
        <p:spPr bwMode="auto">
          <a:xfrm>
            <a:off x="7076473" y="4918714"/>
            <a:ext cx="4636213" cy="1002455"/>
          </a:xfrm>
          <a:prstGeom prst="rect">
            <a:avLst/>
          </a:prstGeom>
          <a:solidFill>
            <a:srgbClr val="FFCC00"/>
          </a:solidFill>
          <a:ln w="25400" algn="ctr">
            <a:solidFill>
              <a:srgbClr val="008000"/>
            </a:solidFill>
            <a:miter lim="800000"/>
            <a:headEnd/>
            <a:tailEnd/>
          </a:ln>
        </p:spPr>
        <p:txBody>
          <a:bodyPr wrap="square"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ts val="600"/>
              </a:spcBef>
              <a:buClrTx/>
              <a:buSzTx/>
              <a:buFontTx/>
              <a:buNone/>
            </a:pP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光敏电阻的结构</a:t>
            </a:r>
          </a:p>
          <a:p>
            <a:pPr algn="ctr" eaLnBrk="1" hangingPunct="1">
              <a:spcBef>
                <a:spcPts val="600"/>
              </a:spcBef>
              <a:buClrTx/>
              <a:buSzTx/>
              <a:buFontTx/>
              <a:buNone/>
            </a:pP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玻璃；</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光电导层；</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电极；</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4-</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绝缘衬底；</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5-</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金属壳；</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6-</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黑色绝缘玻璃；</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7-</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引线</a:t>
            </a:r>
          </a:p>
        </p:txBody>
      </p:sp>
    </p:spTree>
    <p:extLst>
      <p:ext uri="{BB962C8B-B14F-4D97-AF65-F5344CB8AC3E}">
        <p14:creationId xmlns:p14="http://schemas.microsoft.com/office/powerpoint/2010/main" val="34890828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8" y="1859340"/>
            <a:ext cx="6275417" cy="3108543"/>
          </a:xfrm>
          <a:prstGeom prst="rect">
            <a:avLst/>
          </a:prstGeom>
          <a:ln>
            <a:solidFill>
              <a:srgbClr val="92D050"/>
            </a:solidFill>
          </a:ln>
        </p:spPr>
        <p:txBody>
          <a:bodyPr wrap="square">
            <a:spAutoFit/>
          </a:bodyPr>
          <a:lstStyle/>
          <a:p>
            <a:pPr algn="just"/>
            <a:r>
              <a:rPr lang="zh-CN" altLang="en-US" sz="2800" b="1" dirty="0">
                <a:latin typeface="华文隶书" panose="02010800040101010101" pitchFamily="2" charset="-122"/>
                <a:ea typeface="华文隶书" panose="02010800040101010101" pitchFamily="2" charset="-122"/>
                <a:cs typeface="微软雅黑" panose="020B0503020204020204" charset="-122"/>
                <a:sym typeface="+mn-ea"/>
              </a:rPr>
              <a:t>光敏电阻工作</a:t>
            </a:r>
            <a:r>
              <a:rPr lang="zh-CN" altLang="en-US" sz="2800" b="1" dirty="0" smtClean="0">
                <a:latin typeface="华文隶书" panose="02010800040101010101" pitchFamily="2" charset="-122"/>
                <a:ea typeface="华文隶书" panose="02010800040101010101" pitchFamily="2" charset="-122"/>
                <a:cs typeface="微软雅黑" panose="020B0503020204020204" charset="-122"/>
                <a:sym typeface="+mn-ea"/>
              </a:rPr>
              <a:t>原理：</a:t>
            </a:r>
            <a:r>
              <a:rPr lang="zh-CN" altLang="en-US" sz="2800" dirty="0" smtClean="0">
                <a:latin typeface="华文隶书" panose="02010800040101010101" pitchFamily="2" charset="-122"/>
                <a:ea typeface="华文隶书" panose="02010800040101010101" pitchFamily="2" charset="-122"/>
                <a:cs typeface="微软雅黑" panose="020B0503020204020204" charset="-122"/>
                <a:sym typeface="+mn-ea"/>
              </a:rPr>
              <a:t>工作</a:t>
            </a:r>
            <a:r>
              <a:rPr lang="zh-CN" altLang="en-US" sz="2800" dirty="0">
                <a:latin typeface="华文隶书" panose="02010800040101010101" pitchFamily="2" charset="-122"/>
                <a:ea typeface="华文隶书" panose="02010800040101010101" pitchFamily="2" charset="-122"/>
                <a:cs typeface="微软雅黑" panose="020B0503020204020204" charset="-122"/>
                <a:sym typeface="+mn-ea"/>
              </a:rPr>
              <a:t>时，光敏电阻两电极间加上电压，其中便有电流通过。无光照时，光敏电阻值</a:t>
            </a:r>
            <a:r>
              <a:rPr lang="en-US" altLang="zh-CN" sz="2800" dirty="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800" dirty="0">
                <a:latin typeface="华文隶书" panose="02010800040101010101" pitchFamily="2" charset="-122"/>
                <a:ea typeface="华文隶书" panose="02010800040101010101" pitchFamily="2" charset="-122"/>
                <a:cs typeface="微软雅黑" panose="020B0503020204020204" charset="-122"/>
                <a:sym typeface="+mn-ea"/>
              </a:rPr>
              <a:t>暗电阻</a:t>
            </a:r>
            <a:r>
              <a:rPr lang="en-US" altLang="zh-CN" sz="2800" dirty="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800" dirty="0">
                <a:latin typeface="华文隶书" panose="02010800040101010101" pitchFamily="2" charset="-122"/>
                <a:ea typeface="华文隶书" panose="02010800040101010101" pitchFamily="2" charset="-122"/>
                <a:cs typeface="微软雅黑" panose="020B0503020204020204" charset="-122"/>
                <a:sym typeface="+mn-ea"/>
              </a:rPr>
              <a:t>很大，电路中电流很小；当有光照时，由于光电导效应，光敏电阻值</a:t>
            </a:r>
            <a:r>
              <a:rPr lang="en-US" altLang="zh-CN" sz="2800" dirty="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800" dirty="0">
                <a:latin typeface="华文隶书" panose="02010800040101010101" pitchFamily="2" charset="-122"/>
                <a:ea typeface="华文隶书" panose="02010800040101010101" pitchFamily="2" charset="-122"/>
                <a:cs typeface="微软雅黑" panose="020B0503020204020204" charset="-122"/>
                <a:sym typeface="+mn-ea"/>
              </a:rPr>
              <a:t>亮电阻</a:t>
            </a:r>
            <a:r>
              <a:rPr lang="en-US" altLang="zh-CN" sz="2800" dirty="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800" dirty="0">
                <a:latin typeface="华文隶书" panose="02010800040101010101" pitchFamily="2" charset="-122"/>
                <a:ea typeface="华文隶书" panose="02010800040101010101" pitchFamily="2" charset="-122"/>
                <a:cs typeface="微软雅黑" panose="020B0503020204020204" charset="-122"/>
                <a:sym typeface="+mn-ea"/>
              </a:rPr>
              <a:t>急剧减少，电流迅速增加，电流随着光强的增加而变大，实现了光电转换</a:t>
            </a:r>
            <a:r>
              <a:rPr lang="zh-CN" altLang="en-US" sz="28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800"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3282" y="1859340"/>
            <a:ext cx="3898900" cy="3108543"/>
          </a:xfrm>
          <a:prstGeom prst="rect">
            <a:avLst/>
          </a:prstGeom>
          <a:noFill/>
          <a:ln w="9525">
            <a:solidFill>
              <a:srgbClr val="A50021"/>
            </a:solidFill>
            <a:miter lim="800000"/>
            <a:headEnd/>
            <a:tailEnd/>
          </a:ln>
          <a:extLst>
            <a:ext uri="{909E8E84-426E-40DD-AFC4-6F175D3DCCD1}">
              <a14:hiddenFill xmlns:a14="http://schemas.microsoft.com/office/drawing/2010/main">
                <a:solidFill>
                  <a:srgbClr val="FFFFFF"/>
                </a:solidFill>
              </a14:hiddenFill>
            </a:ext>
          </a:extLst>
        </p:spPr>
      </p:pic>
      <p:sp>
        <p:nvSpPr>
          <p:cNvPr id="19" name="Text Box 6"/>
          <p:cNvSpPr txBox="1">
            <a:spLocks noChangeArrowheads="1"/>
          </p:cNvSpPr>
          <p:nvPr/>
        </p:nvSpPr>
        <p:spPr bwMode="auto">
          <a:xfrm>
            <a:off x="8190346" y="5309077"/>
            <a:ext cx="2159000" cy="371513"/>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50000"/>
              </a:spcBef>
              <a:buClrTx/>
              <a:buSzTx/>
              <a:buFontTx/>
              <a:buNone/>
            </a:pPr>
            <a:r>
              <a:rPr lang="zh-CN" altLang="en-US" sz="1800" dirty="0">
                <a:latin typeface="华文隶书" panose="02010800040101010101" pitchFamily="2" charset="-122"/>
                <a:ea typeface="华文隶书" panose="02010800040101010101" pitchFamily="2" charset="-122"/>
              </a:rPr>
              <a:t>工作原理示意图</a:t>
            </a:r>
            <a:endParaRPr lang="zh-CN" altLang="en-US" sz="1800" b="1" dirty="0">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2252568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8" y="1859340"/>
            <a:ext cx="10667310" cy="1815882"/>
          </a:xfrm>
          <a:prstGeom prst="rect">
            <a:avLst/>
          </a:prstGeom>
          <a:ln>
            <a:solidFill>
              <a:srgbClr val="92D050"/>
            </a:solidFill>
          </a:ln>
        </p:spPr>
        <p:txBody>
          <a:bodyPr wrap="square">
            <a:spAutoFit/>
          </a:bodyPr>
          <a:lstStyle/>
          <a:p>
            <a:pPr algn="just"/>
            <a:r>
              <a:rPr lang="zh-CN" altLang="en-US" sz="2800" b="1" dirty="0">
                <a:latin typeface="华文隶书" panose="02010800040101010101" pitchFamily="2" charset="-122"/>
                <a:ea typeface="华文隶书" panose="02010800040101010101" pitchFamily="2" charset="-122"/>
                <a:cs typeface="微软雅黑" panose="020B0503020204020204" charset="-122"/>
                <a:sym typeface="+mn-ea"/>
              </a:rPr>
              <a:t>光敏二极管工作原理</a:t>
            </a:r>
            <a:r>
              <a:rPr lang="zh-CN" altLang="en-US" sz="2800" b="1" dirty="0" smtClean="0">
                <a:latin typeface="华文隶书" panose="02010800040101010101" pitchFamily="2" charset="-122"/>
                <a:ea typeface="华文隶书" panose="02010800040101010101" pitchFamily="2" charset="-122"/>
                <a:cs typeface="微软雅黑" panose="020B0503020204020204" charset="-122"/>
                <a:sym typeface="+mn-ea"/>
              </a:rPr>
              <a:t>：光敏</a:t>
            </a:r>
            <a:r>
              <a:rPr lang="zh-CN" altLang="en-US" sz="2800" b="1" dirty="0">
                <a:latin typeface="华文隶书" panose="02010800040101010101" pitchFamily="2" charset="-122"/>
                <a:ea typeface="华文隶书" panose="02010800040101010101" pitchFamily="2" charset="-122"/>
                <a:cs typeface="微软雅黑" panose="020B0503020204020204" charset="-122"/>
                <a:sym typeface="+mn-ea"/>
              </a:rPr>
              <a:t>二极管由于工作在反向状态，无光照时，少数载流子产生暗电流</a:t>
            </a:r>
            <a:r>
              <a:rPr lang="en-US" altLang="zh-CN" sz="2800" b="1" dirty="0">
                <a:latin typeface="华文隶书" panose="02010800040101010101" pitchFamily="2" charset="-122"/>
                <a:ea typeface="华文隶书" panose="02010800040101010101" pitchFamily="2" charset="-122"/>
                <a:cs typeface="微软雅黑" panose="020B0503020204020204" charset="-122"/>
                <a:sym typeface="+mn-ea"/>
              </a:rPr>
              <a:t>10-8</a:t>
            </a:r>
            <a:r>
              <a:rPr lang="zh-CN" altLang="en-US" sz="2800" b="1" dirty="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800" b="1" dirty="0">
                <a:latin typeface="华文隶书" panose="02010800040101010101" pitchFamily="2" charset="-122"/>
                <a:ea typeface="华文隶书" panose="02010800040101010101" pitchFamily="2" charset="-122"/>
                <a:cs typeface="微软雅黑" panose="020B0503020204020204" charset="-122"/>
                <a:sym typeface="+mn-ea"/>
              </a:rPr>
              <a:t>10-9</a:t>
            </a:r>
            <a:r>
              <a:rPr lang="zh-CN" altLang="en-US" sz="2800" b="1" dirty="0">
                <a:latin typeface="华文隶书" panose="02010800040101010101" pitchFamily="2" charset="-122"/>
                <a:ea typeface="华文隶书" panose="02010800040101010101" pitchFamily="2" charset="-122"/>
                <a:cs typeface="微软雅黑" panose="020B0503020204020204" charset="-122"/>
                <a:sym typeface="+mn-ea"/>
              </a:rPr>
              <a:t>安培，处于截止状态。</a:t>
            </a:r>
          </a:p>
          <a:p>
            <a:pPr algn="just"/>
            <a:r>
              <a:rPr lang="zh-CN" altLang="en-US" sz="2800" b="1" dirty="0">
                <a:latin typeface="华文隶书" panose="02010800040101010101" pitchFamily="2" charset="-122"/>
                <a:ea typeface="华文隶书" panose="02010800040101010101" pitchFamily="2" charset="-122"/>
                <a:cs typeface="微软雅黑" panose="020B0503020204020204" charset="-122"/>
                <a:sym typeface="+mn-ea"/>
              </a:rPr>
              <a:t>有光照时，半导体内受激发产生电子</a:t>
            </a:r>
            <a:r>
              <a:rPr lang="en-US" altLang="zh-CN" sz="2800" b="1" dirty="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800" b="1" dirty="0">
                <a:latin typeface="华文隶书" panose="02010800040101010101" pitchFamily="2" charset="-122"/>
                <a:ea typeface="华文隶书" panose="02010800040101010101" pitchFamily="2" charset="-122"/>
                <a:cs typeface="微软雅黑" panose="020B0503020204020204" charset="-122"/>
                <a:sym typeface="+mn-ea"/>
              </a:rPr>
              <a:t>空穴对，少数载流子浓度大大增加，在反向电压的作用下，形成光电流，处于导通状态</a:t>
            </a:r>
            <a:r>
              <a:rPr lang="zh-CN" altLang="en-US" sz="2800" b="1"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800" b="1"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5" descr="光敏二极管"/>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8365116" y="3911025"/>
            <a:ext cx="2995612" cy="2063750"/>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6"/>
          <p:cNvSpPr txBox="1">
            <a:spLocks noChangeArrowheads="1"/>
          </p:cNvSpPr>
          <p:nvPr/>
        </p:nvSpPr>
        <p:spPr bwMode="auto">
          <a:xfrm>
            <a:off x="8439728" y="6086439"/>
            <a:ext cx="2921000" cy="371513"/>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0"/>
              </a:spcBef>
              <a:buClrTx/>
              <a:buSzTx/>
              <a:buFontTx/>
              <a:buNone/>
            </a:pPr>
            <a:r>
              <a:rPr lang="zh-CN" altLang="en-US" sz="1800" b="1" dirty="0">
                <a:latin typeface="华文隶书" panose="02010800040101010101" pitchFamily="2" charset="-122"/>
                <a:ea typeface="华文隶书" panose="02010800040101010101" pitchFamily="2" charset="-122"/>
              </a:rPr>
              <a:t>光敏</a:t>
            </a:r>
            <a:r>
              <a:rPr lang="zh-CN" altLang="en-US" sz="1800" b="1" dirty="0" smtClean="0">
                <a:latin typeface="华文隶书" panose="02010800040101010101" pitchFamily="2" charset="-122"/>
                <a:ea typeface="华文隶书" panose="02010800040101010101" pitchFamily="2" charset="-122"/>
              </a:rPr>
              <a:t>二极管</a:t>
            </a:r>
            <a:endParaRPr lang="zh-CN" altLang="en-US" sz="1800" b="1" dirty="0">
              <a:latin typeface="华文隶书" panose="02010800040101010101" pitchFamily="2" charset="-122"/>
              <a:ea typeface="华文隶书" panose="02010800040101010101" pitchFamily="2" charset="-122"/>
            </a:endParaRPr>
          </a:p>
        </p:txBody>
      </p:sp>
      <p:sp>
        <p:nvSpPr>
          <p:cNvPr id="15" name="Text Box 4"/>
          <p:cNvSpPr txBox="1">
            <a:spLocks noChangeArrowheads="1"/>
          </p:cNvSpPr>
          <p:nvPr/>
        </p:nvSpPr>
        <p:spPr bwMode="auto">
          <a:xfrm>
            <a:off x="3004773" y="6086439"/>
            <a:ext cx="3189870" cy="371513"/>
          </a:xfrm>
          <a:prstGeom prst="rect">
            <a:avLst/>
          </a:prstGeom>
          <a:solidFill>
            <a:srgbClr val="FFCC00"/>
          </a:solidFill>
          <a:ln w="25400" algn="ctr">
            <a:solidFill>
              <a:srgbClr val="008000"/>
            </a:solidFill>
            <a:miter lim="800000"/>
            <a:headEnd/>
            <a:tailEnd/>
          </a:ln>
        </p:spPr>
        <p:txBody>
          <a:bodyPr wrap="square"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0"/>
              </a:spcBef>
              <a:buClrTx/>
              <a:buSzTx/>
              <a:buFontTx/>
              <a:buNone/>
            </a:pPr>
            <a:r>
              <a:rPr lang="zh-CN" altLang="en-US" sz="1800" dirty="0">
                <a:latin typeface="华文隶书" panose="02010800040101010101" pitchFamily="2" charset="-122"/>
                <a:ea typeface="华文隶书" panose="02010800040101010101" pitchFamily="2" charset="-122"/>
              </a:rPr>
              <a:t>光敏二极管的符号和接线</a:t>
            </a:r>
          </a:p>
        </p:txBody>
      </p:sp>
      <p:pic>
        <p:nvPicPr>
          <p:cNvPr id="16" name="Picture 6" descr="C:\Documents and Settings\chl\My Documents\6t09.tif">
            <a:hlinkClick r:id="rId5" action="ppaction://hlinkfile"/>
          </p:cNvPr>
          <p:cNvPicPr>
            <a:picLocks noChangeAspect="1" noChangeArrowheads="1"/>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693418" y="3910224"/>
            <a:ext cx="7545387" cy="2047231"/>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88895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8" y="1859340"/>
            <a:ext cx="10667310" cy="2246769"/>
          </a:xfrm>
          <a:prstGeom prst="rect">
            <a:avLst/>
          </a:prstGeom>
          <a:ln>
            <a:solidFill>
              <a:srgbClr val="92D050"/>
            </a:solidFill>
          </a:ln>
        </p:spPr>
        <p:txBody>
          <a:bodyPr wrap="square">
            <a:spAutoFit/>
          </a:bodyPr>
          <a:lstStyle/>
          <a:p>
            <a:pPr algn="just"/>
            <a:r>
              <a:rPr lang="zh-CN" altLang="en-US" sz="2800" b="1" dirty="0">
                <a:latin typeface="Times New Roman" panose="02020603050405020304" pitchFamily="18" charset="0"/>
                <a:ea typeface="华文隶书" panose="02010800040101010101" pitchFamily="2" charset="-122"/>
                <a:cs typeface="Times New Roman" panose="02020603050405020304" pitchFamily="18" charset="0"/>
                <a:sym typeface="+mn-ea"/>
              </a:rPr>
              <a:t>光敏三极管工作原理</a:t>
            </a:r>
            <a:r>
              <a:rPr lang="zh-CN" altLang="en-US" sz="2800" b="1" dirty="0" smtClean="0">
                <a:latin typeface="Times New Roman" panose="02020603050405020304" pitchFamily="18" charset="0"/>
                <a:ea typeface="华文隶书" panose="02010800040101010101" pitchFamily="2" charset="-122"/>
                <a:cs typeface="Times New Roman" panose="02020603050405020304" pitchFamily="18" charset="0"/>
                <a:sym typeface="+mn-ea"/>
              </a:rPr>
              <a:t>：无</a:t>
            </a:r>
            <a:r>
              <a:rPr lang="zh-CN" altLang="en-US" sz="2800" b="1" dirty="0">
                <a:latin typeface="Times New Roman" panose="02020603050405020304" pitchFamily="18" charset="0"/>
                <a:ea typeface="华文隶书" panose="02010800040101010101" pitchFamily="2" charset="-122"/>
                <a:cs typeface="Times New Roman" panose="02020603050405020304" pitchFamily="18" charset="0"/>
                <a:sym typeface="+mn-ea"/>
              </a:rPr>
              <a:t>光照时，集电结反偏，其反向饱和电流</a:t>
            </a:r>
            <a:r>
              <a:rPr lang="en-US" altLang="zh-CN" sz="2800" b="1" dirty="0" err="1">
                <a:latin typeface="Times New Roman" panose="02020603050405020304" pitchFamily="18" charset="0"/>
                <a:ea typeface="华文隶书" panose="02010800040101010101" pitchFamily="2" charset="-122"/>
                <a:cs typeface="Times New Roman" panose="02020603050405020304" pitchFamily="18" charset="0"/>
                <a:sym typeface="+mn-ea"/>
              </a:rPr>
              <a:t>Icbo</a:t>
            </a:r>
            <a:r>
              <a:rPr lang="zh-CN" altLang="en-US" sz="2800" b="1" dirty="0">
                <a:latin typeface="Times New Roman" panose="02020603050405020304" pitchFamily="18" charset="0"/>
                <a:ea typeface="华文隶书" panose="02010800040101010101" pitchFamily="2" charset="-122"/>
                <a:cs typeface="Times New Roman" panose="02020603050405020304" pitchFamily="18" charset="0"/>
                <a:sym typeface="+mn-ea"/>
              </a:rPr>
              <a:t>经发射结放大为集射之间的穿透电流</a:t>
            </a:r>
            <a:r>
              <a:rPr lang="en-US" altLang="zh-CN" sz="2800" b="1" dirty="0" err="1">
                <a:latin typeface="Times New Roman" panose="02020603050405020304" pitchFamily="18" charset="0"/>
                <a:ea typeface="华文隶书" panose="02010800040101010101" pitchFamily="2" charset="-122"/>
                <a:cs typeface="Times New Roman" panose="02020603050405020304" pitchFamily="18" charset="0"/>
                <a:sym typeface="+mn-ea"/>
              </a:rPr>
              <a:t>Iceo</a:t>
            </a:r>
            <a:r>
              <a:rPr lang="en-US" altLang="zh-CN" sz="2800" b="1"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sz="2800" b="1" dirty="0">
                <a:latin typeface="Times New Roman" panose="02020603050405020304" pitchFamily="18" charset="0"/>
                <a:ea typeface="华文隶书" panose="02010800040101010101" pitchFamily="2" charset="-122"/>
                <a:cs typeface="Times New Roman" panose="02020603050405020304" pitchFamily="18" charset="0"/>
                <a:sym typeface="+mn-ea"/>
              </a:rPr>
              <a:t>暗电流。</a:t>
            </a:r>
          </a:p>
          <a:p>
            <a:pPr algn="just"/>
            <a:r>
              <a:rPr lang="zh-CN" altLang="en-US" sz="2800" b="1" dirty="0">
                <a:latin typeface="Times New Roman" panose="02020603050405020304" pitchFamily="18" charset="0"/>
                <a:ea typeface="华文隶书" panose="02010800040101010101" pitchFamily="2" charset="-122"/>
                <a:cs typeface="Times New Roman" panose="02020603050405020304" pitchFamily="18" charset="0"/>
                <a:sym typeface="+mn-ea"/>
              </a:rPr>
              <a:t>　　有光照时：集电结附近基区受光照产生激发，增加的少数载流子的浓度，使得集电结反向饱和电流</a:t>
            </a:r>
            <a:r>
              <a:rPr lang="en-US" altLang="zh-CN" sz="2800" b="1"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sz="2800" b="1" dirty="0">
                <a:latin typeface="Times New Roman" panose="02020603050405020304" pitchFamily="18" charset="0"/>
                <a:ea typeface="华文隶书" panose="02010800040101010101" pitchFamily="2" charset="-122"/>
                <a:cs typeface="Times New Roman" panose="02020603050405020304" pitchFamily="18" charset="0"/>
                <a:sym typeface="+mn-ea"/>
              </a:rPr>
              <a:t>集电结光电流</a:t>
            </a:r>
            <a:r>
              <a:rPr lang="en-US" altLang="zh-CN" sz="2800" b="1"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sz="2800" b="1" dirty="0">
                <a:latin typeface="Times New Roman" panose="02020603050405020304" pitchFamily="18" charset="0"/>
                <a:ea typeface="华文隶书" panose="02010800040101010101" pitchFamily="2" charset="-122"/>
                <a:cs typeface="Times New Roman" panose="02020603050405020304" pitchFamily="18" charset="0"/>
                <a:sym typeface="+mn-ea"/>
              </a:rPr>
              <a:t>大大增加。经发射结放大为集射之间光电流，即光敏三极管的光电流</a:t>
            </a:r>
            <a:r>
              <a:rPr lang="zh-CN" altLang="en-US" sz="2800" b="1"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zh-CN" altLang="en-US" sz="2800" b="1"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未命名"/>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8589818" y="4197491"/>
            <a:ext cx="2770910" cy="2040857"/>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6"/>
          <p:cNvSpPr txBox="1">
            <a:spLocks noChangeArrowheads="1"/>
          </p:cNvSpPr>
          <p:nvPr/>
        </p:nvSpPr>
        <p:spPr bwMode="auto">
          <a:xfrm>
            <a:off x="8589818" y="6315224"/>
            <a:ext cx="2770910" cy="371513"/>
          </a:xfrm>
          <a:prstGeom prst="rect">
            <a:avLst/>
          </a:prstGeom>
          <a:solidFill>
            <a:srgbClr val="FFCC00"/>
          </a:solidFill>
          <a:ln w="25400" algn="ctr">
            <a:solidFill>
              <a:srgbClr val="008000"/>
            </a:solidFill>
            <a:miter lim="800000"/>
            <a:headEnd/>
            <a:tailEnd/>
          </a:ln>
        </p:spPr>
        <p:txBody>
          <a:bodyPr wrap="square"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0"/>
              </a:spcBef>
              <a:buClrTx/>
              <a:buSzTx/>
              <a:buFontTx/>
              <a:buNone/>
            </a:pPr>
            <a:r>
              <a:rPr lang="zh-CN" altLang="en-US" sz="1800" b="1" dirty="0">
                <a:latin typeface="华文隶书" panose="02010800040101010101" pitchFamily="2" charset="-122"/>
                <a:ea typeface="华文隶书" panose="02010800040101010101" pitchFamily="2" charset="-122"/>
              </a:rPr>
              <a:t>光敏二极管和光敏三极管</a:t>
            </a:r>
          </a:p>
        </p:txBody>
      </p:sp>
      <p:sp>
        <p:nvSpPr>
          <p:cNvPr id="15" name="Text Box 4"/>
          <p:cNvSpPr txBox="1">
            <a:spLocks noChangeArrowheads="1"/>
          </p:cNvSpPr>
          <p:nvPr/>
        </p:nvSpPr>
        <p:spPr bwMode="auto">
          <a:xfrm>
            <a:off x="3483225" y="6238348"/>
            <a:ext cx="2232963" cy="371513"/>
          </a:xfrm>
          <a:prstGeom prst="rect">
            <a:avLst/>
          </a:prstGeom>
          <a:solidFill>
            <a:srgbClr val="FFCC00"/>
          </a:solidFill>
          <a:ln w="25400" algn="ctr">
            <a:solidFill>
              <a:srgbClr val="008000"/>
            </a:solidFill>
            <a:miter lim="800000"/>
            <a:headEnd/>
            <a:tailEnd/>
          </a:ln>
        </p:spPr>
        <p:txBody>
          <a:bodyPr wrap="square"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0"/>
              </a:spcBef>
              <a:buClrTx/>
              <a:buSzTx/>
              <a:buFontTx/>
              <a:buNone/>
            </a:pPr>
            <a:r>
              <a:rPr lang="zh-CN" altLang="en-US" sz="1800" dirty="0">
                <a:latin typeface="华文隶书" panose="02010800040101010101" pitchFamily="2" charset="-122"/>
                <a:ea typeface="华文隶书" panose="02010800040101010101" pitchFamily="2" charset="-122"/>
              </a:rPr>
              <a:t>光敏三极管的符号</a:t>
            </a:r>
          </a:p>
        </p:txBody>
      </p:sp>
      <p:pic>
        <p:nvPicPr>
          <p:cNvPr id="16" name="Picture 6" descr="C:\Documents and Settings\chl\My Documents\6t10.tif">
            <a:hlinkClick r:id="rId5" action="ppaction://hlinkfile"/>
          </p:cNvPr>
          <p:cNvPicPr>
            <a:picLocks noChangeAspect="1" noChangeArrowheads="1"/>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766202" y="4266592"/>
            <a:ext cx="7681119" cy="1888149"/>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2244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8" y="1859340"/>
            <a:ext cx="9295709" cy="523220"/>
          </a:xfrm>
          <a:prstGeom prst="rect">
            <a:avLst/>
          </a:prstGeom>
          <a:ln>
            <a:solidFill>
              <a:srgbClr val="92D050"/>
            </a:solidFill>
          </a:ln>
        </p:spPr>
        <p:txBody>
          <a:bodyPr wrap="square">
            <a:spAutoFit/>
          </a:bodyPr>
          <a:lstStyle/>
          <a:p>
            <a:pPr algn="just"/>
            <a:r>
              <a:rPr lang="zh-CN" altLang="en-US" sz="2800" b="1" dirty="0">
                <a:latin typeface="Times New Roman" panose="02020603050405020304" pitchFamily="18" charset="0"/>
                <a:ea typeface="华文隶书" panose="02010800040101010101" pitchFamily="2" charset="-122"/>
                <a:cs typeface="Times New Roman" panose="02020603050405020304" pitchFamily="18" charset="0"/>
                <a:sym typeface="+mn-ea"/>
              </a:rPr>
              <a:t>光电池   硅光电池是基于光生伏特效应的一种有源器件。 </a:t>
            </a: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4"/>
          <p:cNvSpPr txBox="1">
            <a:spLocks noChangeArrowheads="1"/>
          </p:cNvSpPr>
          <p:nvPr/>
        </p:nvSpPr>
        <p:spPr bwMode="auto">
          <a:xfrm>
            <a:off x="5001490" y="5966479"/>
            <a:ext cx="2775383" cy="371513"/>
          </a:xfrm>
          <a:prstGeom prst="rect">
            <a:avLst/>
          </a:prstGeom>
          <a:solidFill>
            <a:srgbClr val="FFCC00"/>
          </a:solidFill>
          <a:ln w="25400" algn="ctr">
            <a:solidFill>
              <a:srgbClr val="008000"/>
            </a:solidFill>
            <a:miter lim="800000"/>
            <a:headEnd/>
            <a:tailEnd/>
          </a:ln>
        </p:spPr>
        <p:txBody>
          <a:bodyPr wrap="square"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50000"/>
              </a:spcBef>
              <a:buClrTx/>
              <a:buSzTx/>
              <a:buFontTx/>
              <a:buNone/>
            </a:pPr>
            <a:r>
              <a:rPr lang="zh-CN" altLang="en-US" sz="1800" dirty="0">
                <a:latin typeface="华文隶书" panose="02010800040101010101" pitchFamily="2" charset="-122"/>
                <a:ea typeface="华文隶书" panose="02010800040101010101" pitchFamily="2" charset="-122"/>
              </a:rPr>
              <a:t>各种光电池的外形图 </a:t>
            </a:r>
          </a:p>
        </p:txBody>
      </p:sp>
      <p:pic>
        <p:nvPicPr>
          <p:cNvPr id="17" name="Picture 7" descr="光电池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2354845" y="2873279"/>
            <a:ext cx="3071850" cy="120512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光电池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2354845" y="4246503"/>
            <a:ext cx="3071850" cy="119996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9" descr="光电池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5622165" y="3173900"/>
            <a:ext cx="2532181" cy="220378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0" descr="光电池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a:xfrm>
            <a:off x="8349816" y="3173900"/>
            <a:ext cx="2027237" cy="2203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97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4550"/>
            <a:ext cx="12192000" cy="6858000"/>
          </a:xfrm>
          <a:prstGeom prst="rect">
            <a:avLst/>
          </a:prstGeom>
        </p:spPr>
      </p:pic>
      <p:sp>
        <p:nvSpPr>
          <p:cNvPr id="5" name="矩形 4"/>
          <p:cNvSpPr/>
          <p:nvPr/>
        </p:nvSpPr>
        <p:spPr>
          <a:xfrm>
            <a:off x="693418" y="1859340"/>
            <a:ext cx="10473346" cy="1384995"/>
          </a:xfrm>
          <a:prstGeom prst="rect">
            <a:avLst/>
          </a:prstGeom>
          <a:ln>
            <a:solidFill>
              <a:srgbClr val="92D050"/>
            </a:solidFill>
          </a:ln>
        </p:spPr>
        <p:txBody>
          <a:bodyPr wrap="square">
            <a:spAutoFit/>
          </a:bodyPr>
          <a:lstStyle/>
          <a:p>
            <a:pPr algn="just"/>
            <a:r>
              <a:rPr lang="en-US" altLang="zh-CN" sz="2800" dirty="0">
                <a:latin typeface="Times New Roman" panose="02020603050405020304" pitchFamily="18" charset="0"/>
                <a:ea typeface="华文隶书" panose="02010800040101010101" pitchFamily="2" charset="-122"/>
                <a:cs typeface="Times New Roman" panose="02020603050405020304" pitchFamily="18" charset="0"/>
                <a:sym typeface="+mn-ea"/>
              </a:rPr>
              <a:t>φ1</a:t>
            </a:r>
            <a:r>
              <a:rPr lang="zh-CN" altLang="en-US" sz="2800" dirty="0">
                <a:latin typeface="Times New Roman" panose="02020603050405020304" pitchFamily="18" charset="0"/>
                <a:ea typeface="华文隶书" panose="02010800040101010101" pitchFamily="2" charset="-122"/>
                <a:cs typeface="Times New Roman" panose="02020603050405020304" pitchFamily="18" charset="0"/>
                <a:sym typeface="+mn-ea"/>
              </a:rPr>
              <a:t>是光源发出的信号，</a:t>
            </a:r>
            <a:r>
              <a:rPr lang="en-US" altLang="zh-CN" sz="2800" dirty="0">
                <a:latin typeface="Times New Roman" panose="02020603050405020304" pitchFamily="18" charset="0"/>
                <a:ea typeface="华文隶书" panose="02010800040101010101" pitchFamily="2" charset="-122"/>
                <a:cs typeface="Times New Roman" panose="02020603050405020304" pitchFamily="18" charset="0"/>
                <a:sym typeface="+mn-ea"/>
              </a:rPr>
              <a:t>φ2</a:t>
            </a:r>
            <a:r>
              <a:rPr lang="zh-CN" altLang="en-US" sz="2800" dirty="0">
                <a:latin typeface="Times New Roman" panose="02020603050405020304" pitchFamily="18" charset="0"/>
                <a:ea typeface="华文隶书" panose="02010800040101010101" pitchFamily="2" charset="-122"/>
                <a:cs typeface="Times New Roman" panose="02020603050405020304" pitchFamily="18" charset="0"/>
                <a:sym typeface="+mn-ea"/>
              </a:rPr>
              <a:t>是光电元件接受的光信号，被测量是</a:t>
            </a:r>
            <a:r>
              <a:rPr lang="en-US" altLang="zh-CN" sz="2800" dirty="0">
                <a:latin typeface="Times New Roman" panose="02020603050405020304" pitchFamily="18" charset="0"/>
                <a:ea typeface="华文隶书" panose="02010800040101010101" pitchFamily="2" charset="-122"/>
                <a:cs typeface="Times New Roman" panose="02020603050405020304" pitchFamily="18" charset="0"/>
                <a:sym typeface="+mn-ea"/>
              </a:rPr>
              <a:t>X1</a:t>
            </a:r>
            <a:r>
              <a:rPr lang="zh-CN" altLang="en-US" sz="2800" dirty="0">
                <a:latin typeface="Times New Roman" panose="02020603050405020304" pitchFamily="18" charset="0"/>
                <a:ea typeface="华文隶书" panose="02010800040101010101" pitchFamily="2" charset="-122"/>
                <a:cs typeface="Times New Roman" panose="02020603050405020304" pitchFamily="18" charset="0"/>
                <a:sym typeface="+mn-ea"/>
              </a:rPr>
              <a:t>或</a:t>
            </a:r>
            <a:r>
              <a:rPr lang="en-US" altLang="zh-CN" sz="2800" dirty="0">
                <a:latin typeface="Times New Roman" panose="02020603050405020304" pitchFamily="18" charset="0"/>
                <a:ea typeface="华文隶书" panose="02010800040101010101" pitchFamily="2" charset="-122"/>
                <a:cs typeface="Times New Roman" panose="02020603050405020304" pitchFamily="18" charset="0"/>
                <a:sym typeface="+mn-ea"/>
              </a:rPr>
              <a:t>X2</a:t>
            </a:r>
            <a:r>
              <a:rPr lang="zh-CN" altLang="en-US" sz="2800" dirty="0">
                <a:latin typeface="Times New Roman" panose="02020603050405020304" pitchFamily="18" charset="0"/>
                <a:ea typeface="华文隶书" panose="02010800040101010101" pitchFamily="2" charset="-122"/>
                <a:cs typeface="Times New Roman" panose="02020603050405020304" pitchFamily="18" charset="0"/>
                <a:sym typeface="+mn-ea"/>
              </a:rPr>
              <a:t>，它们分别使光源本身或光学通路变化，从而使传感器输出的电信号Ｉ变化。</a:t>
            </a: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4"/>
          <p:cNvSpPr txBox="1">
            <a:spLocks noChangeArrowheads="1"/>
          </p:cNvSpPr>
          <p:nvPr/>
        </p:nvSpPr>
        <p:spPr bwMode="auto">
          <a:xfrm>
            <a:off x="4571191" y="5748482"/>
            <a:ext cx="2717800" cy="371513"/>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50000"/>
              </a:spcBef>
              <a:buClrTx/>
              <a:buSzTx/>
              <a:buFontTx/>
              <a:buNone/>
            </a:pPr>
            <a:r>
              <a:rPr lang="zh-CN" altLang="en-US" sz="1800" dirty="0">
                <a:latin typeface="华文隶书" panose="02010800040101010101" pitchFamily="2" charset="-122"/>
                <a:ea typeface="华文隶书" panose="02010800040101010101" pitchFamily="2" charset="-122"/>
              </a:rPr>
              <a:t>光电传感器的组成框图</a:t>
            </a:r>
          </a:p>
        </p:txBody>
      </p:sp>
      <p:grpSp>
        <p:nvGrpSpPr>
          <p:cNvPr id="15" name="Group 6"/>
          <p:cNvGrpSpPr>
            <a:grpSpLocks/>
          </p:cNvGrpSpPr>
          <p:nvPr/>
        </p:nvGrpSpPr>
        <p:grpSpPr bwMode="auto">
          <a:xfrm>
            <a:off x="3642158" y="3806682"/>
            <a:ext cx="4821237" cy="1604962"/>
            <a:chOff x="2954" y="14310"/>
            <a:chExt cx="5820" cy="1281"/>
          </a:xfrm>
        </p:grpSpPr>
        <p:sp>
          <p:nvSpPr>
            <p:cNvPr id="16" name="Line 7"/>
            <p:cNvSpPr>
              <a:spLocks noChangeShapeType="1"/>
            </p:cNvSpPr>
            <p:nvPr/>
          </p:nvSpPr>
          <p:spPr bwMode="auto">
            <a:xfrm>
              <a:off x="8010" y="14721"/>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nvGrpSpPr>
            <p:cNvPr id="21" name="Group 8"/>
            <p:cNvGrpSpPr>
              <a:grpSpLocks/>
            </p:cNvGrpSpPr>
            <p:nvPr/>
          </p:nvGrpSpPr>
          <p:grpSpPr bwMode="auto">
            <a:xfrm>
              <a:off x="2954" y="14310"/>
              <a:ext cx="5820" cy="1281"/>
              <a:chOff x="2954" y="14310"/>
              <a:chExt cx="5820" cy="1281"/>
            </a:xfrm>
          </p:grpSpPr>
          <p:sp>
            <p:nvSpPr>
              <p:cNvPr id="22" name="Text Box 9"/>
              <p:cNvSpPr txBox="1">
                <a:spLocks noChangeArrowheads="1"/>
              </p:cNvSpPr>
              <p:nvPr/>
            </p:nvSpPr>
            <p:spPr bwMode="auto">
              <a:xfrm>
                <a:off x="3269" y="15084"/>
                <a:ext cx="676"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just" eaLnBrk="1" hangingPunct="1">
                  <a:spcBef>
                    <a:spcPct val="0"/>
                  </a:spcBef>
                  <a:buClrTx/>
                  <a:buSzTx/>
                  <a:buFontTx/>
                  <a:buNone/>
                </a:pPr>
                <a:r>
                  <a:rPr lang="en-US" altLang="zh-CN" sz="1400">
                    <a:latin typeface="Times New Roman" panose="02020603050405020304" pitchFamily="18" charset="0"/>
                  </a:rPr>
                  <a:t>X</a:t>
                </a:r>
                <a:r>
                  <a:rPr lang="en-US" altLang="zh-CN" sz="1400" baseline="-25000">
                    <a:latin typeface="Times New Roman" panose="02020603050405020304" pitchFamily="18" charset="0"/>
                  </a:rPr>
                  <a:t>1</a:t>
                </a:r>
                <a:endParaRPr lang="en-US" altLang="zh-CN" sz="1400">
                  <a:latin typeface="Arial" panose="020B0604020202020204" pitchFamily="34" charset="0"/>
                </a:endParaRPr>
              </a:p>
            </p:txBody>
          </p:sp>
          <p:grpSp>
            <p:nvGrpSpPr>
              <p:cNvPr id="23" name="Group 10"/>
              <p:cNvGrpSpPr>
                <a:grpSpLocks/>
              </p:cNvGrpSpPr>
              <p:nvPr/>
            </p:nvGrpSpPr>
            <p:grpSpPr bwMode="auto">
              <a:xfrm>
                <a:off x="2954" y="14310"/>
                <a:ext cx="5820" cy="1281"/>
                <a:chOff x="2954" y="14310"/>
                <a:chExt cx="5820" cy="1281"/>
              </a:xfrm>
            </p:grpSpPr>
            <p:sp>
              <p:nvSpPr>
                <p:cNvPr id="24" name="Line 11"/>
                <p:cNvSpPr>
                  <a:spLocks noChangeShapeType="1"/>
                </p:cNvSpPr>
                <p:nvPr/>
              </p:nvSpPr>
              <p:spPr bwMode="auto">
                <a:xfrm flipV="1">
                  <a:off x="5206" y="14964"/>
                  <a:ext cx="0" cy="5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5" name="Text Box 12"/>
                <p:cNvSpPr txBox="1">
                  <a:spLocks noChangeArrowheads="1"/>
                </p:cNvSpPr>
                <p:nvPr/>
              </p:nvSpPr>
              <p:spPr bwMode="auto">
                <a:xfrm>
                  <a:off x="5954" y="14310"/>
                  <a:ext cx="676"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just" eaLnBrk="1" hangingPunct="1">
                    <a:spcBef>
                      <a:spcPct val="0"/>
                    </a:spcBef>
                    <a:buClrTx/>
                    <a:buSzTx/>
                    <a:buFontTx/>
                    <a:buNone/>
                  </a:pPr>
                  <a:r>
                    <a:rPr lang="en-US" altLang="zh-CN" sz="1400">
                      <a:latin typeface="Times New Roman" panose="02020603050405020304" pitchFamily="18" charset="0"/>
                    </a:rPr>
                    <a:t>φ</a:t>
                  </a:r>
                  <a:r>
                    <a:rPr lang="en-US" altLang="zh-CN" sz="1400" baseline="-25000">
                      <a:latin typeface="Times New Roman" panose="02020603050405020304" pitchFamily="18" charset="0"/>
                    </a:rPr>
                    <a:t>2</a:t>
                  </a:r>
                  <a:endParaRPr lang="en-US" altLang="zh-CN" sz="1400">
                    <a:latin typeface="Arial" panose="020B0604020202020204" pitchFamily="34" charset="0"/>
                  </a:endParaRPr>
                </a:p>
              </p:txBody>
            </p:sp>
            <p:grpSp>
              <p:nvGrpSpPr>
                <p:cNvPr id="26" name="Group 13"/>
                <p:cNvGrpSpPr>
                  <a:grpSpLocks/>
                </p:cNvGrpSpPr>
                <p:nvPr/>
              </p:nvGrpSpPr>
              <p:grpSpPr bwMode="auto">
                <a:xfrm>
                  <a:off x="2954" y="14310"/>
                  <a:ext cx="5820" cy="1281"/>
                  <a:chOff x="3134" y="3936"/>
                  <a:chExt cx="5820" cy="1281"/>
                </a:xfrm>
              </p:grpSpPr>
              <p:sp>
                <p:nvSpPr>
                  <p:cNvPr id="27" name="Line 14"/>
                  <p:cNvSpPr>
                    <a:spLocks noChangeShapeType="1"/>
                  </p:cNvSpPr>
                  <p:nvPr/>
                </p:nvSpPr>
                <p:spPr bwMode="auto">
                  <a:xfrm>
                    <a:off x="3945" y="4338"/>
                    <a:ext cx="79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nvGrpSpPr>
                  <p:cNvPr id="28" name="Group 15"/>
                  <p:cNvGrpSpPr>
                    <a:grpSpLocks/>
                  </p:cNvGrpSpPr>
                  <p:nvPr/>
                </p:nvGrpSpPr>
                <p:grpSpPr bwMode="auto">
                  <a:xfrm>
                    <a:off x="3134" y="3936"/>
                    <a:ext cx="5820" cy="1281"/>
                    <a:chOff x="3134" y="3936"/>
                    <a:chExt cx="5820" cy="1281"/>
                  </a:xfrm>
                </p:grpSpPr>
                <p:sp>
                  <p:nvSpPr>
                    <p:cNvPr id="29" name="Text Box 16"/>
                    <p:cNvSpPr txBox="1">
                      <a:spLocks noChangeArrowheads="1"/>
                    </p:cNvSpPr>
                    <p:nvPr/>
                  </p:nvSpPr>
                  <p:spPr bwMode="auto">
                    <a:xfrm>
                      <a:off x="3134" y="4071"/>
                      <a:ext cx="796" cy="4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just" eaLnBrk="1" hangingPunct="1">
                        <a:spcBef>
                          <a:spcPct val="0"/>
                        </a:spcBef>
                        <a:buClrTx/>
                        <a:buSzTx/>
                        <a:buFontTx/>
                        <a:buNone/>
                      </a:pPr>
                      <a:r>
                        <a:rPr lang="zh-CN" altLang="en-US" sz="1400">
                          <a:latin typeface="Times New Roman" panose="02020603050405020304" pitchFamily="18" charset="0"/>
                        </a:rPr>
                        <a:t>光源</a:t>
                      </a:r>
                      <a:endParaRPr lang="zh-CN" altLang="en-US" sz="1400">
                        <a:latin typeface="Arial" panose="020B0604020202020204" pitchFamily="34" charset="0"/>
                      </a:endParaRPr>
                    </a:p>
                  </p:txBody>
                </p:sp>
                <p:sp>
                  <p:nvSpPr>
                    <p:cNvPr id="30" name="Text Box 17"/>
                    <p:cNvSpPr txBox="1">
                      <a:spLocks noChangeArrowheads="1"/>
                    </p:cNvSpPr>
                    <p:nvPr/>
                  </p:nvSpPr>
                  <p:spPr bwMode="auto">
                    <a:xfrm>
                      <a:off x="4768" y="4086"/>
                      <a:ext cx="1276" cy="4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just" eaLnBrk="1" hangingPunct="1">
                        <a:spcBef>
                          <a:spcPct val="0"/>
                        </a:spcBef>
                        <a:buClrTx/>
                        <a:buSzTx/>
                        <a:buFontTx/>
                        <a:buNone/>
                      </a:pPr>
                      <a:r>
                        <a:rPr lang="zh-CN" altLang="en-US" sz="1400" dirty="0">
                          <a:latin typeface="Times New Roman" panose="02020603050405020304" pitchFamily="18" charset="0"/>
                        </a:rPr>
                        <a:t>光学通路</a:t>
                      </a:r>
                      <a:endParaRPr lang="zh-CN" altLang="en-US" sz="1400" dirty="0">
                        <a:latin typeface="Arial" panose="020B0604020202020204" pitchFamily="34" charset="0"/>
                      </a:endParaRPr>
                    </a:p>
                  </p:txBody>
                </p:sp>
                <p:sp>
                  <p:nvSpPr>
                    <p:cNvPr id="31" name="Text Box 18"/>
                    <p:cNvSpPr txBox="1">
                      <a:spLocks noChangeArrowheads="1"/>
                    </p:cNvSpPr>
                    <p:nvPr/>
                  </p:nvSpPr>
                  <p:spPr bwMode="auto">
                    <a:xfrm>
                      <a:off x="6912" y="4101"/>
                      <a:ext cx="1276" cy="4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just" eaLnBrk="1" hangingPunct="1">
                        <a:spcBef>
                          <a:spcPct val="0"/>
                        </a:spcBef>
                        <a:buClrTx/>
                        <a:buSzTx/>
                        <a:buFontTx/>
                        <a:buNone/>
                      </a:pPr>
                      <a:endParaRPr lang="zh-CN" altLang="zh-CN" sz="1400">
                        <a:latin typeface="Arial" panose="020B0604020202020204" pitchFamily="34" charset="0"/>
                      </a:endParaRPr>
                    </a:p>
                  </p:txBody>
                </p:sp>
                <p:sp>
                  <p:nvSpPr>
                    <p:cNvPr id="32" name="Line 19"/>
                    <p:cNvSpPr>
                      <a:spLocks noChangeShapeType="1"/>
                    </p:cNvSpPr>
                    <p:nvPr/>
                  </p:nvSpPr>
                  <p:spPr bwMode="auto">
                    <a:xfrm>
                      <a:off x="6075" y="4338"/>
                      <a:ext cx="79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3" name="Line 20"/>
                    <p:cNvSpPr>
                      <a:spLocks noChangeShapeType="1"/>
                    </p:cNvSpPr>
                    <p:nvPr/>
                  </p:nvSpPr>
                  <p:spPr bwMode="auto">
                    <a:xfrm flipV="1">
                      <a:off x="3495" y="4563"/>
                      <a:ext cx="0" cy="5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4" name="Text Box 21"/>
                    <p:cNvSpPr txBox="1">
                      <a:spLocks noChangeArrowheads="1"/>
                    </p:cNvSpPr>
                    <p:nvPr/>
                  </p:nvSpPr>
                  <p:spPr bwMode="auto">
                    <a:xfrm>
                      <a:off x="5353" y="4782"/>
                      <a:ext cx="676"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just" eaLnBrk="1" hangingPunct="1">
                        <a:spcBef>
                          <a:spcPct val="0"/>
                        </a:spcBef>
                        <a:buClrTx/>
                        <a:buSzTx/>
                        <a:buFontTx/>
                        <a:buNone/>
                      </a:pPr>
                      <a:r>
                        <a:rPr lang="en-US" altLang="zh-CN" sz="1400">
                          <a:latin typeface="Times New Roman" panose="02020603050405020304" pitchFamily="18" charset="0"/>
                        </a:rPr>
                        <a:t>X</a:t>
                      </a:r>
                      <a:r>
                        <a:rPr lang="en-US" altLang="zh-CN" sz="1400" baseline="-25000">
                          <a:latin typeface="Times New Roman" panose="02020603050405020304" pitchFamily="18" charset="0"/>
                        </a:rPr>
                        <a:t>2</a:t>
                      </a:r>
                      <a:endParaRPr lang="en-US" altLang="zh-CN" sz="1400">
                        <a:latin typeface="Arial" panose="020B0604020202020204" pitchFamily="34" charset="0"/>
                      </a:endParaRPr>
                    </a:p>
                  </p:txBody>
                </p:sp>
                <p:sp>
                  <p:nvSpPr>
                    <p:cNvPr id="35" name="Text Box 22"/>
                    <p:cNvSpPr txBox="1">
                      <a:spLocks noChangeArrowheads="1"/>
                    </p:cNvSpPr>
                    <p:nvPr/>
                  </p:nvSpPr>
                  <p:spPr bwMode="auto">
                    <a:xfrm>
                      <a:off x="3914" y="3936"/>
                      <a:ext cx="676"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just" eaLnBrk="1" hangingPunct="1">
                        <a:spcBef>
                          <a:spcPct val="0"/>
                        </a:spcBef>
                        <a:buClrTx/>
                        <a:buSzTx/>
                        <a:buFontTx/>
                        <a:buNone/>
                      </a:pPr>
                      <a:r>
                        <a:rPr lang="en-US" altLang="zh-CN" sz="1400">
                          <a:latin typeface="Times New Roman" panose="02020603050405020304" pitchFamily="18" charset="0"/>
                        </a:rPr>
                        <a:t>φ</a:t>
                      </a:r>
                      <a:r>
                        <a:rPr lang="en-US" altLang="zh-CN" sz="1400" baseline="-25000">
                          <a:latin typeface="Times New Roman" panose="02020603050405020304" pitchFamily="18" charset="0"/>
                        </a:rPr>
                        <a:t>1</a:t>
                      </a:r>
                      <a:endParaRPr lang="en-US" altLang="zh-CN" sz="1400">
                        <a:latin typeface="Arial" panose="020B0604020202020204" pitchFamily="34" charset="0"/>
                      </a:endParaRPr>
                    </a:p>
                  </p:txBody>
                </p:sp>
                <p:sp>
                  <p:nvSpPr>
                    <p:cNvPr id="36" name="Text Box 23"/>
                    <p:cNvSpPr txBox="1">
                      <a:spLocks noChangeArrowheads="1"/>
                    </p:cNvSpPr>
                    <p:nvPr/>
                  </p:nvSpPr>
                  <p:spPr bwMode="auto">
                    <a:xfrm>
                      <a:off x="8278" y="3966"/>
                      <a:ext cx="676"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just" eaLnBrk="1" hangingPunct="1">
                        <a:spcBef>
                          <a:spcPct val="0"/>
                        </a:spcBef>
                        <a:buClrTx/>
                        <a:buSzTx/>
                        <a:buFontTx/>
                        <a:buNone/>
                      </a:pPr>
                      <a:r>
                        <a:rPr lang="en-US" altLang="zh-CN" sz="1400">
                          <a:latin typeface="Times New Roman" panose="02020603050405020304" pitchFamily="18" charset="0"/>
                        </a:rPr>
                        <a:t>I</a:t>
                      </a:r>
                      <a:endParaRPr lang="en-US" altLang="zh-CN" sz="1400">
                        <a:latin typeface="Arial" panose="020B0604020202020204" pitchFamily="34" charset="0"/>
                      </a:endParaRPr>
                    </a:p>
                  </p:txBody>
                </p:sp>
              </p:grpSp>
            </p:grpSp>
          </p:grpSp>
        </p:grpSp>
      </p:grpSp>
      <p:sp>
        <p:nvSpPr>
          <p:cNvPr id="37" name="Text Box 39"/>
          <p:cNvSpPr txBox="1">
            <a:spLocks noChangeArrowheads="1"/>
          </p:cNvSpPr>
          <p:nvPr/>
        </p:nvSpPr>
        <p:spPr bwMode="auto">
          <a:xfrm>
            <a:off x="6883248" y="4206823"/>
            <a:ext cx="9366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eaLnBrk="1" hangingPunct="1">
              <a:spcBef>
                <a:spcPct val="50000"/>
              </a:spcBef>
              <a:buClrTx/>
              <a:buSzTx/>
              <a:buFontTx/>
              <a:buNone/>
            </a:pPr>
            <a:r>
              <a:rPr lang="zh-CN" altLang="en-US" sz="1400" dirty="0"/>
              <a:t>光电原件</a:t>
            </a:r>
          </a:p>
        </p:txBody>
      </p:sp>
    </p:spTree>
    <p:extLst>
      <p:ext uri="{BB962C8B-B14F-4D97-AF65-F5344CB8AC3E}">
        <p14:creationId xmlns:p14="http://schemas.microsoft.com/office/powerpoint/2010/main" val="15005970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455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3"/>
          <p:cNvSpPr>
            <a:spLocks noChangeArrowheads="1"/>
          </p:cNvSpPr>
          <p:nvPr/>
        </p:nvSpPr>
        <p:spPr bwMode="auto">
          <a:xfrm>
            <a:off x="4749074" y="1666907"/>
            <a:ext cx="2928937" cy="416589"/>
          </a:xfrm>
          <a:prstGeom prst="rect">
            <a:avLst/>
          </a:prstGeom>
          <a:solidFill>
            <a:srgbClr val="99CC00"/>
          </a:solidFill>
          <a:ln w="25400">
            <a:solidFill>
              <a:srgbClr val="A50021"/>
            </a:solidFill>
            <a:miter lim="800000"/>
            <a:headEnd/>
            <a:tailEnd/>
          </a:ln>
        </p:spPr>
        <p:txBody>
          <a:bodyPr lIns="90000" tIns="46800" rIns="90000" bIns="0" anchor="ct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50000"/>
              </a:spcBef>
              <a:buClrTx/>
              <a:buSzTx/>
              <a:buFontTx/>
              <a:buNone/>
            </a:pPr>
            <a:r>
              <a:rPr lang="zh-CN" altLang="en-US" sz="2400" dirty="0">
                <a:solidFill>
                  <a:srgbClr val="A50021"/>
                </a:solidFill>
                <a:latin typeface="华文隶书" panose="02010800040101010101" pitchFamily="2" charset="-122"/>
                <a:ea typeface="华文隶书" panose="02010800040101010101" pitchFamily="2" charset="-122"/>
              </a:rPr>
              <a:t>光电晶体管测速</a:t>
            </a:r>
            <a:r>
              <a:rPr lang="zh-CN" altLang="en-US" sz="2400" dirty="0">
                <a:latin typeface="华文隶书" panose="02010800040101010101" pitchFamily="2" charset="-122"/>
                <a:ea typeface="华文隶书" panose="02010800040101010101" pitchFamily="2" charset="-122"/>
              </a:rPr>
              <a:t> </a:t>
            </a:r>
          </a:p>
        </p:txBody>
      </p:sp>
      <p:sp>
        <p:nvSpPr>
          <p:cNvPr id="39" name="Text Box 4"/>
          <p:cNvSpPr txBox="1">
            <a:spLocks noChangeArrowheads="1"/>
          </p:cNvSpPr>
          <p:nvPr/>
        </p:nvSpPr>
        <p:spPr bwMode="auto">
          <a:xfrm>
            <a:off x="3412399" y="5395483"/>
            <a:ext cx="6048375" cy="666750"/>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0"/>
              </a:spcBef>
              <a:buClrTx/>
              <a:buSzTx/>
              <a:buFontTx/>
              <a:buNone/>
            </a:pPr>
            <a:r>
              <a:rPr lang="zh-CN" altLang="en-US" sz="1800" dirty="0">
                <a:latin typeface="华文隶书" panose="02010800040101010101" pitchFamily="2" charset="-122"/>
                <a:ea typeface="华文隶书" panose="02010800040101010101" pitchFamily="2" charset="-122"/>
              </a:rPr>
              <a:t>光电式传感器测速原理</a:t>
            </a:r>
          </a:p>
          <a:p>
            <a:pPr algn="ctr" eaLnBrk="1" hangingPunct="1">
              <a:spcBef>
                <a:spcPct val="0"/>
              </a:spcBef>
              <a:buClrTx/>
              <a:buSzTx/>
              <a:buFontTx/>
              <a:buNone/>
            </a:pPr>
            <a:r>
              <a:rPr lang="zh-CN" altLang="en-US" sz="1800" dirty="0">
                <a:latin typeface="华文隶书" panose="02010800040101010101" pitchFamily="2" charset="-122"/>
                <a:ea typeface="华文隶书" panose="02010800040101010101" pitchFamily="2" charset="-122"/>
              </a:rPr>
              <a:t>（</a:t>
            </a:r>
            <a:r>
              <a:rPr lang="en-US" altLang="zh-CN" sz="1800" dirty="0">
                <a:latin typeface="华文隶书" panose="02010800040101010101" pitchFamily="2" charset="-122"/>
                <a:ea typeface="华文隶书" panose="02010800040101010101" pitchFamily="2" charset="-122"/>
              </a:rPr>
              <a:t>a</a:t>
            </a:r>
            <a:r>
              <a:rPr lang="zh-CN" altLang="en-US" sz="1800" dirty="0">
                <a:latin typeface="华文隶书" panose="02010800040101010101" pitchFamily="2" charset="-122"/>
                <a:ea typeface="华文隶书" panose="02010800040101010101" pitchFamily="2" charset="-122"/>
              </a:rPr>
              <a:t>）工作原理图；                   （</a:t>
            </a:r>
            <a:r>
              <a:rPr lang="en-US" altLang="zh-CN" sz="1800" dirty="0">
                <a:latin typeface="华文隶书" panose="02010800040101010101" pitchFamily="2" charset="-122"/>
                <a:ea typeface="华文隶书" panose="02010800040101010101" pitchFamily="2" charset="-122"/>
              </a:rPr>
              <a:t>b</a:t>
            </a:r>
            <a:r>
              <a:rPr lang="zh-CN" altLang="en-US" sz="1800" dirty="0">
                <a:latin typeface="华文隶书" panose="02010800040101010101" pitchFamily="2" charset="-122"/>
                <a:ea typeface="华文隶书" panose="02010800040101010101" pitchFamily="2" charset="-122"/>
              </a:rPr>
              <a:t>）放大整形电路</a:t>
            </a:r>
          </a:p>
        </p:txBody>
      </p:sp>
      <p:pic>
        <p:nvPicPr>
          <p:cNvPr id="40" name="Picture 11" descr="K(E3B6O)FS3JA4[0T]JX)US"/>
          <p:cNvPicPr>
            <a:picLocks noChangeAspect="1" noChangeArrowheads="1"/>
          </p:cNvPicPr>
          <p:nvPr/>
        </p:nvPicPr>
        <p:blipFill>
          <a:blip r:embed="rId4">
            <a:extLst>
              <a:ext uri="{28A0092B-C50C-407E-A947-70E740481C1C}">
                <a14:useLocalDpi xmlns:a14="http://schemas.microsoft.com/office/drawing/2010/main" val="0"/>
              </a:ext>
            </a:extLst>
          </a:blip>
          <a:srcRect b="3204"/>
          <a:stretch>
            <a:fillRect/>
          </a:stretch>
        </p:blipFill>
        <p:spPr bwMode="auto">
          <a:xfrm>
            <a:off x="2116999" y="2226833"/>
            <a:ext cx="7848600" cy="302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61232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455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照片6 0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050" y="2513969"/>
            <a:ext cx="6613525" cy="332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5"/>
          <p:cNvSpPr>
            <a:spLocks noChangeArrowheads="1"/>
          </p:cNvSpPr>
          <p:nvPr/>
        </p:nvSpPr>
        <p:spPr bwMode="auto">
          <a:xfrm>
            <a:off x="4319870" y="2014520"/>
            <a:ext cx="3559175" cy="416589"/>
          </a:xfrm>
          <a:prstGeom prst="rect">
            <a:avLst/>
          </a:prstGeom>
          <a:solidFill>
            <a:srgbClr val="99CC00"/>
          </a:solidFill>
          <a:ln w="25400">
            <a:solidFill>
              <a:srgbClr val="A50021"/>
            </a:solidFill>
            <a:miter lim="800000"/>
            <a:headEnd/>
            <a:tailEnd/>
          </a:ln>
        </p:spPr>
        <p:txBody>
          <a:bodyPr lIns="90000" tIns="46800" rIns="90000" bIns="0" anchor="ct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50000"/>
              </a:spcBef>
              <a:buClrTx/>
              <a:buSzTx/>
              <a:buFontTx/>
              <a:buNone/>
            </a:pPr>
            <a:r>
              <a:rPr lang="zh-CN" altLang="en-US" sz="2400" dirty="0">
                <a:solidFill>
                  <a:srgbClr val="A50021"/>
                </a:solidFill>
                <a:latin typeface="华文隶书" panose="02010800040101010101" pitchFamily="2" charset="-122"/>
                <a:ea typeface="华文隶书" panose="02010800040101010101" pitchFamily="2" charset="-122"/>
              </a:rPr>
              <a:t>光电晶体管测速 应用</a:t>
            </a:r>
          </a:p>
        </p:txBody>
      </p:sp>
      <p:sp>
        <p:nvSpPr>
          <p:cNvPr id="14" name="Text Box 6"/>
          <p:cNvSpPr txBox="1">
            <a:spLocks noChangeArrowheads="1"/>
          </p:cNvSpPr>
          <p:nvPr/>
        </p:nvSpPr>
        <p:spPr bwMode="auto">
          <a:xfrm>
            <a:off x="4569260" y="5864744"/>
            <a:ext cx="3352800" cy="371513"/>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eaLnBrk="1" hangingPunct="1">
              <a:spcBef>
                <a:spcPct val="0"/>
              </a:spcBef>
              <a:buClrTx/>
              <a:buSzTx/>
              <a:buFontTx/>
              <a:buNone/>
            </a:pPr>
            <a:r>
              <a:rPr lang="zh-CN" altLang="en-US" sz="1800" dirty="0">
                <a:latin typeface="华文隶书" panose="02010800040101010101" pitchFamily="2" charset="-122"/>
                <a:ea typeface="华文隶书" panose="02010800040101010101" pitchFamily="2" charset="-122"/>
              </a:rPr>
              <a:t>光电式转速传感器工作原理图</a:t>
            </a:r>
          </a:p>
        </p:txBody>
      </p:sp>
    </p:spTree>
    <p:extLst>
      <p:ext uri="{BB962C8B-B14F-4D97-AF65-F5344CB8AC3E}">
        <p14:creationId xmlns:p14="http://schemas.microsoft.com/office/powerpoint/2010/main" val="29663504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800143"/>
            <a:ext cx="7162800" cy="5447645"/>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了解霍尔传感器、磁电式、光电式、光电编码器等传感器</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的基本原理，</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掌握</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各类</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传感器在检测</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中的应用。</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：掌握霍</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尔、</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磁电式、光电式、光电编码器等</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传感器识别</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、选用和检测方法。</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：提高学生分析问题和解决问题的能力，培养学生沟通能力及团队协作精神</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endParaRPr>
          </a:p>
        </p:txBody>
      </p:sp>
      <p:sp>
        <p:nvSpPr>
          <p:cNvPr id="19" name="文本框 18"/>
          <p:cNvSpPr txBox="1"/>
          <p:nvPr/>
        </p:nvSpPr>
        <p:spPr>
          <a:xfrm>
            <a:off x="9451593" y="0"/>
            <a:ext cx="2579044" cy="40011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rPr>
              <a:t>项目五</a:t>
            </a:r>
            <a:r>
              <a:rPr lang="en-US" altLang="zh-CN" sz="2000" b="1" dirty="0" smtClean="0">
                <a:solidFill>
                  <a:srgbClr val="008B8F"/>
                </a:solidFill>
                <a:latin typeface="华文彩云" panose="02010800040101010101" pitchFamily="2" charset="-122"/>
                <a:ea typeface="华文彩云" panose="02010800040101010101" pitchFamily="2" charset="-122"/>
              </a:rPr>
              <a:t>  </a:t>
            </a:r>
            <a:r>
              <a:rPr lang="zh-CN" altLang="en-US" sz="2000" b="1" dirty="0">
                <a:solidFill>
                  <a:srgbClr val="008B8F"/>
                </a:solidFill>
                <a:latin typeface="华文彩云" panose="02010800040101010101" pitchFamily="2" charset="-122"/>
                <a:ea typeface="华文彩云" panose="02010800040101010101" pitchFamily="2" charset="-122"/>
              </a:rPr>
              <a:t>速度</a:t>
            </a:r>
            <a:r>
              <a:rPr lang="zh-CN" altLang="en-US" sz="2000" b="1" dirty="0" smtClean="0">
                <a:solidFill>
                  <a:srgbClr val="008B8F"/>
                </a:solidFill>
                <a:latin typeface="华文彩云" panose="02010800040101010101" pitchFamily="2" charset="-122"/>
                <a:ea typeface="华文彩云" panose="02010800040101010101" pitchFamily="2" charset="-122"/>
              </a:rPr>
              <a:t>检测</a:t>
            </a:r>
            <a:endParaRPr lang="zh-CN" altLang="en-US" sz="2000" b="1" dirty="0">
              <a:solidFill>
                <a:srgbClr val="008B8F"/>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1108708" y="1887459"/>
            <a:ext cx="10626091" cy="2308324"/>
          </a:xfrm>
          <a:prstGeom prst="rect">
            <a:avLst/>
          </a:prstGeom>
          <a:ln>
            <a:solidFill>
              <a:srgbClr val="92D050"/>
            </a:solidFill>
          </a:ln>
        </p:spPr>
        <p:txBody>
          <a:bodyPr wrap="square">
            <a:spAutoFit/>
          </a:bodyPr>
          <a:lstStyle/>
          <a:p>
            <a:pPr algn="just"/>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sym typeface="+mn-ea"/>
              </a:rPr>
              <a:t>a</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sym typeface="+mn-ea"/>
              </a:rPr>
              <a:t>）图为遮断型，在机床转轴上固定一个带孔的转盘，转盘的一边由发光管产生恒定光，透过转盘小孔照射在光敏二极管或光敏三极管上，转换成电信号输出，经放大整形电路输出电脉冲信号，脉冲频率的大小即反映了转速的大小。</a:t>
            </a:r>
          </a:p>
          <a:p>
            <a:pPr algn="just"/>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sz="2400" b="1" dirty="0">
                <a:latin typeface="Times New Roman" panose="02020603050405020304" pitchFamily="18" charset="0"/>
                <a:ea typeface="华文隶书" panose="02010800040101010101" pitchFamily="2" charset="-122"/>
                <a:cs typeface="Times New Roman" panose="02020603050405020304" pitchFamily="18" charset="0"/>
                <a:sym typeface="+mn-ea"/>
              </a:rPr>
              <a:t>b</a:t>
            </a:r>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sym typeface="+mn-ea"/>
              </a:rPr>
              <a:t>）图为反射型，在待测转速轴上固定一个涂有黑白相间条纹的圆盘，它们具有不同的反射率，当转轴转动时，反光与不反光交替出现，光敏晶体管通过转盘反射接收光信号，并转换为电脉冲信号。</a:t>
            </a: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2493817" y="4782281"/>
            <a:ext cx="7121238" cy="1015663"/>
          </a:xfrm>
          <a:prstGeom prst="rect">
            <a:avLst/>
          </a:prstGeom>
        </p:spPr>
        <p:txBody>
          <a:bodyPr wrap="square">
            <a:spAutoFit/>
          </a:bodyPr>
          <a:lstStyle/>
          <a:p>
            <a:pPr>
              <a:spcBef>
                <a:spcPct val="0"/>
              </a:spcBef>
            </a:pPr>
            <a:r>
              <a:rPr lang="en-US" altLang="zh-CN" sz="2000" dirty="0" smtClean="0">
                <a:latin typeface="华文隶书" panose="02010800040101010101" pitchFamily="2" charset="-122"/>
                <a:ea typeface="华文隶书" panose="02010800040101010101" pitchFamily="2" charset="-122"/>
              </a:rPr>
              <a:t>1.</a:t>
            </a:r>
            <a:r>
              <a:rPr kumimoji="1" lang="zh-CN" altLang="en-US" sz="2000" b="1" dirty="0" smtClean="0">
                <a:latin typeface="华文隶书" panose="02010800040101010101" pitchFamily="2" charset="-122"/>
                <a:ea typeface="华文隶书" panose="02010800040101010101" pitchFamily="2" charset="-122"/>
              </a:rPr>
              <a:t>非</a:t>
            </a:r>
            <a:r>
              <a:rPr kumimoji="1" lang="zh-CN" altLang="en-US" sz="2000" b="1" dirty="0">
                <a:latin typeface="华文隶书" panose="02010800040101010101" pitchFamily="2" charset="-122"/>
                <a:ea typeface="华文隶书" panose="02010800040101010101" pitchFamily="2" charset="-122"/>
              </a:rPr>
              <a:t>接触测量，要求被测轴径大于</a:t>
            </a:r>
            <a:r>
              <a:rPr kumimoji="1" lang="en-US" altLang="zh-CN" sz="2000" b="1" dirty="0" smtClean="0">
                <a:latin typeface="华文隶书" panose="02010800040101010101" pitchFamily="2" charset="-122"/>
                <a:ea typeface="华文隶书" panose="02010800040101010101" pitchFamily="2" charset="-122"/>
              </a:rPr>
              <a:t>3mm</a:t>
            </a:r>
            <a:r>
              <a:rPr kumimoji="1" lang="zh-CN" altLang="en-US" sz="2000" b="1" dirty="0" smtClean="0">
                <a:latin typeface="华文隶书" panose="02010800040101010101" pitchFamily="2" charset="-122"/>
                <a:ea typeface="华文隶书" panose="02010800040101010101" pitchFamily="2" charset="-122"/>
              </a:rPr>
              <a:t>。</a:t>
            </a:r>
            <a:endParaRPr kumimoji="1" lang="en-US" altLang="zh-CN" sz="2000" b="1" dirty="0">
              <a:latin typeface="华文隶书" panose="02010800040101010101" pitchFamily="2" charset="-122"/>
              <a:ea typeface="华文隶书" panose="02010800040101010101" pitchFamily="2" charset="-122"/>
            </a:endParaRPr>
          </a:p>
          <a:p>
            <a:pPr>
              <a:spcBef>
                <a:spcPct val="0"/>
              </a:spcBef>
            </a:pPr>
            <a:r>
              <a:rPr kumimoji="1" lang="en-US" altLang="zh-CN" sz="2000" b="1" dirty="0" smtClean="0">
                <a:latin typeface="华文隶书" panose="02010800040101010101" pitchFamily="2" charset="-122"/>
                <a:ea typeface="华文隶书" panose="02010800040101010101" pitchFamily="2" charset="-122"/>
              </a:rPr>
              <a:t>2.</a:t>
            </a:r>
            <a:r>
              <a:rPr kumimoji="1" lang="zh-CN" altLang="en-US" sz="2000" b="1" dirty="0" smtClean="0">
                <a:latin typeface="华文隶书" panose="02010800040101010101" pitchFamily="2" charset="-122"/>
                <a:ea typeface="华文隶书" panose="02010800040101010101" pitchFamily="2" charset="-122"/>
              </a:rPr>
              <a:t>当</a:t>
            </a:r>
            <a:r>
              <a:rPr kumimoji="1" lang="zh-CN" altLang="en-US" sz="2000" b="1" dirty="0">
                <a:latin typeface="华文隶书" panose="02010800040101010101" pitchFamily="2" charset="-122"/>
                <a:ea typeface="华文隶书" panose="02010800040101010101" pitchFamily="2" charset="-122"/>
              </a:rPr>
              <a:t>测不是很高的转速时</a:t>
            </a:r>
            <a:r>
              <a:rPr kumimoji="1" lang="en-US" altLang="zh-CN" sz="2000" b="1" dirty="0">
                <a:latin typeface="华文隶书" panose="02010800040101010101" pitchFamily="2" charset="-122"/>
                <a:ea typeface="华文隶书" panose="02010800040101010101" pitchFamily="2" charset="-122"/>
              </a:rPr>
              <a:t>,</a:t>
            </a:r>
            <a:r>
              <a:rPr kumimoji="1" lang="zh-CN" altLang="en-US" sz="2000" b="1" dirty="0">
                <a:latin typeface="华文隶书" panose="02010800040101010101" pitchFamily="2" charset="-122"/>
                <a:ea typeface="华文隶书" panose="02010800040101010101" pitchFamily="2" charset="-122"/>
              </a:rPr>
              <a:t>可以用一个普通的反射式光电开关，对准要测的轴，轴上贴块白标记或黑标记就可以</a:t>
            </a:r>
            <a:r>
              <a:rPr kumimoji="1" lang="zh-CN" altLang="en-US" b="1" dirty="0">
                <a:latin typeface="华文新魏" panose="02010800040101010101" pitchFamily="2" charset="-122"/>
                <a:ea typeface="华文新魏" panose="02010800040101010101" pitchFamily="2" charset="-122"/>
              </a:rPr>
              <a:t>。</a:t>
            </a:r>
            <a:endParaRPr lang="zh-CN" altLang="en-US" b="1"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19746605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1391977" y="1890700"/>
            <a:ext cx="3906637" cy="4154984"/>
          </a:xfrm>
          <a:prstGeom prst="rect">
            <a:avLst/>
          </a:prstGeom>
          <a:ln>
            <a:solidFill>
              <a:srgbClr val="92D050"/>
            </a:solidFill>
          </a:ln>
        </p:spPr>
        <p:txBody>
          <a:bodyPr wrap="square">
            <a:spAutoFit/>
          </a:bodyPr>
          <a:lstStyle/>
          <a:p>
            <a:pPr algn="just"/>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sym typeface="+mn-ea"/>
              </a:rPr>
              <a:t>检测转速，可选用光敏晶体管或光电断续器。</a:t>
            </a:r>
          </a:p>
          <a:p>
            <a:pPr algn="just"/>
            <a:r>
              <a:rPr lang="zh-CN" altLang="en-US" sz="2400" b="1" dirty="0">
                <a:latin typeface="Times New Roman" panose="02020603050405020304" pitchFamily="18" charset="0"/>
                <a:ea typeface="华文隶书" panose="02010800040101010101" pitchFamily="2" charset="-122"/>
                <a:cs typeface="Times New Roman" panose="02020603050405020304" pitchFamily="18" charset="0"/>
                <a:sym typeface="+mn-ea"/>
              </a:rPr>
              <a:t>　　光电断续器是将光电发射器、光电接收器放置于一个体积很小的塑料壳体中，两者能可靠地对准，其外形如图所示。齿盘每转过一个齿，光电断续器就输出一个脉冲。通过脉冲频率的测量或脉冲计数，即可获得齿盘转速和角位移</a:t>
            </a:r>
            <a:r>
              <a:rPr lang="zh-CN" altLang="en-US" sz="2400" b="1"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zh-CN" altLang="en-US" sz="2400" b="1"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3"/>
          <p:cNvGrpSpPr>
            <a:grpSpLocks/>
          </p:cNvGrpSpPr>
          <p:nvPr/>
        </p:nvGrpSpPr>
        <p:grpSpPr bwMode="auto">
          <a:xfrm>
            <a:off x="6652491" y="2196811"/>
            <a:ext cx="2881313" cy="2651125"/>
            <a:chOff x="7380" y="3780"/>
            <a:chExt cx="2624" cy="1679"/>
          </a:xfrm>
        </p:grpSpPr>
        <p:pic>
          <p:nvPicPr>
            <p:cNvPr id="12" name="Picture 4" descr="gear"/>
            <p:cNvPicPr>
              <a:picLocks noChangeAspect="1" noChangeArrowheads="1"/>
            </p:cNvPicPr>
            <p:nvPr/>
          </p:nvPicPr>
          <p:blipFill>
            <a:blip r:embed="rId4">
              <a:clrChange>
                <a:clrFrom>
                  <a:srgbClr val="000F7C"/>
                </a:clrFrom>
                <a:clrTo>
                  <a:srgbClr val="000F7C">
                    <a:alpha val="0"/>
                  </a:srgbClr>
                </a:clrTo>
              </a:clrChange>
              <a:grayscl/>
              <a:extLst>
                <a:ext uri="{28A0092B-C50C-407E-A947-70E740481C1C}">
                  <a14:useLocalDpi xmlns:a14="http://schemas.microsoft.com/office/drawing/2010/main" val="0"/>
                </a:ext>
              </a:extLst>
            </a:blip>
            <a:srcRect/>
            <a:stretch>
              <a:fillRect/>
            </a:stretch>
          </p:blipFill>
          <p:spPr bwMode="auto">
            <a:xfrm>
              <a:off x="7380" y="3780"/>
              <a:ext cx="2624" cy="1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utoShape 5"/>
            <p:cNvSpPr>
              <a:spLocks noChangeArrowheads="1"/>
            </p:cNvSpPr>
            <p:nvPr/>
          </p:nvSpPr>
          <p:spPr bwMode="auto">
            <a:xfrm>
              <a:off x="7650" y="4632"/>
              <a:ext cx="360" cy="624"/>
            </a:xfrm>
            <a:prstGeom prst="curvedRightArrow">
              <a:avLst>
                <a:gd name="adj1" fmla="val 34667"/>
                <a:gd name="adj2" fmla="val 69333"/>
                <a:gd name="adj3" fmla="val 33333"/>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eaLnBrk="1" hangingPunct="1">
                <a:spcBef>
                  <a:spcPct val="0"/>
                </a:spcBef>
                <a:buClrTx/>
                <a:buSzTx/>
                <a:buFontTx/>
                <a:buNone/>
              </a:pPr>
              <a:endParaRPr lang="zh-CN" altLang="en-US" sz="1800"/>
            </a:p>
          </p:txBody>
        </p:sp>
      </p:grpSp>
      <p:sp>
        <p:nvSpPr>
          <p:cNvPr id="15" name="Text Box 6"/>
          <p:cNvSpPr txBox="1">
            <a:spLocks noChangeArrowheads="1"/>
          </p:cNvSpPr>
          <p:nvPr/>
        </p:nvSpPr>
        <p:spPr bwMode="auto">
          <a:xfrm>
            <a:off x="6690591" y="5076536"/>
            <a:ext cx="2717800" cy="371513"/>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50000"/>
              </a:spcBef>
              <a:buClrTx/>
              <a:buSzTx/>
              <a:buFontTx/>
              <a:buNone/>
            </a:pPr>
            <a:r>
              <a:rPr lang="zh-CN" altLang="en-US" sz="1800" dirty="0">
                <a:latin typeface="华文隶书" panose="02010800040101010101" pitchFamily="2" charset="-122"/>
                <a:ea typeface="华文隶书" panose="02010800040101010101" pitchFamily="2" charset="-122"/>
              </a:rPr>
              <a:t>光电断续器测速</a:t>
            </a:r>
          </a:p>
        </p:txBody>
      </p:sp>
    </p:spTree>
    <p:extLst>
      <p:ext uri="{BB962C8B-B14F-4D97-AF65-F5344CB8AC3E}">
        <p14:creationId xmlns:p14="http://schemas.microsoft.com/office/powerpoint/2010/main" val="14259797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2"/>
          <p:cNvGrpSpPr>
            <a:grpSpLocks/>
          </p:cNvGrpSpPr>
          <p:nvPr/>
        </p:nvGrpSpPr>
        <p:grpSpPr bwMode="auto">
          <a:xfrm>
            <a:off x="2645641" y="2065541"/>
            <a:ext cx="6810375" cy="3106737"/>
            <a:chOff x="729" y="1584"/>
            <a:chExt cx="4839" cy="1650"/>
          </a:xfrm>
        </p:grpSpPr>
        <p:pic>
          <p:nvPicPr>
            <p:cNvPr id="17" name="Picture 3" descr="C:\Documents and Settings\chl\My Documents\6t29.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l="55753"/>
            <a:stretch>
              <a:fillRect/>
            </a:stretch>
          </p:blipFill>
          <p:spPr bwMode="auto">
            <a:xfrm>
              <a:off x="3168" y="1584"/>
              <a:ext cx="2400" cy="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4" descr="C:\Documents and Settings\chl\My Documents\6t29.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r="54868"/>
            <a:stretch>
              <a:fillRect/>
            </a:stretch>
          </p:blipFill>
          <p:spPr bwMode="auto">
            <a:xfrm>
              <a:off x="729" y="1584"/>
              <a:ext cx="2448" cy="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 name="Text Box 5"/>
          <p:cNvSpPr txBox="1">
            <a:spLocks noChangeArrowheads="1"/>
          </p:cNvSpPr>
          <p:nvPr/>
        </p:nvSpPr>
        <p:spPr bwMode="auto">
          <a:xfrm>
            <a:off x="2690091" y="5486603"/>
            <a:ext cx="6642100" cy="804863"/>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50000"/>
              </a:spcBef>
              <a:buClrTx/>
              <a:buSzTx/>
              <a:buFontTx/>
              <a:buNone/>
            </a:pP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光电断续器 </a:t>
            </a:r>
          </a:p>
          <a:p>
            <a:pPr algn="ctr" eaLnBrk="1" hangingPunct="1">
              <a:spcBef>
                <a:spcPct val="50000"/>
              </a:spcBef>
              <a:buClrTx/>
              <a:buSzTx/>
              <a:buFontTx/>
              <a:buNone/>
            </a:pP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发光二极管；</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红外光；</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光电元件；</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4-</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槽；</a:t>
            </a:r>
            <a:r>
              <a:rPr lang="en-US" altLang="zh-CN" sz="1800" dirty="0">
                <a:latin typeface="Times New Roman" panose="02020603050405020304" pitchFamily="18" charset="0"/>
                <a:ea typeface="华文隶书" panose="02010800040101010101" pitchFamily="2" charset="-122"/>
                <a:cs typeface="Times New Roman" panose="02020603050405020304" pitchFamily="18" charset="0"/>
              </a:rPr>
              <a:t>5-</a:t>
            </a:r>
            <a:r>
              <a:rPr lang="zh-CN" altLang="en-US" sz="1800" dirty="0">
                <a:latin typeface="Times New Roman" panose="02020603050405020304" pitchFamily="18" charset="0"/>
                <a:ea typeface="华文隶书" panose="02010800040101010101" pitchFamily="2" charset="-122"/>
                <a:cs typeface="Times New Roman" panose="02020603050405020304" pitchFamily="18" charset="0"/>
              </a:rPr>
              <a:t>被测物</a:t>
            </a:r>
          </a:p>
        </p:txBody>
      </p:sp>
    </p:spTree>
    <p:extLst>
      <p:ext uri="{BB962C8B-B14F-4D97-AF65-F5344CB8AC3E}">
        <p14:creationId xmlns:p14="http://schemas.microsoft.com/office/powerpoint/2010/main" val="2830519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27843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445908"/>
            <a:ext cx="3893108"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霍尔</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13" name="矩形 12"/>
          <p:cNvSpPr/>
          <p:nvPr/>
        </p:nvSpPr>
        <p:spPr>
          <a:xfrm>
            <a:off x="6103478" y="14771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3963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2523936"/>
            <a:ext cx="7059162" cy="806762"/>
            <a:chOff x="-2084598" y="2232162"/>
            <a:chExt cx="8036634" cy="692781"/>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7" y="2232162"/>
              <a:ext cx="1804781" cy="619131"/>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26601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2679754"/>
            <a:ext cx="4180014" cy="451406"/>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磁电</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3668492"/>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809132"/>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3825181"/>
            <a:ext cx="4044554" cy="451406"/>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光电</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24" name="矩形 23"/>
          <p:cNvSpPr/>
          <p:nvPr/>
        </p:nvSpPr>
        <p:spPr>
          <a:xfrm>
            <a:off x="5796297" y="49284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5" name="组合 24"/>
          <p:cNvGrpSpPr/>
          <p:nvPr/>
        </p:nvGrpSpPr>
        <p:grpSpPr>
          <a:xfrm>
            <a:off x="4996335" y="4841503"/>
            <a:ext cx="7119476" cy="804489"/>
            <a:chOff x="-2084598" y="2234120"/>
            <a:chExt cx="8036634" cy="690823"/>
          </a:xfrm>
        </p:grpSpPr>
        <p:pic>
          <p:nvPicPr>
            <p:cNvPr id="2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085693" y="4982143"/>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36" name="矩形 35"/>
          <p:cNvSpPr/>
          <p:nvPr/>
        </p:nvSpPr>
        <p:spPr>
          <a:xfrm>
            <a:off x="7183322" y="4998192"/>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光电式编码器及其</a:t>
            </a:r>
            <a:r>
              <a:rPr lang="zh-CN" altLang="en-US" sz="2600" dirty="0">
                <a:latin typeface="华文隶书" panose="02010800040101010101" pitchFamily="2" charset="-122"/>
                <a:ea typeface="华文隶书" panose="02010800040101010101" pitchFamily="2" charset="-122"/>
                <a:cs typeface="微软雅黑" panose="020B0503020204020204" charset="-122"/>
              </a:rPr>
              <a:t>应用</a:t>
            </a:r>
          </a:p>
        </p:txBody>
      </p:sp>
      <p:sp>
        <p:nvSpPr>
          <p:cNvPr id="44" name="矩形 43"/>
          <p:cNvSpPr/>
          <p:nvPr/>
        </p:nvSpPr>
        <p:spPr>
          <a:xfrm>
            <a:off x="5656597" y="57920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27843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445908"/>
            <a:ext cx="3893108"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霍尔</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13" name="矩形 12"/>
          <p:cNvSpPr/>
          <p:nvPr/>
        </p:nvSpPr>
        <p:spPr>
          <a:xfrm>
            <a:off x="6103478" y="14771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3963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2523936"/>
            <a:ext cx="7059162" cy="806762"/>
            <a:chOff x="-2084598" y="2232162"/>
            <a:chExt cx="8036634" cy="692781"/>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7" y="2232162"/>
              <a:ext cx="1804781" cy="619131"/>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26601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2679754"/>
            <a:ext cx="4180014" cy="451406"/>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磁电</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3668492"/>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809132"/>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3825181"/>
            <a:ext cx="4044554" cy="451406"/>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光电</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24" name="矩形 23"/>
          <p:cNvSpPr/>
          <p:nvPr/>
        </p:nvSpPr>
        <p:spPr>
          <a:xfrm>
            <a:off x="5796297" y="49284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5" name="组合 24"/>
          <p:cNvGrpSpPr/>
          <p:nvPr/>
        </p:nvGrpSpPr>
        <p:grpSpPr>
          <a:xfrm>
            <a:off x="4996335" y="4841503"/>
            <a:ext cx="7119476" cy="804489"/>
            <a:chOff x="-2084598" y="2234120"/>
            <a:chExt cx="8036634" cy="690823"/>
          </a:xfrm>
        </p:grpSpPr>
        <p:pic>
          <p:nvPicPr>
            <p:cNvPr id="2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085693" y="4982143"/>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36" name="矩形 35"/>
          <p:cNvSpPr/>
          <p:nvPr/>
        </p:nvSpPr>
        <p:spPr>
          <a:xfrm>
            <a:off x="7183322" y="4998192"/>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光电式编码器及其</a:t>
            </a:r>
            <a:r>
              <a:rPr lang="zh-CN" altLang="en-US" sz="2600" dirty="0">
                <a:latin typeface="华文隶书" panose="02010800040101010101" pitchFamily="2" charset="-122"/>
                <a:ea typeface="华文隶书" panose="02010800040101010101" pitchFamily="2" charset="-122"/>
                <a:cs typeface="微软雅黑" panose="020B0503020204020204" charset="-122"/>
              </a:rPr>
              <a:t>应用</a:t>
            </a:r>
          </a:p>
        </p:txBody>
      </p:sp>
      <p:sp>
        <p:nvSpPr>
          <p:cNvPr id="44" name="矩形 43"/>
          <p:cNvSpPr/>
          <p:nvPr/>
        </p:nvSpPr>
        <p:spPr>
          <a:xfrm>
            <a:off x="5656597" y="57920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37" name="矩形 36"/>
          <p:cNvSpPr/>
          <p:nvPr/>
        </p:nvSpPr>
        <p:spPr>
          <a:xfrm>
            <a:off x="5225827" y="3618966"/>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98109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692569" y="3295293"/>
            <a:ext cx="7695284" cy="769441"/>
          </a:xfrm>
          <a:prstGeom prst="rect">
            <a:avLst/>
          </a:prstGeom>
          <a:noFill/>
        </p:spPr>
        <p:txBody>
          <a:bodyPr wrap="square" rtlCol="0">
            <a:spAutoFit/>
          </a:bodyPr>
          <a:lstStyle/>
          <a:p>
            <a:r>
              <a:rPr lang="zh-CN" altLang="en-US" sz="4400" b="1" dirty="0">
                <a:solidFill>
                  <a:srgbClr val="008B8F"/>
                </a:solidFill>
                <a:latin typeface="华文行楷" panose="02010800040101010101" pitchFamily="2" charset="-122"/>
                <a:ea typeface="华文行楷" panose="02010800040101010101" pitchFamily="2" charset="-122"/>
              </a:rPr>
              <a:t>三</a:t>
            </a:r>
            <a:r>
              <a:rPr lang="zh-CN" altLang="en-US" sz="4400" b="1" dirty="0" smtClean="0">
                <a:solidFill>
                  <a:srgbClr val="008B8F"/>
                </a:solidFill>
                <a:latin typeface="华文行楷" panose="02010800040101010101" pitchFamily="2" charset="-122"/>
                <a:ea typeface="华文行楷" panose="02010800040101010101" pitchFamily="2" charset="-122"/>
              </a:rPr>
              <a:t>、光电式传感器及其应用</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4"/>
          <a:stretch>
            <a:fillRect/>
          </a:stretch>
        </p:blipFill>
        <p:spPr>
          <a:xfrm>
            <a:off x="0" y="-8732"/>
            <a:ext cx="12192000" cy="6858000"/>
          </a:xfrm>
          <a:prstGeom prst="rect">
            <a:avLst/>
          </a:prstGeom>
        </p:spPr>
      </p:pic>
      <p:sp>
        <p:nvSpPr>
          <p:cNvPr id="5" name="矩形 4"/>
          <p:cNvSpPr/>
          <p:nvPr/>
        </p:nvSpPr>
        <p:spPr>
          <a:xfrm>
            <a:off x="646270" y="1658365"/>
            <a:ext cx="11069090" cy="861774"/>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光电传感器是将光信号转换为电信号。具有高精度、高分辨率、高可靠性、非接触、响应快和结构简单等</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特点。</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光</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537922"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光电式传感器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sp>
        <p:nvSpPr>
          <p:cNvPr id="15" name="Text Box 12"/>
          <p:cNvSpPr txBox="1">
            <a:spLocks noChangeArrowheads="1"/>
          </p:cNvSpPr>
          <p:nvPr/>
        </p:nvSpPr>
        <p:spPr bwMode="auto">
          <a:xfrm>
            <a:off x="3430620" y="2679497"/>
            <a:ext cx="504825" cy="3768725"/>
          </a:xfrm>
          <a:prstGeom prst="rect">
            <a:avLst/>
          </a:prstGeom>
          <a:solidFill>
            <a:schemeClr val="accent1"/>
          </a:solidFill>
          <a:ln w="25400" algn="ctr">
            <a:solidFill>
              <a:srgbClr val="A50021"/>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50000"/>
              </a:spcBef>
              <a:buClrTx/>
              <a:buSzTx/>
              <a:buFontTx/>
              <a:buNone/>
            </a:pPr>
            <a:r>
              <a:rPr lang="zh-CN" altLang="en-US" sz="2400" dirty="0">
                <a:latin typeface="华文隶书" panose="02010800040101010101" pitchFamily="2" charset="-122"/>
                <a:ea typeface="华文隶书" panose="02010800040101010101" pitchFamily="2" charset="-122"/>
              </a:rPr>
              <a:t>光电式烟雾报警器演示</a:t>
            </a:r>
          </a:p>
        </p:txBody>
      </p:sp>
    </p:spTree>
    <p:controls>
      <mc:AlternateContent xmlns:mc="http://schemas.openxmlformats.org/markup-compatibility/2006">
        <mc:Choice xmlns:v="urn:schemas-microsoft-com:vml" Requires="v">
          <p:control spid="17434" name="ShockwaveFlash1" r:id="rId2" imgW="5213520" imgH="3649680"/>
        </mc:Choice>
        <mc:Fallback>
          <p:control name="ShockwaveFlash1" r:id="rId2" imgW="5213520" imgH="3649680">
            <p:pic>
              <p:nvPicPr>
                <p:cNvPr id="10" name="ShockwaveFlash1"/>
                <p:cNvPicPr preferRelativeResize="0">
                  <a:picLocks noChangeArrowheads="1" noChangeShapeType="1"/>
                </p:cNvPicPr>
                <p:nvPr/>
              </p:nvPicPr>
              <p:blipFill>
                <a:blip r:embed="rId6"/>
                <a:srcRect/>
                <a:stretch>
                  <a:fillRect/>
                </a:stretch>
              </p:blipFill>
              <p:spPr bwMode="auto">
                <a:xfrm>
                  <a:off x="4387338" y="2679497"/>
                  <a:ext cx="5213461" cy="3649111"/>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5" name="矩形 4"/>
          <p:cNvSpPr/>
          <p:nvPr/>
        </p:nvSpPr>
        <p:spPr>
          <a:xfrm>
            <a:off x="693419" y="1853763"/>
            <a:ext cx="10542617" cy="1200329"/>
          </a:xfrm>
          <a:prstGeom prst="rect">
            <a:avLst/>
          </a:prstGeom>
          <a:ln>
            <a:solidFill>
              <a:srgbClr val="92D050"/>
            </a:solidFill>
          </a:ln>
        </p:spPr>
        <p:txBody>
          <a:bodyPr wrap="square">
            <a:spAutoFit/>
          </a:bodyPr>
          <a:lstStyle/>
          <a:p>
            <a:pPr algn="just"/>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光照射在物体表面上可看成是物体受到一连串具有一定能量的光子轰击，于是物体中的电子吸收了光子的能量，导致物体的电学性质发生了变化，这种现象就称为光电效应。</a:t>
            </a:r>
            <a:endParaRPr lang="en-US" altLang="zh-CN" sz="2400"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光电式传感器工作原理</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光电效应"/>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1687" y="3290856"/>
            <a:ext cx="3946525" cy="2811462"/>
          </a:xfrm>
          <a:prstGeom prst="rect">
            <a:avLst/>
          </a:prstGeom>
          <a:ln>
            <a:solidFill>
              <a:srgbClr val="92D050"/>
            </a:solidFill>
          </a:ln>
          <a:extLst>
            <a:ext uri="{909E8E84-426E-40DD-AFC4-6F175D3DCCD1}">
              <a14:hiddenFill xmlns:a14="http://schemas.microsoft.com/office/drawing/2010/main">
                <a:solidFill>
                  <a:srgbClr val="FFFFFF"/>
                </a:solidFill>
              </a14:hiddenFill>
            </a:ext>
          </a:extLst>
        </p:spPr>
      </p:pic>
      <p:pic>
        <p:nvPicPr>
          <p:cNvPr id="14" name="Picture 6" descr="爱因"/>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7208116" y="3427757"/>
            <a:ext cx="2323811" cy="2537659"/>
          </a:xfrm>
          <a:prstGeom prst="rect">
            <a:avLst/>
          </a:prstGeom>
          <a:ln>
            <a:solidFill>
              <a:srgbClr val="92D05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14267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光电式传感器工作原理</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4" descr="10%"/>
          <p:cNvSpPr>
            <a:spLocks/>
          </p:cNvSpPr>
          <p:nvPr/>
        </p:nvSpPr>
        <p:spPr bwMode="auto">
          <a:xfrm>
            <a:off x="1090613" y="2130425"/>
            <a:ext cx="255875" cy="3605357"/>
          </a:xfrm>
          <a:prstGeom prst="leftBrace">
            <a:avLst>
              <a:gd name="adj1" fmla="val 104577"/>
              <a:gd name="adj2" fmla="val 50000"/>
            </a:avLst>
          </a:prstGeom>
          <a:noFill/>
          <a:ln w="12700">
            <a:solidFill>
              <a:srgbClr val="800000"/>
            </a:solidFill>
            <a:round/>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nchor="ct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eaLnBrk="1" hangingPunct="1">
              <a:spcBef>
                <a:spcPct val="0"/>
              </a:spcBef>
              <a:buClrTx/>
              <a:buSzTx/>
              <a:buFontTx/>
              <a:buNone/>
            </a:pPr>
            <a:endParaRPr lang="zh-CN" altLang="en-US" sz="1800"/>
          </a:p>
        </p:txBody>
      </p:sp>
      <p:sp>
        <p:nvSpPr>
          <p:cNvPr id="15" name="Text Box 5" descr="10%"/>
          <p:cNvSpPr txBox="1">
            <a:spLocks noChangeArrowheads="1"/>
          </p:cNvSpPr>
          <p:nvPr/>
        </p:nvSpPr>
        <p:spPr bwMode="auto">
          <a:xfrm>
            <a:off x="1476375" y="1939925"/>
            <a:ext cx="7085734" cy="4157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eaLnBrk="1" hangingPunct="1">
              <a:spcBef>
                <a:spcPct val="50000"/>
              </a:spcBef>
              <a:buClrTx/>
              <a:buSzTx/>
              <a:buFontTx/>
              <a:buNone/>
            </a:pPr>
            <a:r>
              <a:rPr lang="zh-CN" altLang="en-US" sz="2400" b="1" dirty="0">
                <a:latin typeface="华文隶书" panose="02010800040101010101" pitchFamily="2" charset="-122"/>
                <a:ea typeface="华文隶书" panose="02010800040101010101" pitchFamily="2" charset="-122"/>
              </a:rPr>
              <a:t>外光电效应</a:t>
            </a:r>
            <a:r>
              <a:rPr lang="zh-CN" altLang="en-US" sz="2400" dirty="0">
                <a:latin typeface="华文隶书" panose="02010800040101010101" pitchFamily="2" charset="-122"/>
                <a:ea typeface="华文隶书" panose="02010800040101010101" pitchFamily="2" charset="-122"/>
              </a:rPr>
              <a:t>：物体在光线作用下，内部电子吸收能量后，逸出物体表面的现象称为外光电效应。基于该效应的光电器件有</a:t>
            </a:r>
            <a:r>
              <a:rPr lang="zh-CN" altLang="en-US" sz="2400" b="1" dirty="0">
                <a:solidFill>
                  <a:srgbClr val="FF0000"/>
                </a:solidFill>
                <a:latin typeface="华文隶书" panose="02010800040101010101" pitchFamily="2" charset="-122"/>
                <a:ea typeface="华文隶书" panose="02010800040101010101" pitchFamily="2" charset="-122"/>
              </a:rPr>
              <a:t>光电管、光电倍增管</a:t>
            </a:r>
            <a:r>
              <a:rPr lang="zh-CN" altLang="en-US" sz="2400" dirty="0">
                <a:latin typeface="华文隶书" panose="02010800040101010101" pitchFamily="2" charset="-122"/>
                <a:ea typeface="华文隶书" panose="02010800040101010101" pitchFamily="2" charset="-122"/>
              </a:rPr>
              <a:t>等。</a:t>
            </a:r>
          </a:p>
          <a:p>
            <a:pPr eaLnBrk="1" hangingPunct="1">
              <a:spcBef>
                <a:spcPct val="50000"/>
              </a:spcBef>
              <a:buClrTx/>
              <a:buSzTx/>
              <a:buFontTx/>
              <a:buNone/>
            </a:pPr>
            <a:r>
              <a:rPr lang="zh-CN" altLang="en-US" sz="2400" b="1" dirty="0">
                <a:latin typeface="华文隶书" panose="02010800040101010101" pitchFamily="2" charset="-122"/>
                <a:ea typeface="华文隶书" panose="02010800040101010101" pitchFamily="2" charset="-122"/>
              </a:rPr>
              <a:t>内光电效应</a:t>
            </a:r>
            <a:r>
              <a:rPr lang="zh-CN" altLang="en-US" sz="2400" dirty="0">
                <a:latin typeface="华文隶书" panose="02010800040101010101" pitchFamily="2" charset="-122"/>
                <a:ea typeface="华文隶书" panose="02010800040101010101" pitchFamily="2" charset="-122"/>
              </a:rPr>
              <a:t>：物体在光线作用下，内部载流子浓度增大，使电导率增大的现象称为内光电效应，又称光电导效应。基于该效应的光电器件有</a:t>
            </a:r>
            <a:r>
              <a:rPr lang="zh-CN" altLang="en-US" sz="2400" b="1" dirty="0">
                <a:solidFill>
                  <a:srgbClr val="FF0000"/>
                </a:solidFill>
                <a:latin typeface="华文隶书" panose="02010800040101010101" pitchFamily="2" charset="-122"/>
                <a:ea typeface="华文隶书" panose="02010800040101010101" pitchFamily="2" charset="-122"/>
              </a:rPr>
              <a:t>光敏电阻、光敏晶体管</a:t>
            </a:r>
            <a:r>
              <a:rPr lang="zh-CN" altLang="en-US" sz="2400" dirty="0">
                <a:latin typeface="华文隶书" panose="02010800040101010101" pitchFamily="2" charset="-122"/>
                <a:ea typeface="华文隶书" panose="02010800040101010101" pitchFamily="2" charset="-122"/>
              </a:rPr>
              <a:t>等。</a:t>
            </a:r>
          </a:p>
          <a:p>
            <a:pPr eaLnBrk="1" hangingPunct="1">
              <a:spcBef>
                <a:spcPct val="50000"/>
              </a:spcBef>
              <a:buClrTx/>
              <a:buSzTx/>
              <a:buFontTx/>
              <a:buNone/>
            </a:pPr>
            <a:r>
              <a:rPr lang="zh-CN" altLang="en-US" sz="2400" b="1" dirty="0">
                <a:latin typeface="华文隶书" panose="02010800040101010101" pitchFamily="2" charset="-122"/>
                <a:ea typeface="华文隶书" panose="02010800040101010101" pitchFamily="2" charset="-122"/>
              </a:rPr>
              <a:t>半导体光生伏特效应（光伏效应）</a:t>
            </a:r>
            <a:r>
              <a:rPr lang="zh-CN" altLang="en-US" sz="2400" dirty="0">
                <a:latin typeface="华文隶书" panose="02010800040101010101" pitchFamily="2" charset="-122"/>
                <a:ea typeface="华文隶书" panose="02010800040101010101" pitchFamily="2" charset="-122"/>
              </a:rPr>
              <a:t>：物体在光线作用下，产生一定方向电动势的现象称为半导体光生伏特效应。基于该效应的光电器件有</a:t>
            </a:r>
            <a:r>
              <a:rPr lang="zh-CN" altLang="en-US" sz="2400" b="1" dirty="0">
                <a:solidFill>
                  <a:srgbClr val="FF0000"/>
                </a:solidFill>
                <a:latin typeface="华文隶书" panose="02010800040101010101" pitchFamily="2" charset="-122"/>
                <a:ea typeface="华文隶书" panose="02010800040101010101" pitchFamily="2" charset="-122"/>
              </a:rPr>
              <a:t>光电池</a:t>
            </a:r>
            <a:r>
              <a:rPr lang="zh-CN" altLang="en-US" sz="2400" dirty="0">
                <a:latin typeface="华文隶书" panose="02010800040101010101" pitchFamily="2" charset="-122"/>
                <a:ea typeface="华文隶书" panose="02010800040101010101" pitchFamily="2" charset="-122"/>
              </a:rPr>
              <a:t>。</a:t>
            </a:r>
          </a:p>
        </p:txBody>
      </p:sp>
      <p:sp>
        <p:nvSpPr>
          <p:cNvPr id="16" name="Rectangle 6" descr="10%"/>
          <p:cNvSpPr>
            <a:spLocks noChangeArrowheads="1"/>
          </p:cNvSpPr>
          <p:nvPr/>
        </p:nvSpPr>
        <p:spPr bwMode="auto">
          <a:xfrm>
            <a:off x="8821882" y="1939925"/>
            <a:ext cx="1657350" cy="833178"/>
          </a:xfrm>
          <a:prstGeom prst="rect">
            <a:avLst/>
          </a:prstGeom>
          <a:blipFill dpi="0" rotWithShape="0">
            <a:blip r:embed="rId4"/>
            <a:srcRect/>
            <a:tile tx="0" ty="0" sx="100000" sy="100000" flip="none" algn="tl"/>
          </a:blipFill>
          <a:ln w="12700">
            <a:solidFill>
              <a:srgbClr val="800000"/>
            </a:solidFill>
            <a:miter lim="800000"/>
            <a:headEnd/>
            <a:tailEnd/>
          </a:ln>
        </p:spPr>
        <p:txBody>
          <a:bodyPr lIns="90000" tIns="46800" rIns="90000" bIns="46800" anchor="ct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eaLnBrk="1" hangingPunct="1">
              <a:spcBef>
                <a:spcPct val="0"/>
              </a:spcBef>
              <a:buClrTx/>
              <a:buSzTx/>
              <a:buFontTx/>
              <a:buNone/>
            </a:pPr>
            <a:r>
              <a:rPr lang="zh-CN" altLang="en-US" sz="2400" dirty="0">
                <a:latin typeface="华文隶书" panose="02010800040101010101" pitchFamily="2" charset="-122"/>
                <a:ea typeface="华文隶书" panose="02010800040101010101" pitchFamily="2" charset="-122"/>
              </a:rPr>
              <a:t>真空光电器件</a:t>
            </a:r>
          </a:p>
        </p:txBody>
      </p:sp>
      <p:sp>
        <p:nvSpPr>
          <p:cNvPr id="17" name="Rectangle 7" descr="10%"/>
          <p:cNvSpPr>
            <a:spLocks noChangeArrowheads="1"/>
          </p:cNvSpPr>
          <p:nvPr/>
        </p:nvSpPr>
        <p:spPr bwMode="auto">
          <a:xfrm>
            <a:off x="8932719" y="3417253"/>
            <a:ext cx="749300" cy="2679837"/>
          </a:xfrm>
          <a:prstGeom prst="rect">
            <a:avLst/>
          </a:prstGeom>
          <a:blipFill dpi="0" rotWithShape="0">
            <a:blip r:embed="rId4"/>
            <a:srcRect/>
            <a:tile tx="0" ty="0" sx="100000" sy="100000" flip="none" algn="tl"/>
          </a:blipFill>
          <a:ln w="12700">
            <a:solidFill>
              <a:srgbClr val="800000"/>
            </a:solidFill>
            <a:miter lim="800000"/>
            <a:headEnd/>
            <a:tailEnd/>
          </a:ln>
        </p:spPr>
        <p:txBody>
          <a:bodyPr lIns="90000" tIns="46800" rIns="90000" bIns="46800" anchor="ct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0"/>
              </a:spcBef>
              <a:buClrTx/>
              <a:buSzTx/>
              <a:buFontTx/>
              <a:buNone/>
            </a:pPr>
            <a:r>
              <a:rPr lang="zh-CN" altLang="en-US" sz="2400" dirty="0">
                <a:latin typeface="华文隶书" panose="02010800040101010101" pitchFamily="2" charset="-122"/>
                <a:ea typeface="华文隶书" panose="02010800040101010101" pitchFamily="2" charset="-122"/>
              </a:rPr>
              <a:t>半导体光电器件 </a:t>
            </a:r>
          </a:p>
        </p:txBody>
      </p:sp>
      <p:sp>
        <p:nvSpPr>
          <p:cNvPr id="18" name="AutoShape 8" descr="10%"/>
          <p:cNvSpPr>
            <a:spLocks/>
          </p:cNvSpPr>
          <p:nvPr/>
        </p:nvSpPr>
        <p:spPr bwMode="auto">
          <a:xfrm>
            <a:off x="8547533" y="4018507"/>
            <a:ext cx="144462" cy="1203325"/>
          </a:xfrm>
          <a:prstGeom prst="rightBrace">
            <a:avLst>
              <a:gd name="adj1" fmla="val 69414"/>
              <a:gd name="adj2" fmla="val 50000"/>
            </a:avLst>
          </a:prstGeom>
          <a:noFill/>
          <a:ln w="12700">
            <a:solidFill>
              <a:srgbClr val="800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eaLnBrk="1" hangingPunct="1">
              <a:spcBef>
                <a:spcPct val="0"/>
              </a:spcBef>
              <a:buClrTx/>
              <a:buSzTx/>
              <a:buFontTx/>
              <a:buNone/>
            </a:pPr>
            <a:endParaRPr lang="zh-CN" altLang="en-US" sz="1800"/>
          </a:p>
        </p:txBody>
      </p:sp>
    </p:spTree>
    <p:extLst>
      <p:ext uri="{BB962C8B-B14F-4D97-AF65-F5344CB8AC3E}">
        <p14:creationId xmlns:p14="http://schemas.microsoft.com/office/powerpoint/2010/main" val="4114743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9" y="2000613"/>
            <a:ext cx="10542617" cy="1200329"/>
          </a:xfrm>
          <a:prstGeom prst="rect">
            <a:avLst/>
          </a:prstGeom>
          <a:ln>
            <a:solidFill>
              <a:srgbClr val="92D050"/>
            </a:solidFill>
          </a:ln>
        </p:spPr>
        <p:txBody>
          <a:bodyPr wrap="square">
            <a:spAutoFit/>
          </a:bodyPr>
          <a:lstStyle/>
          <a:p>
            <a:pPr algn="just"/>
            <a:r>
              <a:rPr lang="zh-CN" altLang="en-US" sz="2400" b="1" dirty="0">
                <a:latin typeface="华文隶书" panose="02010800040101010101" pitchFamily="2" charset="-122"/>
                <a:ea typeface="华文隶书" panose="02010800040101010101" pitchFamily="2" charset="-122"/>
                <a:cs typeface="微软雅黑" panose="020B0503020204020204" charset="-122"/>
                <a:sym typeface="+mn-ea"/>
              </a:rPr>
              <a:t>光电管</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：光电管</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由一个阴极和一个阳极构成，并密封在一支真空玻璃管内，如右图所示。光电管的阴极是接受光的照射，它决定了器件的光电特性。阳极由金属丝做成，用于收集电子</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三、光电式传感器及其应用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57482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光电器件</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5" descr="转动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11360728" y="20996"/>
            <a:ext cx="613650" cy="57649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调整大小 T4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364" y="3400311"/>
            <a:ext cx="3269672" cy="2420475"/>
          </a:xfrm>
          <a:prstGeom prst="rect">
            <a:avLst/>
          </a:prstGeom>
          <a:noFill/>
          <a:ln w="9525">
            <a:solidFill>
              <a:srgbClr val="808000"/>
            </a:solidFill>
            <a:miter lim="800000"/>
            <a:headEnd/>
            <a:tailEnd/>
          </a:ln>
          <a:extLst>
            <a:ext uri="{909E8E84-426E-40DD-AFC4-6F175D3DCCD1}">
              <a14:hiddenFill xmlns:a14="http://schemas.microsoft.com/office/drawing/2010/main">
                <a:solidFill>
                  <a:srgbClr val="FFFFFF"/>
                </a:solidFill>
              </a14:hiddenFill>
            </a:ext>
          </a:extLst>
        </p:spPr>
      </p:pic>
      <p:sp>
        <p:nvSpPr>
          <p:cNvPr id="14" name="Text Box 4"/>
          <p:cNvSpPr txBox="1">
            <a:spLocks noChangeArrowheads="1"/>
          </p:cNvSpPr>
          <p:nvPr/>
        </p:nvSpPr>
        <p:spPr bwMode="auto">
          <a:xfrm>
            <a:off x="8572500" y="5998546"/>
            <a:ext cx="2057400" cy="371513"/>
          </a:xfrm>
          <a:prstGeom prst="rect">
            <a:avLst/>
          </a:prstGeom>
          <a:solidFill>
            <a:srgbClr val="FFCC00"/>
          </a:solidFill>
          <a:ln w="25400" algn="ctr">
            <a:solidFill>
              <a:srgbClr val="008000"/>
            </a:solidFill>
            <a:miter lim="800000"/>
            <a:headEnd/>
            <a:tailEnd/>
          </a:ln>
        </p:spPr>
        <p:txBody>
          <a:bodyPr lIns="90000" tIns="46800" rIns="90000" bIns="46800">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ea typeface="宋体" panose="02010600030101010101" pitchFamily="2" charset="-122"/>
              </a:defRPr>
            </a:lvl9pPr>
          </a:lstStyle>
          <a:p>
            <a:pPr algn="ctr" eaLnBrk="1" hangingPunct="1">
              <a:spcBef>
                <a:spcPct val="0"/>
              </a:spcBef>
              <a:buClrTx/>
              <a:buSzTx/>
              <a:buFontTx/>
              <a:buNone/>
            </a:pPr>
            <a:r>
              <a:rPr lang="zh-CN" altLang="en-US" sz="1800" dirty="0">
                <a:latin typeface="华文隶书" panose="02010800040101010101" pitchFamily="2" charset="-122"/>
                <a:ea typeface="华文隶书" panose="02010800040101010101" pitchFamily="2" charset="-122"/>
              </a:rPr>
              <a:t>光电管示意图</a:t>
            </a:r>
          </a:p>
        </p:txBody>
      </p:sp>
      <p:sp>
        <p:nvSpPr>
          <p:cNvPr id="15" name="矩形 14"/>
          <p:cNvSpPr/>
          <p:nvPr/>
        </p:nvSpPr>
        <p:spPr>
          <a:xfrm>
            <a:off x="693419" y="3525834"/>
            <a:ext cx="4574820" cy="2677656"/>
          </a:xfrm>
          <a:prstGeom prst="rect">
            <a:avLst/>
          </a:prstGeom>
          <a:ln>
            <a:solidFill>
              <a:srgbClr val="92D050"/>
            </a:solidFill>
          </a:ln>
        </p:spPr>
        <p:txBody>
          <a:bodyPr wrap="square">
            <a:spAutoFit/>
          </a:bodyPr>
          <a:lstStyle/>
          <a:p>
            <a:pPr algn="just"/>
            <a:r>
              <a:rPr lang="zh-CN" altLang="en-US" sz="2400" b="1" dirty="0">
                <a:latin typeface="华文隶书" panose="02010800040101010101" pitchFamily="2" charset="-122"/>
                <a:ea typeface="华文隶书" panose="02010800040101010101" pitchFamily="2" charset="-122"/>
                <a:cs typeface="微软雅黑" panose="020B0503020204020204" charset="-122"/>
                <a:sym typeface="+mn-ea"/>
              </a:rPr>
              <a:t>工作原理</a:t>
            </a:r>
            <a:r>
              <a:rPr lang="zh-CN" altLang="en-US" sz="2400" b="1" dirty="0" smtClean="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当</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阴极受到适当波长的光线照射时，电子克服金属表面对它的束缚而逸出金属表面，形成电子发射。电子被带正电位的阳极所吸引，在光电管内就有了电子流，在外电路中便产生了电流</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pic>
        <p:nvPicPr>
          <p:cNvPr id="16" name="Picture 5" descr="光电管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5920" y="3772363"/>
            <a:ext cx="2082800" cy="1774825"/>
          </a:xfrm>
          <a:prstGeom prst="rect">
            <a:avLst/>
          </a:prstGeom>
          <a:noFill/>
          <a:ln w="9525">
            <a:solidFill>
              <a:srgbClr val="808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87918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564</TotalTime>
  <Words>1342</Words>
  <Application>Microsoft Office PowerPoint</Application>
  <PresentationFormat>宽屏</PresentationFormat>
  <Paragraphs>124</Paragraphs>
  <Slides>23</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23</vt:i4>
      </vt:variant>
    </vt:vector>
  </HeadingPairs>
  <TitlesOfParts>
    <vt:vector size="37" baseType="lpstr">
      <vt:lpstr>等线</vt:lpstr>
      <vt:lpstr>等线 Light</vt:lpstr>
      <vt:lpstr>华文彩云</vt:lpstr>
      <vt:lpstr>华文行楷</vt:lpstr>
      <vt:lpstr>华文隶书</vt:lpstr>
      <vt:lpstr>华文新魏</vt:lpstr>
      <vt:lpstr>宋体</vt:lpstr>
      <vt:lpstr>微软雅黑</vt:lpstr>
      <vt:lpstr>Arial</vt:lpstr>
      <vt:lpstr>Calibri</vt:lpstr>
      <vt:lpstr>Garamond</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yang</cp:lastModifiedBy>
  <cp:revision>490</cp:revision>
  <dcterms:created xsi:type="dcterms:W3CDTF">2021-03-19T16:08:00Z</dcterms:created>
  <dcterms:modified xsi:type="dcterms:W3CDTF">2022-11-15T15:00:54Z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2052-11.1.0.11365</vt:lpwstr>
  </property>
</Properties>
</file>